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handoutMasterIdLst>
    <p:handoutMasterId r:id="rId112"/>
  </p:handoutMasterIdLst>
  <p:sldIdLst>
    <p:sldId id="256" r:id="rId2"/>
    <p:sldId id="379" r:id="rId3"/>
    <p:sldId id="380" r:id="rId4"/>
    <p:sldId id="277" r:id="rId5"/>
    <p:sldId id="278" r:id="rId6"/>
    <p:sldId id="279" r:id="rId7"/>
    <p:sldId id="257" r:id="rId8"/>
    <p:sldId id="295" r:id="rId9"/>
    <p:sldId id="296" r:id="rId10"/>
    <p:sldId id="280" r:id="rId11"/>
    <p:sldId id="297" r:id="rId12"/>
    <p:sldId id="281" r:id="rId13"/>
    <p:sldId id="304" r:id="rId14"/>
    <p:sldId id="283" r:id="rId15"/>
    <p:sldId id="298" r:id="rId16"/>
    <p:sldId id="299" r:id="rId17"/>
    <p:sldId id="301" r:id="rId18"/>
    <p:sldId id="302" r:id="rId19"/>
    <p:sldId id="303" r:id="rId20"/>
    <p:sldId id="305" r:id="rId21"/>
    <p:sldId id="285" r:id="rId22"/>
    <p:sldId id="353" r:id="rId23"/>
    <p:sldId id="354" r:id="rId24"/>
    <p:sldId id="355" r:id="rId25"/>
    <p:sldId id="352" r:id="rId26"/>
    <p:sldId id="306" r:id="rId27"/>
    <p:sldId id="356" r:id="rId28"/>
    <p:sldId id="357" r:id="rId29"/>
    <p:sldId id="343" r:id="rId30"/>
    <p:sldId id="344" r:id="rId31"/>
    <p:sldId id="345" r:id="rId32"/>
    <p:sldId id="287" r:id="rId33"/>
    <p:sldId id="359" r:id="rId34"/>
    <p:sldId id="325" r:id="rId35"/>
    <p:sldId id="284" r:id="rId36"/>
    <p:sldId id="347" r:id="rId37"/>
    <p:sldId id="367" r:id="rId38"/>
    <p:sldId id="349" r:id="rId39"/>
    <p:sldId id="350" r:id="rId40"/>
    <p:sldId id="351" r:id="rId41"/>
    <p:sldId id="258" r:id="rId42"/>
    <p:sldId id="360" r:id="rId43"/>
    <p:sldId id="311" r:id="rId44"/>
    <p:sldId id="270" r:id="rId45"/>
    <p:sldId id="289" r:id="rId46"/>
    <p:sldId id="361" r:id="rId47"/>
    <p:sldId id="290" r:id="rId48"/>
    <p:sldId id="292" r:id="rId49"/>
    <p:sldId id="309" r:id="rId50"/>
    <p:sldId id="310" r:id="rId51"/>
    <p:sldId id="291" r:id="rId52"/>
    <p:sldId id="262" r:id="rId53"/>
    <p:sldId id="362" r:id="rId54"/>
    <p:sldId id="312" r:id="rId55"/>
    <p:sldId id="313" r:id="rId56"/>
    <p:sldId id="269" r:id="rId57"/>
    <p:sldId id="371" r:id="rId58"/>
    <p:sldId id="358" r:id="rId59"/>
    <p:sldId id="263" r:id="rId60"/>
    <p:sldId id="363" r:id="rId61"/>
    <p:sldId id="314" r:id="rId62"/>
    <p:sldId id="264" r:id="rId63"/>
    <p:sldId id="364" r:id="rId64"/>
    <p:sldId id="316" r:id="rId65"/>
    <p:sldId id="365" r:id="rId66"/>
    <p:sldId id="366" r:id="rId67"/>
    <p:sldId id="315" r:id="rId68"/>
    <p:sldId id="265" r:id="rId69"/>
    <p:sldId id="266" r:id="rId70"/>
    <p:sldId id="267" r:id="rId71"/>
    <p:sldId id="318" r:id="rId72"/>
    <p:sldId id="368" r:id="rId73"/>
    <p:sldId id="369" r:id="rId74"/>
    <p:sldId id="319" r:id="rId75"/>
    <p:sldId id="370" r:id="rId76"/>
    <p:sldId id="317" r:id="rId77"/>
    <p:sldId id="271" r:id="rId78"/>
    <p:sldId id="372" r:id="rId79"/>
    <p:sldId id="320" r:id="rId80"/>
    <p:sldId id="321" r:id="rId81"/>
    <p:sldId id="322" r:id="rId82"/>
    <p:sldId id="346" r:id="rId83"/>
    <p:sldId id="323" r:id="rId84"/>
    <p:sldId id="324" r:id="rId85"/>
    <p:sldId id="268" r:id="rId86"/>
    <p:sldId id="274" r:id="rId87"/>
    <p:sldId id="378" r:id="rId88"/>
    <p:sldId id="272" r:id="rId89"/>
    <p:sldId id="294" r:id="rId90"/>
    <p:sldId id="374" r:id="rId91"/>
    <p:sldId id="375" r:id="rId92"/>
    <p:sldId id="376" r:id="rId93"/>
    <p:sldId id="328" r:id="rId94"/>
    <p:sldId id="329" r:id="rId95"/>
    <p:sldId id="331" r:id="rId96"/>
    <p:sldId id="332" r:id="rId97"/>
    <p:sldId id="273" r:id="rId98"/>
    <p:sldId id="373" r:id="rId99"/>
    <p:sldId id="327" r:id="rId100"/>
    <p:sldId id="333" r:id="rId101"/>
    <p:sldId id="326" r:id="rId102"/>
    <p:sldId id="275" r:id="rId103"/>
    <p:sldId id="334" r:id="rId104"/>
    <p:sldId id="335" r:id="rId105"/>
    <p:sldId id="336" r:id="rId106"/>
    <p:sldId id="276" r:id="rId107"/>
    <p:sldId id="337" r:id="rId108"/>
    <p:sldId id="338" r:id="rId109"/>
    <p:sldId id="339" r:id="rId110"/>
    <p:sldId id="340"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5" autoAdjust="0"/>
    <p:restoredTop sz="94660"/>
  </p:normalViewPr>
  <p:slideViewPr>
    <p:cSldViewPr>
      <p:cViewPr varScale="1">
        <p:scale>
          <a:sx n="83" d="100"/>
          <a:sy n="83" d="100"/>
        </p:scale>
        <p:origin x="1435"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D68C9E-A505-42D4-AF2D-EC769A1AEF64}" type="datetimeFigureOut">
              <a:rPr lang="en-US" smtClean="0"/>
              <a:t>6/6/2019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F12D58-30F4-4B23-9DB2-73331F064807}" type="slidenum">
              <a:rPr lang="en-US" smtClean="0"/>
              <a:t>‹#›</a:t>
            </a:fld>
            <a:endParaRPr lang="en-US"/>
          </a:p>
        </p:txBody>
      </p:sp>
    </p:spTree>
    <p:extLst>
      <p:ext uri="{BB962C8B-B14F-4D97-AF65-F5344CB8AC3E}">
        <p14:creationId xmlns:p14="http://schemas.microsoft.com/office/powerpoint/2010/main" val="1119829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63A08E2-2E7F-412C-BEBC-0CD81665DDCB}"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5D477-CEFE-460F-8D0E-A753DEAA0EC6}"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3A08E2-2E7F-412C-BEBC-0CD81665DDCB}"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5D477-CEFE-460F-8D0E-A753DEAA0E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3A08E2-2E7F-412C-BEBC-0CD81665DDCB}" type="datetimeFigureOut">
              <a:rPr lang="en-US" smtClean="0"/>
              <a:t>6/6/2019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535D477-CEFE-460F-8D0E-A753DEAA0E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3A08E2-2E7F-412C-BEBC-0CD81665DDCB}"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5D477-CEFE-460F-8D0E-A753DEAA0E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63A08E2-2E7F-412C-BEBC-0CD81665DDCB}"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5D477-CEFE-460F-8D0E-A753DEAA0EC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63A08E2-2E7F-412C-BEBC-0CD81665DDCB}"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5D477-CEFE-460F-8D0E-A753DEAA0E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63A08E2-2E7F-412C-BEBC-0CD81665DDCB}"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5D477-CEFE-460F-8D0E-A753DEAA0E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3A08E2-2E7F-412C-BEBC-0CD81665DDCB}"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5D477-CEFE-460F-8D0E-A753DEAA0E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A08E2-2E7F-412C-BEBC-0CD81665DDCB}"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5D477-CEFE-460F-8D0E-A753DEAA0E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63A08E2-2E7F-412C-BEBC-0CD81665DDCB}"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5D477-CEFE-460F-8D0E-A753DEAA0EC6}"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63A08E2-2E7F-412C-BEBC-0CD81665DDCB}" type="datetimeFigureOut">
              <a:rPr lang="en-US" smtClean="0"/>
              <a:t>6/6/2019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535D477-CEFE-460F-8D0E-A753DEAA0EC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63A08E2-2E7F-412C-BEBC-0CD81665DDCB}" type="datetimeFigureOut">
              <a:rPr lang="en-US" smtClean="0"/>
              <a:t>6/6/2019</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535D477-CEFE-460F-8D0E-A753DEAA0E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americanhistory.about.com/od/civilwarmenu/a/civiloverview.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Civil War</a:t>
            </a:r>
            <a:endParaRPr lang="en-US" dirty="0"/>
          </a:p>
        </p:txBody>
      </p:sp>
      <p:sp>
        <p:nvSpPr>
          <p:cNvPr id="3" name="Subtitle 2"/>
          <p:cNvSpPr>
            <a:spLocks noGrp="1"/>
          </p:cNvSpPr>
          <p:nvPr>
            <p:ph type="subTitle" idx="1"/>
          </p:nvPr>
        </p:nvSpPr>
        <p:spPr/>
        <p:txBody>
          <a:bodyPr/>
          <a:lstStyle/>
          <a:p>
            <a:r>
              <a:rPr lang="en-US" dirty="0" smtClean="0"/>
              <a:t>Chapter </a:t>
            </a:r>
            <a:r>
              <a:rPr lang="en-US" dirty="0" smtClean="0"/>
              <a:t>16</a:t>
            </a:r>
            <a:endParaRPr lang="en-US" dirty="0"/>
          </a:p>
        </p:txBody>
      </p:sp>
    </p:spTree>
    <p:extLst>
      <p:ext uri="{BB962C8B-B14F-4D97-AF65-F5344CB8AC3E}">
        <p14:creationId xmlns:p14="http://schemas.microsoft.com/office/powerpoint/2010/main" val="50339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Fort Sumter</a:t>
            </a:r>
            <a:endParaRPr lang="en-US" dirty="0"/>
          </a:p>
        </p:txBody>
      </p:sp>
      <p:sp>
        <p:nvSpPr>
          <p:cNvPr id="3" name="Content Placeholder 2"/>
          <p:cNvSpPr>
            <a:spLocks noGrp="1"/>
          </p:cNvSpPr>
          <p:nvPr>
            <p:ph idx="1"/>
          </p:nvPr>
        </p:nvSpPr>
        <p:spPr/>
        <p:txBody>
          <a:bodyPr/>
          <a:lstStyle/>
          <a:p>
            <a:r>
              <a:rPr lang="en-US" dirty="0" smtClean="0"/>
              <a:t>Lincoln proclaimed that since the Confederates had fired first, a response was necessary.</a:t>
            </a:r>
          </a:p>
          <a:p>
            <a:r>
              <a:rPr lang="en-US" dirty="0" smtClean="0"/>
              <a:t>He issued a call for 75,000 militiamen and got so many that they had to be turned away.</a:t>
            </a:r>
          </a:p>
          <a:p>
            <a:r>
              <a:rPr lang="en-US" dirty="0" smtClean="0"/>
              <a:t>On April 19</a:t>
            </a:r>
            <a:r>
              <a:rPr lang="en-US" baseline="30000" dirty="0" smtClean="0"/>
              <a:t>th</a:t>
            </a:r>
            <a:r>
              <a:rPr lang="en-US" dirty="0" smtClean="0"/>
              <a:t> and 27</a:t>
            </a:r>
            <a:r>
              <a:rPr lang="en-US" baseline="30000" dirty="0" smtClean="0"/>
              <a:t>th</a:t>
            </a:r>
            <a:r>
              <a:rPr lang="en-US" dirty="0" smtClean="0"/>
              <a:t>, Lincoln ordered a blockade of Southern ports.</a:t>
            </a:r>
            <a:endParaRPr lang="en-US" dirty="0"/>
          </a:p>
        </p:txBody>
      </p:sp>
    </p:spTree>
    <p:extLst>
      <p:ext uri="{BB962C8B-B14F-4D97-AF65-F5344CB8AC3E}">
        <p14:creationId xmlns:p14="http://schemas.microsoft.com/office/powerpoint/2010/main" val="299844251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81000" y="242888"/>
            <a:ext cx="8382000" cy="14335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800" b="1">
                <a:solidFill>
                  <a:srgbClr val="D42800"/>
                </a:solidFill>
                <a:effectLst>
                  <a:outerShdw blurRad="38100" dist="38100" dir="2700000" algn="tl">
                    <a:srgbClr val="000000"/>
                  </a:outerShdw>
                </a:effectLst>
                <a:latin typeface="BilboDisplay" pitchFamily="2" charset="0"/>
              </a:rPr>
              <a:t>The Final Virginia Campaign:</a:t>
            </a:r>
            <a:br>
              <a:rPr lang="en-US" sz="4800" b="1">
                <a:solidFill>
                  <a:srgbClr val="D42800"/>
                </a:solidFill>
                <a:effectLst>
                  <a:outerShdw blurRad="38100" dist="38100" dir="2700000" algn="tl">
                    <a:srgbClr val="000000"/>
                  </a:outerShdw>
                </a:effectLst>
                <a:latin typeface="BilboDisplay" pitchFamily="2" charset="0"/>
              </a:rPr>
            </a:br>
            <a:r>
              <a:rPr lang="en-US" sz="4000" b="1">
                <a:solidFill>
                  <a:srgbClr val="D42800"/>
                </a:solidFill>
                <a:effectLst>
                  <a:outerShdw blurRad="38100" dist="38100" dir="2700000" algn="tl">
                    <a:srgbClr val="000000"/>
                  </a:outerShdw>
                </a:effectLst>
                <a:latin typeface="BilboDisplay" pitchFamily="2" charset="0"/>
              </a:rPr>
              <a:t>1864-1865</a:t>
            </a:r>
          </a:p>
        </p:txBody>
      </p:sp>
      <p:pic>
        <p:nvPicPr>
          <p:cNvPr id="54275" name="Picture 4" descr="304690_m_15_08"/>
          <p:cNvPicPr preferRelativeResize="0">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76200" y="2362200"/>
            <a:ext cx="9067800" cy="406717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56465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81000" y="304800"/>
            <a:ext cx="8382000" cy="762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400" b="1">
                <a:solidFill>
                  <a:srgbClr val="D42800"/>
                </a:solidFill>
                <a:effectLst>
                  <a:outerShdw blurRad="38100" dist="38100" dir="2700000" algn="tl">
                    <a:srgbClr val="000000"/>
                  </a:outerShdw>
                </a:effectLst>
                <a:latin typeface="BilboDisplay" pitchFamily="2" charset="0"/>
              </a:rPr>
              <a:t>The Progress of War:  1861-1865</a:t>
            </a:r>
          </a:p>
        </p:txBody>
      </p:sp>
      <p:pic>
        <p:nvPicPr>
          <p:cNvPr id="47107" name="Picture 5" descr="ch15_08"/>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t="23224"/>
          <a:stretch>
            <a:fillRect/>
          </a:stretch>
        </p:blipFill>
        <p:spPr bwMode="auto">
          <a:xfrm>
            <a:off x="609600" y="1828800"/>
            <a:ext cx="8001000" cy="4953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379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Appomatox</a:t>
            </a:r>
            <a:r>
              <a:rPr lang="en-US" dirty="0" smtClean="0"/>
              <a:t> Courthouse</a:t>
            </a:r>
            <a:br>
              <a:rPr lang="en-US" dirty="0" smtClean="0"/>
            </a:br>
            <a:r>
              <a:rPr lang="en-US" dirty="0" smtClean="0"/>
              <a:t>April 9, 1865</a:t>
            </a:r>
            <a:endParaRPr lang="en-US" dirty="0"/>
          </a:p>
        </p:txBody>
      </p:sp>
      <p:sp>
        <p:nvSpPr>
          <p:cNvPr id="3" name="Content Placeholder 2"/>
          <p:cNvSpPr>
            <a:spLocks noGrp="1"/>
          </p:cNvSpPr>
          <p:nvPr>
            <p:ph idx="1"/>
          </p:nvPr>
        </p:nvSpPr>
        <p:spPr/>
        <p:txBody>
          <a:bodyPr/>
          <a:lstStyle/>
          <a:p>
            <a:r>
              <a:rPr lang="en-US" dirty="0" smtClean="0"/>
              <a:t>Rapidly advancing Union troops under General Grant captured Richmond and cornered Lee at Appomattox Courthouse in VA.</a:t>
            </a:r>
          </a:p>
          <a:p>
            <a:r>
              <a:rPr lang="en-US" dirty="0" smtClean="0"/>
              <a:t>Grant met with Lee and granted generous terms of surrender.</a:t>
            </a:r>
          </a:p>
          <a:p>
            <a:r>
              <a:rPr lang="en-US" dirty="0" smtClean="0"/>
              <a:t>Lincoln traveled to Richmond and walked the streets where he was greeted by freed slaves.</a:t>
            </a:r>
            <a:endParaRPr lang="en-US" dirty="0"/>
          </a:p>
        </p:txBody>
      </p:sp>
    </p:spTree>
    <p:extLst>
      <p:ext uri="{BB962C8B-B14F-4D97-AF65-F5344CB8AC3E}">
        <p14:creationId xmlns:p14="http://schemas.microsoft.com/office/powerpoint/2010/main" val="4271599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381000" y="319088"/>
            <a:ext cx="8153400" cy="14335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defRPr/>
            </a:pPr>
            <a:r>
              <a:rPr lang="en-US" sz="4800" b="1">
                <a:solidFill>
                  <a:srgbClr val="D42800"/>
                </a:solidFill>
                <a:effectLst>
                  <a:outerShdw blurRad="38100" dist="38100" dir="2700000" algn="tl">
                    <a:srgbClr val="000000"/>
                  </a:outerShdw>
                </a:effectLst>
                <a:latin typeface="BilboDisplay" pitchFamily="2" charset="0"/>
              </a:rPr>
              <a:t>Surrender at Appomattox</a:t>
            </a:r>
            <a:br>
              <a:rPr lang="en-US" sz="4800" b="1">
                <a:solidFill>
                  <a:srgbClr val="D42800"/>
                </a:solidFill>
                <a:effectLst>
                  <a:outerShdw blurRad="38100" dist="38100" dir="2700000" algn="tl">
                    <a:srgbClr val="000000"/>
                  </a:outerShdw>
                </a:effectLst>
                <a:latin typeface="BilboDisplay" pitchFamily="2" charset="0"/>
              </a:rPr>
            </a:br>
            <a:r>
              <a:rPr lang="en-US" sz="4000" b="1">
                <a:solidFill>
                  <a:srgbClr val="D42800"/>
                </a:solidFill>
                <a:effectLst>
                  <a:outerShdw blurRad="38100" dist="38100" dir="2700000" algn="tl">
                    <a:srgbClr val="000000"/>
                  </a:outerShdw>
                </a:effectLst>
                <a:latin typeface="BilboDisplay" pitchFamily="2" charset="0"/>
              </a:rPr>
              <a:t>April 9, 1865</a:t>
            </a:r>
          </a:p>
        </p:txBody>
      </p:sp>
      <p:pic>
        <p:nvPicPr>
          <p:cNvPr id="55299" name="Picture 5" descr="AppomattoxCourtHouse"/>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81000" y="1371600"/>
            <a:ext cx="4114800"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5300" name="Picture 7" descr="1865_Appomattox_Lees_Surrender_1867_Painting"/>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257" t="3230" r="1259" b="4462"/>
          <a:stretch>
            <a:fillRect/>
          </a:stretch>
        </p:blipFill>
        <p:spPr bwMode="auto">
          <a:xfrm>
            <a:off x="4724400" y="1981200"/>
            <a:ext cx="4114800" cy="44894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81999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81000" y="395288"/>
            <a:ext cx="8382000" cy="8239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800" b="1">
                <a:solidFill>
                  <a:srgbClr val="D42800"/>
                </a:solidFill>
                <a:effectLst>
                  <a:outerShdw blurRad="38100" dist="38100" dir="2700000" algn="tl">
                    <a:srgbClr val="000000"/>
                  </a:outerShdw>
                </a:effectLst>
                <a:latin typeface="BilboDisplay" pitchFamily="2" charset="0"/>
              </a:rPr>
              <a:t>Casualties on Both Sides</a:t>
            </a:r>
          </a:p>
        </p:txBody>
      </p:sp>
      <p:pic>
        <p:nvPicPr>
          <p:cNvPr id="56323" name="Picture 4" descr="MART"/>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b="15945"/>
          <a:stretch>
            <a:fillRect/>
          </a:stretch>
        </p:blipFill>
        <p:spPr bwMode="auto">
          <a:xfrm>
            <a:off x="381000" y="1524000"/>
            <a:ext cx="8458200" cy="48117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8136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81000" y="381000"/>
            <a:ext cx="8382000" cy="15557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800" b="1">
                <a:solidFill>
                  <a:srgbClr val="D42800"/>
                </a:solidFill>
                <a:effectLst>
                  <a:outerShdw blurRad="38100" dist="38100" dir="2700000" algn="tl">
                    <a:srgbClr val="000000"/>
                  </a:outerShdw>
                </a:effectLst>
                <a:latin typeface="BilboDisplay" pitchFamily="2" charset="0"/>
              </a:rPr>
              <a:t>Civil War Casualties</a:t>
            </a:r>
            <a:br>
              <a:rPr lang="en-US" sz="4800" b="1">
                <a:solidFill>
                  <a:srgbClr val="D42800"/>
                </a:solidFill>
                <a:effectLst>
                  <a:outerShdw blurRad="38100" dist="38100" dir="2700000" algn="tl">
                    <a:srgbClr val="000000"/>
                  </a:outerShdw>
                </a:effectLst>
                <a:latin typeface="BilboDisplay" pitchFamily="2" charset="0"/>
              </a:rPr>
            </a:br>
            <a:r>
              <a:rPr lang="en-US" sz="4800" b="1">
                <a:solidFill>
                  <a:srgbClr val="D42800"/>
                </a:solidFill>
                <a:effectLst>
                  <a:outerShdw blurRad="38100" dist="38100" dir="2700000" algn="tl">
                    <a:srgbClr val="000000"/>
                  </a:outerShdw>
                </a:effectLst>
                <a:latin typeface="BilboDisplay" pitchFamily="2" charset="0"/>
              </a:rPr>
              <a:t>in Comparison to Other Wars</a:t>
            </a:r>
          </a:p>
        </p:txBody>
      </p:sp>
      <p:pic>
        <p:nvPicPr>
          <p:cNvPr id="57347" name="Picture 5" descr="304690_la_15_03"/>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990600" y="2590800"/>
            <a:ext cx="7239000" cy="40386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3426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Assassination of Lincoln</a:t>
            </a:r>
            <a:br>
              <a:rPr lang="en-US" dirty="0" smtClean="0"/>
            </a:br>
            <a:r>
              <a:rPr lang="en-US" dirty="0" smtClean="0"/>
              <a:t>April 14, 1865</a:t>
            </a:r>
            <a:endParaRPr lang="en-US" dirty="0"/>
          </a:p>
        </p:txBody>
      </p:sp>
      <p:sp>
        <p:nvSpPr>
          <p:cNvPr id="3" name="Content Placeholder 2"/>
          <p:cNvSpPr>
            <a:spLocks noGrp="1"/>
          </p:cNvSpPr>
          <p:nvPr>
            <p:ph idx="1"/>
          </p:nvPr>
        </p:nvSpPr>
        <p:spPr/>
        <p:txBody>
          <a:bodyPr/>
          <a:lstStyle/>
          <a:p>
            <a:r>
              <a:rPr lang="en-US" dirty="0" smtClean="0"/>
              <a:t>Abraham Lincoln was assassinated by Southern sympathizer John Wilkes Booth while attending at play five days after the Confederate surrender.</a:t>
            </a:r>
          </a:p>
          <a:p>
            <a:r>
              <a:rPr lang="en-US" dirty="0" smtClean="0"/>
              <a:t>His death would </a:t>
            </a:r>
            <a:r>
              <a:rPr lang="en-US" dirty="0" smtClean="0"/>
              <a:t>change </a:t>
            </a:r>
            <a:r>
              <a:rPr lang="en-US" dirty="0" smtClean="0"/>
              <a:t>the direction of the Reconstruction of the United States following the Civil War.</a:t>
            </a:r>
            <a:endParaRPr lang="en-US" dirty="0"/>
          </a:p>
        </p:txBody>
      </p:sp>
    </p:spTree>
    <p:extLst>
      <p:ext uri="{BB962C8B-B14F-4D97-AF65-F5344CB8AC3E}">
        <p14:creationId xmlns:p14="http://schemas.microsoft.com/office/powerpoint/2010/main" val="275141544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381000" y="228600"/>
            <a:ext cx="8382000" cy="8239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800" b="1">
                <a:solidFill>
                  <a:srgbClr val="D42800"/>
                </a:solidFill>
                <a:effectLst>
                  <a:outerShdw blurRad="38100" dist="38100" dir="2700000" algn="tl">
                    <a:srgbClr val="000000"/>
                  </a:outerShdw>
                </a:effectLst>
                <a:latin typeface="BilboDisplay" pitchFamily="2" charset="0"/>
              </a:rPr>
              <a:t>Ford’s Theater </a:t>
            </a:r>
            <a:r>
              <a:rPr lang="en-US" sz="3600" b="1">
                <a:solidFill>
                  <a:srgbClr val="D42800"/>
                </a:solidFill>
                <a:effectLst>
                  <a:outerShdw blurRad="38100" dist="38100" dir="2700000" algn="tl">
                    <a:srgbClr val="000000"/>
                  </a:outerShdw>
                </a:effectLst>
                <a:latin typeface="BilboDisplay" pitchFamily="2" charset="0"/>
              </a:rPr>
              <a:t>(April 14, 1865)</a:t>
            </a:r>
          </a:p>
        </p:txBody>
      </p:sp>
      <p:pic>
        <p:nvPicPr>
          <p:cNvPr id="58371" name="Picture 4" descr="keane"/>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4767" t="1408" r="4668" b="1408"/>
          <a:stretch>
            <a:fillRect/>
          </a:stretch>
        </p:blipFill>
        <p:spPr bwMode="auto">
          <a:xfrm>
            <a:off x="381000" y="1219200"/>
            <a:ext cx="1447800" cy="5257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8372" name="Picture 5" descr="Fords the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19200"/>
            <a:ext cx="6553200" cy="5245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00503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381000" y="228600"/>
            <a:ext cx="8382000" cy="8239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800" b="1">
                <a:solidFill>
                  <a:srgbClr val="D42800"/>
                </a:solidFill>
                <a:effectLst>
                  <a:outerShdw blurRad="38100" dist="38100" dir="2700000" algn="tl">
                    <a:srgbClr val="000000"/>
                  </a:outerShdw>
                </a:effectLst>
                <a:latin typeface="BilboDisplay" pitchFamily="2" charset="0"/>
              </a:rPr>
              <a:t>The Assassin</a:t>
            </a:r>
            <a:endParaRPr lang="en-US" sz="3600" b="1">
              <a:solidFill>
                <a:srgbClr val="D42800"/>
              </a:solidFill>
              <a:effectLst>
                <a:outerShdw blurRad="38100" dist="38100" dir="2700000" algn="tl">
                  <a:srgbClr val="000000"/>
                </a:outerShdw>
              </a:effectLst>
              <a:latin typeface="BilboDisplay" pitchFamily="2" charset="0"/>
            </a:endParaRPr>
          </a:p>
        </p:txBody>
      </p:sp>
      <p:pic>
        <p:nvPicPr>
          <p:cNvPr id="59395" name="Picture 4" descr="John WIlkes BOoth"/>
          <p:cNvPicPr>
            <a:picLocks noChangeAspect="1" noChangeArrowheads="1"/>
          </p:cNvPicPr>
          <p:nvPr/>
        </p:nvPicPr>
        <p:blipFill>
          <a:blip r:embed="rId2">
            <a:extLst>
              <a:ext uri="{28A0092B-C50C-407E-A947-70E740481C1C}">
                <a14:useLocalDpi xmlns:a14="http://schemas.microsoft.com/office/drawing/2010/main" val="0"/>
              </a:ext>
            </a:extLst>
          </a:blip>
          <a:srcRect r="1573" b="983"/>
          <a:stretch>
            <a:fillRect/>
          </a:stretch>
        </p:blipFill>
        <p:spPr bwMode="auto">
          <a:xfrm>
            <a:off x="2971800" y="1143000"/>
            <a:ext cx="3276600" cy="4800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7765" name="Text Box 5"/>
          <p:cNvSpPr txBox="1">
            <a:spLocks noChangeArrowheads="1"/>
          </p:cNvSpPr>
          <p:nvPr/>
        </p:nvSpPr>
        <p:spPr bwMode="auto">
          <a:xfrm>
            <a:off x="3048000" y="6096000"/>
            <a:ext cx="3200400" cy="427038"/>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200" b="1">
                <a:solidFill>
                  <a:srgbClr val="F8F8F8"/>
                </a:solidFill>
                <a:effectLst>
                  <a:outerShdw blurRad="38100" dist="38100" dir="2700000" algn="tl">
                    <a:srgbClr val="000000"/>
                  </a:outerShdw>
                </a:effectLst>
                <a:latin typeface="Comic Sans MS" pitchFamily="66" charset="0"/>
              </a:rPr>
              <a:t>John Wilkes Booth</a:t>
            </a:r>
          </a:p>
        </p:txBody>
      </p:sp>
    </p:spTree>
    <p:extLst>
      <p:ext uri="{BB962C8B-B14F-4D97-AF65-F5344CB8AC3E}">
        <p14:creationId xmlns:p14="http://schemas.microsoft.com/office/powerpoint/2010/main" val="2407915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7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381000" y="228600"/>
            <a:ext cx="8382000" cy="8239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800" b="1">
                <a:solidFill>
                  <a:srgbClr val="D42800"/>
                </a:solidFill>
                <a:effectLst>
                  <a:outerShdw blurRad="38100" dist="38100" dir="2700000" algn="tl">
                    <a:srgbClr val="000000"/>
                  </a:outerShdw>
                </a:effectLst>
                <a:latin typeface="BilboDisplay" pitchFamily="2" charset="0"/>
              </a:rPr>
              <a:t>The Assassination</a:t>
            </a:r>
            <a:endParaRPr lang="en-US" sz="3600" b="1">
              <a:solidFill>
                <a:srgbClr val="D42800"/>
              </a:solidFill>
              <a:effectLst>
                <a:outerShdw blurRad="38100" dist="38100" dir="2700000" algn="tl">
                  <a:srgbClr val="000000"/>
                </a:outerShdw>
              </a:effectLst>
              <a:latin typeface="BilboDisplay" pitchFamily="2" charset="0"/>
            </a:endParaRPr>
          </a:p>
        </p:txBody>
      </p:sp>
      <p:pic>
        <p:nvPicPr>
          <p:cNvPr id="60419" name="Picture 6" descr="Lincoln assassination-1"/>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185863" y="1219200"/>
            <a:ext cx="6815137" cy="50736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52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 of Fort Sumter</a:t>
            </a:r>
          </a:p>
        </p:txBody>
      </p:sp>
      <p:sp>
        <p:nvSpPr>
          <p:cNvPr id="3" name="Content Placeholder 2"/>
          <p:cNvSpPr>
            <a:spLocks noGrp="1"/>
          </p:cNvSpPr>
          <p:nvPr>
            <p:ph idx="1"/>
          </p:nvPr>
        </p:nvSpPr>
        <p:spPr/>
        <p:txBody>
          <a:bodyPr>
            <a:normAutofit/>
          </a:bodyPr>
          <a:lstStyle/>
          <a:p>
            <a:r>
              <a:rPr lang="en-US" dirty="0" smtClean="0"/>
              <a:t>Lincoln’s call for troops infuriated the Confederates and in their view, he was now waging an aggressive war on the Confederacy – The War of Northern Aggression.</a:t>
            </a:r>
          </a:p>
          <a:p>
            <a:r>
              <a:rPr lang="en-US" dirty="0" smtClean="0"/>
              <a:t>Virginia, Arkansas, Tennessee, and North Carolina reluctantly seceded and joined the Confederacy.</a:t>
            </a:r>
          </a:p>
          <a:p>
            <a:r>
              <a:rPr lang="en-US" dirty="0" smtClean="0"/>
              <a:t>Richmond, VA became the new Confederate capital.</a:t>
            </a:r>
            <a:endParaRPr lang="en-US" dirty="0"/>
          </a:p>
        </p:txBody>
      </p:sp>
    </p:spTree>
    <p:extLst>
      <p:ext uri="{BB962C8B-B14F-4D97-AF65-F5344CB8AC3E}">
        <p14:creationId xmlns:p14="http://schemas.microsoft.com/office/powerpoint/2010/main" val="7029231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304800" y="2909888"/>
            <a:ext cx="4114800" cy="8239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800" b="1" dirty="0" smtClean="0">
                <a:solidFill>
                  <a:srgbClr val="D42800"/>
                </a:solidFill>
                <a:effectLst>
                  <a:outerShdw blurRad="38100" dist="38100" dir="2700000" algn="tl">
                    <a:srgbClr val="000000"/>
                  </a:outerShdw>
                </a:effectLst>
                <a:latin typeface="BilboDisplay" pitchFamily="2" charset="0"/>
              </a:rPr>
              <a:t>WANTED</a:t>
            </a:r>
            <a:endParaRPr lang="en-US" sz="3600" b="1" dirty="0">
              <a:solidFill>
                <a:srgbClr val="D42800"/>
              </a:solidFill>
              <a:effectLst>
                <a:outerShdw blurRad="38100" dist="38100" dir="2700000" algn="tl">
                  <a:srgbClr val="000000"/>
                </a:outerShdw>
              </a:effectLst>
              <a:latin typeface="BilboDisplay" pitchFamily="2" charset="0"/>
            </a:endParaRPr>
          </a:p>
        </p:txBody>
      </p:sp>
      <p:pic>
        <p:nvPicPr>
          <p:cNvPr id="61443" name="Picture 7" descr="reward poster forLincoln conspirator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4198" t="1163" r="3455" b="3488"/>
          <a:stretch>
            <a:fillRect/>
          </a:stretch>
        </p:blipFill>
        <p:spPr bwMode="auto">
          <a:xfrm>
            <a:off x="4800600" y="228600"/>
            <a:ext cx="3435350" cy="6400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476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Border States</a:t>
            </a:r>
            <a:endParaRPr lang="en-US" dirty="0"/>
          </a:p>
        </p:txBody>
      </p:sp>
      <p:sp>
        <p:nvSpPr>
          <p:cNvPr id="3" name="Content Placeholder 2"/>
          <p:cNvSpPr>
            <a:spLocks noGrp="1"/>
          </p:cNvSpPr>
          <p:nvPr>
            <p:ph idx="1"/>
          </p:nvPr>
        </p:nvSpPr>
        <p:spPr/>
        <p:txBody>
          <a:bodyPr>
            <a:normAutofit/>
          </a:bodyPr>
          <a:lstStyle/>
          <a:p>
            <a:r>
              <a:rPr lang="en-US" dirty="0" smtClean="0"/>
              <a:t>Kentucky, Missouri, Maryland, Delaware and later West Virginia – the </a:t>
            </a:r>
            <a:r>
              <a:rPr lang="en-US" dirty="0" smtClean="0"/>
              <a:t>mountain </a:t>
            </a:r>
            <a:r>
              <a:rPr lang="en-US" dirty="0" smtClean="0"/>
              <a:t>area that broke away from Virginia and applied for statehood were all slave states that did </a:t>
            </a:r>
            <a:r>
              <a:rPr lang="en-US" dirty="0" smtClean="0"/>
              <a:t>not</a:t>
            </a:r>
            <a:r>
              <a:rPr lang="en-US" dirty="0" smtClean="0"/>
              <a:t> secede from the United States of America.</a:t>
            </a:r>
            <a:endParaRPr lang="en-US" dirty="0" smtClean="0"/>
          </a:p>
          <a:p>
            <a:r>
              <a:rPr lang="en-US" dirty="0" smtClean="0"/>
              <a:t>Lincoln had to repeatedly insist that he was fighting the war to preserve the Union – not to end slavery – in order to keep these borders states from  joining the Confederacy.</a:t>
            </a:r>
            <a:endParaRPr lang="en-US" dirty="0"/>
          </a:p>
        </p:txBody>
      </p:sp>
    </p:spTree>
    <p:extLst>
      <p:ext uri="{BB962C8B-B14F-4D97-AF65-F5344CB8AC3E}">
        <p14:creationId xmlns:p14="http://schemas.microsoft.com/office/powerpoint/2010/main" val="132403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6200" y="381000"/>
            <a:ext cx="8991600" cy="762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400" b="1">
                <a:solidFill>
                  <a:srgbClr val="D42800"/>
                </a:solidFill>
                <a:effectLst>
                  <a:outerShdw blurRad="38100" dist="38100" dir="2700000" algn="tl">
                    <a:srgbClr val="000000"/>
                  </a:outerShdw>
                </a:effectLst>
                <a:latin typeface="BilboDisplay" pitchFamily="2" charset="0"/>
              </a:rPr>
              <a:t>The Union &amp; Confederacy in 1861</a:t>
            </a:r>
          </a:p>
        </p:txBody>
      </p:sp>
      <p:pic>
        <p:nvPicPr>
          <p:cNvPr id="7171" name="Picture 3" descr="Map-Union&amp;Confederacy-1861"/>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2831" t="7806" r="2831" b="7436"/>
          <a:stretch>
            <a:fillRect/>
          </a:stretch>
        </p:blipFill>
        <p:spPr bwMode="auto">
          <a:xfrm>
            <a:off x="533400" y="1568450"/>
            <a:ext cx="8077200" cy="46037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916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North</a:t>
            </a:r>
            <a:endParaRPr lang="en-US" dirty="0"/>
          </a:p>
        </p:txBody>
      </p:sp>
      <p:sp>
        <p:nvSpPr>
          <p:cNvPr id="5" name="Text Placeholder 4"/>
          <p:cNvSpPr>
            <a:spLocks noGrp="1"/>
          </p:cNvSpPr>
          <p:nvPr>
            <p:ph type="body" idx="1"/>
          </p:nvPr>
        </p:nvSpPr>
        <p:spPr/>
        <p:txBody>
          <a:bodyPr>
            <a:normAutofit/>
          </a:bodyPr>
          <a:lstStyle/>
          <a:p>
            <a:r>
              <a:rPr lang="en-US" dirty="0" smtClean="0"/>
              <a:t>Advantages</a:t>
            </a:r>
            <a:endParaRPr lang="en-US" dirty="0"/>
          </a:p>
        </p:txBody>
      </p:sp>
      <p:sp>
        <p:nvSpPr>
          <p:cNvPr id="6" name="Content Placeholder 5"/>
          <p:cNvSpPr>
            <a:spLocks noGrp="1"/>
          </p:cNvSpPr>
          <p:nvPr>
            <p:ph sz="half" idx="2"/>
          </p:nvPr>
        </p:nvSpPr>
        <p:spPr/>
        <p:txBody>
          <a:bodyPr>
            <a:normAutofit/>
          </a:bodyPr>
          <a:lstStyle/>
          <a:p>
            <a:r>
              <a:rPr lang="en-US" dirty="0" smtClean="0"/>
              <a:t>Manufacturing ability</a:t>
            </a:r>
          </a:p>
          <a:p>
            <a:r>
              <a:rPr lang="en-US" dirty="0" smtClean="0"/>
              <a:t>Transportation (railroads, canals, roads, etc.)</a:t>
            </a:r>
          </a:p>
          <a:p>
            <a:r>
              <a:rPr lang="en-US" dirty="0" smtClean="0"/>
              <a:t>Economy</a:t>
            </a:r>
          </a:p>
          <a:p>
            <a:r>
              <a:rPr lang="en-US" dirty="0" smtClean="0"/>
              <a:t>Wealth</a:t>
            </a:r>
          </a:p>
          <a:p>
            <a:r>
              <a:rPr lang="en-US" dirty="0" smtClean="0"/>
              <a:t>Superior navy</a:t>
            </a:r>
          </a:p>
          <a:p>
            <a:r>
              <a:rPr lang="en-US" dirty="0" smtClean="0"/>
              <a:t>Larger population for manpower </a:t>
            </a:r>
          </a:p>
          <a:p>
            <a:r>
              <a:rPr lang="en-US" dirty="0" smtClean="0"/>
              <a:t>More immigrants for manpower</a:t>
            </a:r>
            <a:endParaRPr lang="en-US" dirty="0"/>
          </a:p>
        </p:txBody>
      </p:sp>
      <p:sp>
        <p:nvSpPr>
          <p:cNvPr id="7" name="Text Placeholder 6"/>
          <p:cNvSpPr>
            <a:spLocks noGrp="1"/>
          </p:cNvSpPr>
          <p:nvPr>
            <p:ph type="body" sz="quarter" idx="3"/>
          </p:nvPr>
        </p:nvSpPr>
        <p:spPr/>
        <p:txBody>
          <a:bodyPr>
            <a:normAutofit/>
          </a:bodyPr>
          <a:lstStyle/>
          <a:p>
            <a:r>
              <a:rPr lang="en-US" dirty="0" smtClean="0"/>
              <a:t>Disadvantages</a:t>
            </a:r>
            <a:endParaRPr lang="en-US" dirty="0"/>
          </a:p>
        </p:txBody>
      </p:sp>
      <p:sp>
        <p:nvSpPr>
          <p:cNvPr id="8" name="Content Placeholder 7"/>
          <p:cNvSpPr>
            <a:spLocks noGrp="1"/>
          </p:cNvSpPr>
          <p:nvPr>
            <p:ph sz="quarter" idx="4"/>
          </p:nvPr>
        </p:nvSpPr>
        <p:spPr/>
        <p:txBody>
          <a:bodyPr>
            <a:normAutofit/>
          </a:bodyPr>
          <a:lstStyle/>
          <a:p>
            <a:r>
              <a:rPr lang="en-US" dirty="0" smtClean="0"/>
              <a:t>Had to invade and conquer the South to force it back into Union.</a:t>
            </a:r>
          </a:p>
          <a:p>
            <a:r>
              <a:rPr lang="en-US" dirty="0" smtClean="0"/>
              <a:t>Northerners much less prepared to fight</a:t>
            </a:r>
          </a:p>
          <a:p>
            <a:r>
              <a:rPr lang="en-US" dirty="0" smtClean="0"/>
              <a:t>Fewer qualified military leaders</a:t>
            </a:r>
            <a:endParaRPr lang="en-US" dirty="0"/>
          </a:p>
        </p:txBody>
      </p:sp>
    </p:spTree>
    <p:extLst>
      <p:ext uri="{BB962C8B-B14F-4D97-AF65-F5344CB8AC3E}">
        <p14:creationId xmlns:p14="http://schemas.microsoft.com/office/powerpoint/2010/main" val="1300405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a:t>
            </a:r>
            <a:endParaRPr lang="en-US" dirty="0"/>
          </a:p>
        </p:txBody>
      </p:sp>
      <p:sp>
        <p:nvSpPr>
          <p:cNvPr id="3" name="Text Placeholder 2"/>
          <p:cNvSpPr>
            <a:spLocks noGrp="1"/>
          </p:cNvSpPr>
          <p:nvPr>
            <p:ph type="body" idx="1"/>
          </p:nvPr>
        </p:nvSpPr>
        <p:spPr/>
        <p:txBody>
          <a:bodyPr>
            <a:normAutofit/>
          </a:bodyPr>
          <a:lstStyle/>
          <a:p>
            <a:r>
              <a:rPr lang="en-US" dirty="0" smtClean="0"/>
              <a:t>Advantages</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Could fight a defensive war – did not have to invade North.</a:t>
            </a:r>
          </a:p>
          <a:p>
            <a:r>
              <a:rPr lang="en-US" dirty="0" smtClean="0"/>
              <a:t>Did not have to win the war, just had to keep from losing.</a:t>
            </a:r>
          </a:p>
          <a:p>
            <a:r>
              <a:rPr lang="en-US" dirty="0" smtClean="0"/>
              <a:t>Morale (in the beginning)</a:t>
            </a:r>
          </a:p>
          <a:p>
            <a:r>
              <a:rPr lang="en-US" dirty="0" smtClean="0"/>
              <a:t>Most talented military officers</a:t>
            </a:r>
          </a:p>
          <a:p>
            <a:r>
              <a:rPr lang="en-US" dirty="0" smtClean="0"/>
              <a:t>Soldiers bred to fight</a:t>
            </a:r>
          </a:p>
          <a:p>
            <a:r>
              <a:rPr lang="en-US" dirty="0" smtClean="0"/>
              <a:t>Rebel yell</a:t>
            </a:r>
            <a:endParaRPr lang="en-US" dirty="0"/>
          </a:p>
        </p:txBody>
      </p:sp>
      <p:sp>
        <p:nvSpPr>
          <p:cNvPr id="5" name="Text Placeholder 4"/>
          <p:cNvSpPr>
            <a:spLocks noGrp="1"/>
          </p:cNvSpPr>
          <p:nvPr>
            <p:ph type="body" sz="quarter" idx="3"/>
          </p:nvPr>
        </p:nvSpPr>
        <p:spPr/>
        <p:txBody>
          <a:bodyPr>
            <a:normAutofit/>
          </a:bodyPr>
          <a:lstStyle/>
          <a:p>
            <a:r>
              <a:rPr lang="en-US" dirty="0" smtClean="0"/>
              <a:t>Disadvantages</a:t>
            </a:r>
            <a:endParaRPr lang="en-US" dirty="0"/>
          </a:p>
        </p:txBody>
      </p:sp>
      <p:sp>
        <p:nvSpPr>
          <p:cNvPr id="6" name="Content Placeholder 5"/>
          <p:cNvSpPr>
            <a:spLocks noGrp="1"/>
          </p:cNvSpPr>
          <p:nvPr>
            <p:ph sz="quarter" idx="4"/>
          </p:nvPr>
        </p:nvSpPr>
        <p:spPr/>
        <p:txBody>
          <a:bodyPr>
            <a:normAutofit/>
          </a:bodyPr>
          <a:lstStyle/>
          <a:p>
            <a:r>
              <a:rPr lang="en-US" dirty="0" smtClean="0"/>
              <a:t>Lack of factories to produce weapons of war </a:t>
            </a:r>
          </a:p>
          <a:p>
            <a:r>
              <a:rPr lang="en-US" dirty="0" smtClean="0"/>
              <a:t>Lack of adequate transportation system (fewer railroads)</a:t>
            </a:r>
          </a:p>
          <a:p>
            <a:r>
              <a:rPr lang="en-US" dirty="0" smtClean="0"/>
              <a:t>Economy dependent on cotton</a:t>
            </a:r>
          </a:p>
          <a:p>
            <a:endParaRPr lang="en-US" dirty="0"/>
          </a:p>
        </p:txBody>
      </p:sp>
    </p:spTree>
    <p:extLst>
      <p:ext uri="{BB962C8B-B14F-4D97-AF65-F5344CB8AC3E}">
        <p14:creationId xmlns:p14="http://schemas.microsoft.com/office/powerpoint/2010/main" val="3365577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917575"/>
            <a:ext cx="8407400"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52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295400" y="381000"/>
            <a:ext cx="6629400" cy="1555750"/>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n-US" sz="4800" b="1">
                <a:solidFill>
                  <a:srgbClr val="D42800"/>
                </a:solidFill>
                <a:effectLst>
                  <a:outerShdw blurRad="38100" dist="38100" dir="2700000" algn="tl">
                    <a:srgbClr val="000000"/>
                  </a:outerShdw>
                </a:effectLst>
                <a:latin typeface="BilboDisplay" pitchFamily="2" charset="0"/>
              </a:rPr>
              <a:t>Slave/Free States Population, 1861</a:t>
            </a:r>
          </a:p>
        </p:txBody>
      </p:sp>
      <p:pic>
        <p:nvPicPr>
          <p:cNvPr id="4099" name="Picture 4" descr="chart-1861 slave &amp; free states popul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8001000" cy="27416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056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295400" y="319088"/>
            <a:ext cx="6629400" cy="823912"/>
          </a:xfrm>
          <a:prstGeom prst="rect">
            <a:avLst/>
          </a:prstGeom>
          <a:noFill/>
          <a:ln>
            <a:noFill/>
          </a:ln>
          <a:effectLst>
            <a:outerShdw dist="28398" dir="3806097" algn="ctr" rotWithShape="0">
              <a:srgbClr val="92929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n-US" sz="4800" b="1">
                <a:solidFill>
                  <a:srgbClr val="D42800"/>
                </a:solidFill>
                <a:effectLst>
                  <a:outerShdw blurRad="38100" dist="38100" dir="2700000" algn="tl">
                    <a:srgbClr val="000000"/>
                  </a:outerShdw>
                </a:effectLst>
                <a:latin typeface="BilboDisplay" pitchFamily="2" charset="0"/>
              </a:rPr>
              <a:t>Railroad Lines, 1860</a:t>
            </a:r>
          </a:p>
        </p:txBody>
      </p:sp>
      <p:pic>
        <p:nvPicPr>
          <p:cNvPr id="5123" name="Picture 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1371600"/>
            <a:ext cx="9144000" cy="55626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026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304800" y="319088"/>
            <a:ext cx="8610600" cy="823912"/>
          </a:xfrm>
          <a:prstGeom prst="rect">
            <a:avLst/>
          </a:prstGeom>
          <a:noFill/>
          <a:ln>
            <a:noFill/>
          </a:ln>
          <a:effectLst>
            <a:outerShdw dist="25400" dir="5400000" algn="ctr" rotWithShape="0">
              <a:srgbClr val="92929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n-US" sz="4800" b="1">
                <a:solidFill>
                  <a:srgbClr val="D42800"/>
                </a:solidFill>
                <a:effectLst>
                  <a:outerShdw blurRad="38100" dist="38100" dir="2700000" algn="tl">
                    <a:srgbClr val="000000"/>
                  </a:outerShdw>
                </a:effectLst>
                <a:latin typeface="BilboDisplay" pitchFamily="2" charset="0"/>
              </a:rPr>
              <a:t>Resources: North &amp; the South</a:t>
            </a:r>
          </a:p>
        </p:txBody>
      </p:sp>
      <p:pic>
        <p:nvPicPr>
          <p:cNvPr id="6147" name="Picture 3" descr="chart-North-SouthResources"/>
          <p:cNvPicPr>
            <a:picLocks noChangeAspect="1" noChangeArrowheads="1"/>
          </p:cNvPicPr>
          <p:nvPr/>
        </p:nvPicPr>
        <p:blipFill>
          <a:blip r:embed="rId2">
            <a:lum bright="-18000" contrast="24000"/>
            <a:extLst>
              <a:ext uri="{28A0092B-C50C-407E-A947-70E740481C1C}">
                <a14:useLocalDpi xmlns:a14="http://schemas.microsoft.com/office/drawing/2010/main" val="0"/>
              </a:ext>
            </a:extLst>
          </a:blip>
          <a:srcRect b="7523"/>
          <a:stretch>
            <a:fillRect/>
          </a:stretch>
        </p:blipFill>
        <p:spPr bwMode="auto">
          <a:xfrm>
            <a:off x="152400" y="1905000"/>
            <a:ext cx="8839200" cy="4800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370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1860</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320367"/>
            <a:ext cx="7166347" cy="553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329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81000" y="288925"/>
            <a:ext cx="8382000" cy="14636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500" b="1">
                <a:solidFill>
                  <a:srgbClr val="D42800"/>
                </a:solidFill>
                <a:effectLst>
                  <a:outerShdw blurRad="38100" dist="38100" dir="2700000" algn="tl">
                    <a:srgbClr val="000000"/>
                  </a:outerShdw>
                </a:effectLst>
                <a:latin typeface="BilboDisplay" pitchFamily="2" charset="0"/>
              </a:rPr>
              <a:t>Men Present for Duty </a:t>
            </a:r>
            <a:br>
              <a:rPr lang="en-US" sz="4500" b="1">
                <a:solidFill>
                  <a:srgbClr val="D42800"/>
                </a:solidFill>
                <a:effectLst>
                  <a:outerShdw blurRad="38100" dist="38100" dir="2700000" algn="tl">
                    <a:srgbClr val="000000"/>
                  </a:outerShdw>
                </a:effectLst>
                <a:latin typeface="BilboDisplay" pitchFamily="2" charset="0"/>
              </a:rPr>
            </a:br>
            <a:r>
              <a:rPr lang="en-US" sz="4500" b="1">
                <a:solidFill>
                  <a:srgbClr val="D42800"/>
                </a:solidFill>
                <a:effectLst>
                  <a:outerShdw blurRad="38100" dist="38100" dir="2700000" algn="tl">
                    <a:srgbClr val="000000"/>
                  </a:outerShdw>
                </a:effectLst>
                <a:latin typeface="BilboDisplay" pitchFamily="2" charset="0"/>
              </a:rPr>
              <a:t>in the Civil War</a:t>
            </a:r>
          </a:p>
        </p:txBody>
      </p:sp>
      <p:pic>
        <p:nvPicPr>
          <p:cNvPr id="8195" name="Picture 3" descr="ch15_06"/>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1918" t="25974" r="2158" b="1299"/>
          <a:stretch>
            <a:fillRect/>
          </a:stretch>
        </p:blipFill>
        <p:spPr bwMode="auto">
          <a:xfrm>
            <a:off x="0" y="1905000"/>
            <a:ext cx="9144000"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313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Political Leadership</a:t>
            </a:r>
            <a:endParaRPr lang="en-US" dirty="0"/>
          </a:p>
        </p:txBody>
      </p:sp>
    </p:spTree>
    <p:extLst>
      <p:ext uri="{BB962C8B-B14F-4D97-AF65-F5344CB8AC3E}">
        <p14:creationId xmlns:p14="http://schemas.microsoft.com/office/powerpoint/2010/main" val="2787268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Leaders of the Union</a:t>
            </a:r>
            <a:endParaRPr lang="en-US" dirty="0"/>
          </a:p>
        </p:txBody>
      </p:sp>
      <p:sp>
        <p:nvSpPr>
          <p:cNvPr id="4" name="Text Placeholder 3"/>
          <p:cNvSpPr>
            <a:spLocks noGrp="1"/>
          </p:cNvSpPr>
          <p:nvPr>
            <p:ph type="body" idx="1"/>
          </p:nvPr>
        </p:nvSpPr>
        <p:spPr/>
        <p:txBody>
          <a:bodyPr>
            <a:normAutofit fontScale="92500" lnSpcReduction="10000"/>
          </a:bodyPr>
          <a:lstStyle/>
          <a:p>
            <a:r>
              <a:rPr lang="en-US" dirty="0" smtClean="0"/>
              <a:t>President Abraham Lincoln</a:t>
            </a:r>
            <a:endParaRPr lang="en-US" dirty="0"/>
          </a:p>
        </p:txBody>
      </p:sp>
      <p:sp>
        <p:nvSpPr>
          <p:cNvPr id="5" name="Content Placeholder 4"/>
          <p:cNvSpPr>
            <a:spLocks noGrp="1"/>
          </p:cNvSpPr>
          <p:nvPr>
            <p:ph sz="half" idx="2"/>
          </p:nvPr>
        </p:nvSpPr>
        <p:spPr/>
        <p:txBody>
          <a:bodyPr/>
          <a:lstStyle/>
          <a:p>
            <a:endParaRPr lang="en-US" dirty="0"/>
          </a:p>
        </p:txBody>
      </p:sp>
      <p:sp>
        <p:nvSpPr>
          <p:cNvPr id="6" name="Text Placeholder 5"/>
          <p:cNvSpPr>
            <a:spLocks noGrp="1"/>
          </p:cNvSpPr>
          <p:nvPr>
            <p:ph type="body" sz="quarter" idx="3"/>
          </p:nvPr>
        </p:nvSpPr>
        <p:spPr/>
        <p:txBody>
          <a:bodyPr>
            <a:normAutofit fontScale="92500" lnSpcReduction="10000"/>
          </a:bodyPr>
          <a:lstStyle/>
          <a:p>
            <a:r>
              <a:rPr lang="en-US" dirty="0" smtClean="0"/>
              <a:t>Vice-President </a:t>
            </a:r>
          </a:p>
          <a:p>
            <a:r>
              <a:rPr lang="en-US" dirty="0" smtClean="0"/>
              <a:t>Hannibal Hamlin 1861-1865</a:t>
            </a:r>
            <a:endParaRPr lang="en-US" dirty="0"/>
          </a:p>
        </p:txBody>
      </p:sp>
      <p:sp>
        <p:nvSpPr>
          <p:cNvPr id="7" name="Content Placeholder 6"/>
          <p:cNvSpPr>
            <a:spLocks noGrp="1"/>
          </p:cNvSpPr>
          <p:nvPr>
            <p:ph sz="quarter" idx="4"/>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14600"/>
            <a:ext cx="3962400" cy="384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3988024"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5548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Lincoln Leadership</a:t>
            </a:r>
            <a:endParaRPr lang="en-US" dirty="0"/>
          </a:p>
        </p:txBody>
      </p:sp>
      <p:sp>
        <p:nvSpPr>
          <p:cNvPr id="8" name="Content Placeholder 7"/>
          <p:cNvSpPr>
            <a:spLocks noGrp="1"/>
          </p:cNvSpPr>
          <p:nvPr>
            <p:ph idx="1"/>
          </p:nvPr>
        </p:nvSpPr>
        <p:spPr/>
        <p:txBody>
          <a:bodyPr/>
          <a:lstStyle/>
          <a:p>
            <a:r>
              <a:rPr lang="en-US" dirty="0" smtClean="0"/>
              <a:t>Lincoln enjoyed the benefit of a long-established government that was financially stable and fully recognized both at home and abroad,</a:t>
            </a:r>
          </a:p>
          <a:p>
            <a:r>
              <a:rPr lang="en-US" dirty="0" smtClean="0"/>
              <a:t>He was skilled at interpreting and leading public opinion.</a:t>
            </a:r>
          </a:p>
          <a:p>
            <a:r>
              <a:rPr lang="en-US" dirty="0" smtClean="0"/>
              <a:t>He demonstrated charitableness toward the South and tolerance for infighting colleagues.</a:t>
            </a:r>
            <a:endParaRPr lang="en-US" dirty="0"/>
          </a:p>
        </p:txBody>
      </p:sp>
    </p:spTree>
    <p:extLst>
      <p:ext uri="{BB962C8B-B14F-4D97-AF65-F5344CB8AC3E}">
        <p14:creationId xmlns:p14="http://schemas.microsoft.com/office/powerpoint/2010/main" val="4227581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 Takes Power</a:t>
            </a:r>
            <a:endParaRPr lang="en-US" dirty="0"/>
          </a:p>
        </p:txBody>
      </p:sp>
      <p:sp>
        <p:nvSpPr>
          <p:cNvPr id="3" name="Content Placeholder 2"/>
          <p:cNvSpPr>
            <a:spLocks noGrp="1"/>
          </p:cNvSpPr>
          <p:nvPr>
            <p:ph idx="1"/>
          </p:nvPr>
        </p:nvSpPr>
        <p:spPr/>
        <p:txBody>
          <a:bodyPr>
            <a:normAutofit lnSpcReduction="10000"/>
          </a:bodyPr>
          <a:lstStyle/>
          <a:p>
            <a:r>
              <a:rPr lang="en-US" dirty="0" smtClean="0"/>
              <a:t>He proclaimed the naval blockade and increased the size of the army – something that only Congress could do and later approved.</a:t>
            </a:r>
          </a:p>
          <a:p>
            <a:r>
              <a:rPr lang="en-US" dirty="0" smtClean="0"/>
              <a:t>He suspended the writ of habeas corpus so that anti-Unionists could be arrested.</a:t>
            </a:r>
          </a:p>
          <a:p>
            <a:r>
              <a:rPr lang="en-US" dirty="0" smtClean="0"/>
              <a:t>He ordered supervised voting in the border states.</a:t>
            </a:r>
          </a:p>
          <a:p>
            <a:r>
              <a:rPr lang="en-US" dirty="0" smtClean="0"/>
              <a:t>He ordered the suspension of certain newspapers and the arrests of their editors.</a:t>
            </a:r>
            <a:endParaRPr lang="en-US" dirty="0"/>
          </a:p>
        </p:txBody>
      </p:sp>
    </p:spTree>
    <p:extLst>
      <p:ext uri="{BB962C8B-B14F-4D97-AF65-F5344CB8AC3E}">
        <p14:creationId xmlns:p14="http://schemas.microsoft.com/office/powerpoint/2010/main" val="1892261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81000" y="228600"/>
            <a:ext cx="8382000" cy="13716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200" b="1">
                <a:solidFill>
                  <a:srgbClr val="D42800"/>
                </a:solidFill>
                <a:effectLst>
                  <a:outerShdw blurRad="38100" dist="38100" dir="2700000" algn="tl">
                    <a:srgbClr val="000000"/>
                  </a:outerShdw>
                </a:effectLst>
                <a:latin typeface="BilboDisplay" pitchFamily="2" charset="0"/>
              </a:rPr>
              <a:t>Extensive Legislation Passed</a:t>
            </a:r>
            <a:br>
              <a:rPr lang="en-US" sz="4200" b="1">
                <a:solidFill>
                  <a:srgbClr val="D42800"/>
                </a:solidFill>
                <a:effectLst>
                  <a:outerShdw blurRad="38100" dist="38100" dir="2700000" algn="tl">
                    <a:srgbClr val="000000"/>
                  </a:outerShdw>
                </a:effectLst>
                <a:latin typeface="BilboDisplay" pitchFamily="2" charset="0"/>
              </a:rPr>
            </a:br>
            <a:r>
              <a:rPr lang="en-US" sz="4200" b="1">
                <a:solidFill>
                  <a:srgbClr val="D42800"/>
                </a:solidFill>
                <a:effectLst>
                  <a:outerShdw blurRad="38100" dist="38100" dir="2700000" algn="tl">
                    <a:srgbClr val="000000"/>
                  </a:outerShdw>
                </a:effectLst>
                <a:latin typeface="BilboDisplay" pitchFamily="2" charset="0"/>
              </a:rPr>
              <a:t>Without the South in Congress</a:t>
            </a:r>
          </a:p>
        </p:txBody>
      </p:sp>
      <p:sp>
        <p:nvSpPr>
          <p:cNvPr id="74756" name="Text Box 4"/>
          <p:cNvSpPr txBox="1">
            <a:spLocks noChangeArrowheads="1"/>
          </p:cNvSpPr>
          <p:nvPr/>
        </p:nvSpPr>
        <p:spPr bwMode="auto">
          <a:xfrm>
            <a:off x="1371600" y="1752600"/>
            <a:ext cx="6781800" cy="4794250"/>
          </a:xfrm>
          <a:prstGeom prst="rect">
            <a:avLst/>
          </a:prstGeom>
          <a:noFill/>
          <a:ln>
            <a:noFill/>
          </a:ln>
          <a:effectLst>
            <a:outerShdw dist="1796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11175" indent="-341313">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buClr>
                <a:srgbClr val="080808"/>
              </a:buClr>
              <a:buSzPct val="110000"/>
              <a:buFont typeface="Americana"/>
              <a:buBlip>
                <a:blip r:embed="rId2"/>
              </a:buBlip>
            </a:pPr>
            <a:r>
              <a:rPr lang="en-US" sz="2800" b="1" dirty="0">
                <a:solidFill>
                  <a:srgbClr val="F8F8F8"/>
                </a:solidFill>
                <a:latin typeface="Comic Sans MS" pitchFamily="66" charset="0"/>
              </a:rPr>
              <a:t>1861 – Morrill Tariff Act</a:t>
            </a:r>
          </a:p>
          <a:p>
            <a:pPr>
              <a:spcBef>
                <a:spcPct val="50000"/>
              </a:spcBef>
              <a:buClr>
                <a:srgbClr val="080808"/>
              </a:buClr>
              <a:buSzPct val="110000"/>
              <a:buFont typeface="Americana"/>
              <a:buBlip>
                <a:blip r:embed="rId2"/>
              </a:buBlip>
            </a:pPr>
            <a:r>
              <a:rPr lang="en-US" sz="2800" b="1" dirty="0">
                <a:solidFill>
                  <a:srgbClr val="F8F8F8"/>
                </a:solidFill>
                <a:latin typeface="Comic Sans MS" pitchFamily="66" charset="0"/>
              </a:rPr>
              <a:t>1862 – Homestead Act</a:t>
            </a:r>
          </a:p>
          <a:p>
            <a:pPr>
              <a:spcBef>
                <a:spcPct val="50000"/>
              </a:spcBef>
              <a:buClr>
                <a:srgbClr val="080808"/>
              </a:buClr>
              <a:buSzPct val="110000"/>
              <a:buFont typeface="Americana"/>
              <a:buBlip>
                <a:blip r:embed="rId2"/>
              </a:buBlip>
            </a:pPr>
            <a:r>
              <a:rPr lang="en-US" sz="2800" b="1" dirty="0">
                <a:solidFill>
                  <a:srgbClr val="F8F8F8"/>
                </a:solidFill>
                <a:latin typeface="Comic Sans MS" pitchFamily="66" charset="0"/>
              </a:rPr>
              <a:t>1862 – Legal Tender Act</a:t>
            </a:r>
          </a:p>
          <a:p>
            <a:pPr>
              <a:spcBef>
                <a:spcPct val="50000"/>
              </a:spcBef>
              <a:buClr>
                <a:srgbClr val="080808"/>
              </a:buClr>
              <a:buSzPct val="110000"/>
              <a:buFont typeface="Americana"/>
              <a:buBlip>
                <a:blip r:embed="rId2"/>
              </a:buBlip>
            </a:pPr>
            <a:r>
              <a:rPr lang="en-US" sz="2800" b="1" dirty="0">
                <a:solidFill>
                  <a:srgbClr val="F8F8F8"/>
                </a:solidFill>
                <a:latin typeface="Comic Sans MS" pitchFamily="66" charset="0"/>
              </a:rPr>
              <a:t>1862 – Morrill Land Grant Act</a:t>
            </a:r>
          </a:p>
          <a:p>
            <a:pPr>
              <a:spcBef>
                <a:spcPct val="50000"/>
              </a:spcBef>
              <a:buClr>
                <a:srgbClr val="080808"/>
              </a:buClr>
              <a:buSzPct val="110000"/>
              <a:buFont typeface="Americana"/>
              <a:buBlip>
                <a:blip r:embed="rId2"/>
              </a:buBlip>
            </a:pPr>
            <a:r>
              <a:rPr lang="en-US" sz="2800" b="1" dirty="0">
                <a:solidFill>
                  <a:srgbClr val="F8F8F8"/>
                </a:solidFill>
                <a:latin typeface="Comic Sans MS" pitchFamily="66" charset="0"/>
              </a:rPr>
              <a:t>1862 – Emancipation Proclamation</a:t>
            </a:r>
            <a:br>
              <a:rPr lang="en-US" sz="2800" b="1" dirty="0">
                <a:solidFill>
                  <a:srgbClr val="F8F8F8"/>
                </a:solidFill>
                <a:latin typeface="Comic Sans MS" pitchFamily="66" charset="0"/>
              </a:rPr>
            </a:br>
            <a:r>
              <a:rPr lang="en-US" sz="2800" b="1" dirty="0">
                <a:solidFill>
                  <a:srgbClr val="F8F8F8"/>
                </a:solidFill>
                <a:latin typeface="Comic Sans MS" pitchFamily="66" charset="0"/>
              </a:rPr>
              <a:t>         (1/1/1863)</a:t>
            </a:r>
          </a:p>
          <a:p>
            <a:pPr>
              <a:spcBef>
                <a:spcPct val="50000"/>
              </a:spcBef>
              <a:buClr>
                <a:srgbClr val="080808"/>
              </a:buClr>
              <a:buSzPct val="110000"/>
              <a:buFont typeface="Americana"/>
              <a:buBlip>
                <a:blip r:embed="rId2"/>
              </a:buBlip>
            </a:pPr>
            <a:r>
              <a:rPr lang="en-US" sz="2800" b="1" dirty="0">
                <a:solidFill>
                  <a:srgbClr val="F8F8F8"/>
                </a:solidFill>
                <a:latin typeface="Comic Sans MS" pitchFamily="66" charset="0"/>
              </a:rPr>
              <a:t>1863 – Pacific Railway Act</a:t>
            </a:r>
          </a:p>
          <a:p>
            <a:pPr>
              <a:spcBef>
                <a:spcPct val="50000"/>
              </a:spcBef>
              <a:buClr>
                <a:srgbClr val="080808"/>
              </a:buClr>
              <a:buSzPct val="110000"/>
              <a:buFont typeface="Americana"/>
              <a:buBlip>
                <a:blip r:embed="rId2"/>
              </a:buBlip>
            </a:pPr>
            <a:r>
              <a:rPr lang="en-US" sz="2800" b="1" dirty="0">
                <a:solidFill>
                  <a:srgbClr val="F8F8F8"/>
                </a:solidFill>
                <a:latin typeface="Comic Sans MS" pitchFamily="66" charset="0"/>
              </a:rPr>
              <a:t>1863 – National Bank Act</a:t>
            </a:r>
          </a:p>
        </p:txBody>
      </p:sp>
    </p:spTree>
    <p:extLst>
      <p:ext uri="{BB962C8B-B14F-4D97-AF65-F5344CB8AC3E}">
        <p14:creationId xmlns:p14="http://schemas.microsoft.com/office/powerpoint/2010/main" val="908605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4756">
                                            <p:txEl>
                                              <p:pRg st="0" end="0"/>
                                            </p:txEl>
                                          </p:spTgt>
                                        </p:tgtEl>
                                        <p:attrNameLst>
                                          <p:attrName>style.visibility</p:attrName>
                                        </p:attrNameLst>
                                      </p:cBhvr>
                                      <p:to>
                                        <p:strVal val="visible"/>
                                      </p:to>
                                    </p:set>
                                    <p:animEffect transition="in" filter="wipe(left)">
                                      <p:cBhvr>
                                        <p:cTn id="7" dur="500"/>
                                        <p:tgtEl>
                                          <p:spTgt spid="747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4756">
                                            <p:txEl>
                                              <p:pRg st="1" end="1"/>
                                            </p:txEl>
                                          </p:spTgt>
                                        </p:tgtEl>
                                        <p:attrNameLst>
                                          <p:attrName>style.visibility</p:attrName>
                                        </p:attrNameLst>
                                      </p:cBhvr>
                                      <p:to>
                                        <p:strVal val="visible"/>
                                      </p:to>
                                    </p:set>
                                    <p:animEffect transition="in" filter="wipe(left)">
                                      <p:cBhvr>
                                        <p:cTn id="12" dur="500"/>
                                        <p:tgtEl>
                                          <p:spTgt spid="747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756">
                                            <p:txEl>
                                              <p:pRg st="2" end="2"/>
                                            </p:txEl>
                                          </p:spTgt>
                                        </p:tgtEl>
                                        <p:attrNameLst>
                                          <p:attrName>style.visibility</p:attrName>
                                        </p:attrNameLst>
                                      </p:cBhvr>
                                      <p:to>
                                        <p:strVal val="visible"/>
                                      </p:to>
                                    </p:set>
                                    <p:animEffect transition="in" filter="wipe(left)">
                                      <p:cBhvr>
                                        <p:cTn id="17" dur="500"/>
                                        <p:tgtEl>
                                          <p:spTgt spid="747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4756">
                                            <p:txEl>
                                              <p:pRg st="3" end="3"/>
                                            </p:txEl>
                                          </p:spTgt>
                                        </p:tgtEl>
                                        <p:attrNameLst>
                                          <p:attrName>style.visibility</p:attrName>
                                        </p:attrNameLst>
                                      </p:cBhvr>
                                      <p:to>
                                        <p:strVal val="visible"/>
                                      </p:to>
                                    </p:set>
                                    <p:animEffect transition="in" filter="wipe(left)">
                                      <p:cBhvr>
                                        <p:cTn id="22" dur="500"/>
                                        <p:tgtEl>
                                          <p:spTgt spid="747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4756">
                                            <p:txEl>
                                              <p:pRg st="4" end="4"/>
                                            </p:txEl>
                                          </p:spTgt>
                                        </p:tgtEl>
                                        <p:attrNameLst>
                                          <p:attrName>style.visibility</p:attrName>
                                        </p:attrNameLst>
                                      </p:cBhvr>
                                      <p:to>
                                        <p:strVal val="visible"/>
                                      </p:to>
                                    </p:set>
                                    <p:animEffect transition="in" filter="wipe(left)">
                                      <p:cBhvr>
                                        <p:cTn id="27" dur="500"/>
                                        <p:tgtEl>
                                          <p:spTgt spid="7475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4756">
                                            <p:txEl>
                                              <p:pRg st="5" end="5"/>
                                            </p:txEl>
                                          </p:spTgt>
                                        </p:tgtEl>
                                        <p:attrNameLst>
                                          <p:attrName>style.visibility</p:attrName>
                                        </p:attrNameLst>
                                      </p:cBhvr>
                                      <p:to>
                                        <p:strVal val="visible"/>
                                      </p:to>
                                    </p:set>
                                    <p:animEffect transition="in" filter="wipe(left)">
                                      <p:cBhvr>
                                        <p:cTn id="32" dur="500"/>
                                        <p:tgtEl>
                                          <p:spTgt spid="7475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4756">
                                            <p:txEl>
                                              <p:pRg st="6" end="6"/>
                                            </p:txEl>
                                          </p:spTgt>
                                        </p:tgtEl>
                                        <p:attrNameLst>
                                          <p:attrName>style.visibility</p:attrName>
                                        </p:attrNameLst>
                                      </p:cBhvr>
                                      <p:to>
                                        <p:strVal val="visible"/>
                                      </p:to>
                                    </p:set>
                                    <p:animEffect transition="in" filter="wipe(left)">
                                      <p:cBhvr>
                                        <p:cTn id="37" dur="500"/>
                                        <p:tgtEl>
                                          <p:spTgt spid="747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0" y="228600"/>
            <a:ext cx="9144000" cy="762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400" b="1">
                <a:solidFill>
                  <a:srgbClr val="D42800"/>
                </a:solidFill>
                <a:effectLst>
                  <a:outerShdw blurRad="38100" dist="38100" dir="2700000" algn="tl">
                    <a:srgbClr val="000000"/>
                  </a:outerShdw>
                </a:effectLst>
                <a:latin typeface="BilboDisplay" pitchFamily="2" charset="0"/>
              </a:rPr>
              <a:t>The Leaders of the Confederacy</a:t>
            </a:r>
          </a:p>
        </p:txBody>
      </p:sp>
      <p:pic>
        <p:nvPicPr>
          <p:cNvPr id="12291" name="Picture 7" descr="Confederate VP Steven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5027613" y="1219200"/>
            <a:ext cx="3430587" cy="464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8" descr="Jefferson Davi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3673475" cy="4648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3193" name="Text Box 9"/>
          <p:cNvSpPr txBox="1">
            <a:spLocks noChangeArrowheads="1"/>
          </p:cNvSpPr>
          <p:nvPr/>
        </p:nvSpPr>
        <p:spPr bwMode="auto">
          <a:xfrm>
            <a:off x="838200" y="6019800"/>
            <a:ext cx="4038600" cy="430887"/>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sz="2200" b="1" dirty="0" smtClean="0">
                <a:solidFill>
                  <a:srgbClr val="F8F8F8"/>
                </a:solidFill>
                <a:effectLst>
                  <a:outerShdw blurRad="38100" dist="38100" dir="2700000" algn="tl">
                    <a:srgbClr val="000000"/>
                  </a:outerShdw>
                </a:effectLst>
                <a:latin typeface="Comic Sans MS" pitchFamily="66" charset="0"/>
              </a:rPr>
              <a:t>President </a:t>
            </a:r>
            <a:r>
              <a:rPr lang="en-US" sz="2200" b="1" dirty="0">
                <a:solidFill>
                  <a:srgbClr val="F8F8F8"/>
                </a:solidFill>
                <a:effectLst>
                  <a:outerShdw blurRad="38100" dist="38100" dir="2700000" algn="tl">
                    <a:srgbClr val="000000"/>
                  </a:outerShdw>
                </a:effectLst>
                <a:latin typeface="Comic Sans MS" pitchFamily="66" charset="0"/>
              </a:rPr>
              <a:t>Jefferson Davis</a:t>
            </a:r>
          </a:p>
        </p:txBody>
      </p:sp>
      <p:sp>
        <p:nvSpPr>
          <p:cNvPr id="93194" name="Text Box 10"/>
          <p:cNvSpPr txBox="1">
            <a:spLocks noChangeArrowheads="1"/>
          </p:cNvSpPr>
          <p:nvPr/>
        </p:nvSpPr>
        <p:spPr bwMode="auto">
          <a:xfrm>
            <a:off x="5029200" y="6019800"/>
            <a:ext cx="3962400" cy="769441"/>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sz="2200" b="1" dirty="0" smtClean="0">
                <a:solidFill>
                  <a:srgbClr val="F8F8F8"/>
                </a:solidFill>
                <a:effectLst>
                  <a:outerShdw blurRad="38100" dist="38100" dir="2700000" algn="tl">
                    <a:srgbClr val="000000"/>
                  </a:outerShdw>
                </a:effectLst>
                <a:latin typeface="Comic Sans MS" pitchFamily="66" charset="0"/>
              </a:rPr>
              <a:t>Vice President Alexander </a:t>
            </a:r>
            <a:r>
              <a:rPr lang="en-US" sz="2200" b="1" dirty="0">
                <a:solidFill>
                  <a:srgbClr val="F8F8F8"/>
                </a:solidFill>
                <a:effectLst>
                  <a:outerShdw blurRad="38100" dist="38100" dir="2700000" algn="tl">
                    <a:srgbClr val="000000"/>
                  </a:outerShdw>
                </a:effectLst>
                <a:latin typeface="Comic Sans MS" pitchFamily="66" charset="0"/>
              </a:rPr>
              <a:t>Stevens</a:t>
            </a:r>
          </a:p>
        </p:txBody>
      </p:sp>
    </p:spTree>
    <p:extLst>
      <p:ext uri="{BB962C8B-B14F-4D97-AF65-F5344CB8AC3E}">
        <p14:creationId xmlns:p14="http://schemas.microsoft.com/office/powerpoint/2010/main" val="3948559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r>
              <a:rPr lang="en-US" dirty="0" smtClean="0"/>
              <a:t>Davis as President of the Confederacy</a:t>
            </a:r>
            <a:endParaRPr lang="en-US" dirty="0"/>
          </a:p>
        </p:txBody>
      </p:sp>
      <p:sp>
        <p:nvSpPr>
          <p:cNvPr id="3" name="Content Placeholder 2"/>
          <p:cNvSpPr>
            <a:spLocks noGrp="1"/>
          </p:cNvSpPr>
          <p:nvPr>
            <p:ph idx="1"/>
          </p:nvPr>
        </p:nvSpPr>
        <p:spPr/>
        <p:txBody>
          <a:bodyPr/>
          <a:lstStyle/>
          <a:p>
            <a:r>
              <a:rPr lang="en-US" dirty="0" smtClean="0"/>
              <a:t>Davis wanted a strong central government but Confederate States still valued states’ rights.</a:t>
            </a:r>
          </a:p>
          <a:p>
            <a:r>
              <a:rPr lang="en-US" dirty="0" smtClean="0"/>
              <a:t>He had trouble persuading certain state troops to serve the military outside of their state’s borders.</a:t>
            </a:r>
          </a:p>
          <a:p>
            <a:r>
              <a:rPr lang="en-US" dirty="0" smtClean="0"/>
              <a:t>At times he was very popular, at others, there was talk of impeaching him.</a:t>
            </a:r>
            <a:endParaRPr lang="en-US" dirty="0"/>
          </a:p>
        </p:txBody>
      </p:sp>
    </p:spTree>
    <p:extLst>
      <p:ext uri="{BB962C8B-B14F-4D97-AF65-F5344CB8AC3E}">
        <p14:creationId xmlns:p14="http://schemas.microsoft.com/office/powerpoint/2010/main" val="3331244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He tended to defy public opinion rather than lead it.</a:t>
            </a:r>
          </a:p>
          <a:p>
            <a:r>
              <a:rPr lang="en-US" dirty="0" smtClean="0"/>
              <a:t>He overworked himself on details of civil government and military operations.</a:t>
            </a:r>
          </a:p>
          <a:p>
            <a:r>
              <a:rPr lang="en-US" dirty="0" smtClean="0"/>
              <a:t>He led a government that had no long-term recognition or acceptance at home or abroad.</a:t>
            </a:r>
          </a:p>
          <a:p>
            <a:r>
              <a:rPr lang="en-US" dirty="0" smtClean="0"/>
              <a:t>His government was financially unstable.</a:t>
            </a:r>
            <a:endParaRPr lang="en-US" dirty="0"/>
          </a:p>
        </p:txBody>
      </p:sp>
    </p:spTree>
    <p:extLst>
      <p:ext uri="{BB962C8B-B14F-4D97-AF65-F5344CB8AC3E}">
        <p14:creationId xmlns:p14="http://schemas.microsoft.com/office/powerpoint/2010/main" val="1634343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Military Leadership</a:t>
            </a:r>
            <a:endParaRPr lang="en-US" dirty="0"/>
          </a:p>
        </p:txBody>
      </p:sp>
    </p:spTree>
    <p:extLst>
      <p:ext uri="{BB962C8B-B14F-4D97-AF65-F5344CB8AC3E}">
        <p14:creationId xmlns:p14="http://schemas.microsoft.com/office/powerpoint/2010/main" val="390597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Secession</a:t>
            </a:r>
            <a:endParaRPr lang="en-US" dirty="0"/>
          </a:p>
        </p:txBody>
      </p:sp>
      <p:graphicFrame>
        <p:nvGraphicFramePr>
          <p:cNvPr id="4" name="Content Placeholder 3"/>
          <p:cNvGraphicFramePr>
            <a:graphicFrameLocks noGrp="1"/>
          </p:cNvGraphicFramePr>
          <p:nvPr>
            <p:ph idx="1"/>
          </p:nvPr>
        </p:nvGraphicFramePr>
        <p:xfrm>
          <a:off x="457200" y="2213292"/>
          <a:ext cx="8229600" cy="374904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0">
                <a:tc>
                  <a:txBody>
                    <a:bodyPr/>
                    <a:lstStyle/>
                    <a:p>
                      <a:pPr algn="ctr"/>
                      <a:r>
                        <a:rPr lang="en-US" b="1"/>
                        <a:t>State</a:t>
                      </a:r>
                      <a:endParaRPr lang="en-US"/>
                    </a:p>
                  </a:txBody>
                  <a:tcPr marL="19050" marR="19050" marT="19050" marB="19050" anchor="ctr">
                    <a:lnL>
                      <a:noFill/>
                    </a:lnL>
                    <a:lnR>
                      <a:noFill/>
                    </a:lnR>
                    <a:lnT>
                      <a:noFill/>
                    </a:lnT>
                    <a:lnB>
                      <a:noFill/>
                    </a:lnB>
                  </a:tcPr>
                </a:tc>
                <a:tc>
                  <a:txBody>
                    <a:bodyPr/>
                    <a:lstStyle/>
                    <a:p>
                      <a:pPr algn="ctr"/>
                      <a:r>
                        <a:rPr lang="en-US" b="1"/>
                        <a:t>Date of Secession</a:t>
                      </a:r>
                      <a:endParaRPr lang="en-US"/>
                    </a:p>
                  </a:txBody>
                  <a:tcPr marL="19050" marR="19050" marT="19050" marB="19050" anchor="ctr">
                    <a:lnL>
                      <a:noFill/>
                    </a:lnL>
                    <a:lnR>
                      <a:noFill/>
                    </a:lnR>
                    <a:lnT>
                      <a:noFill/>
                    </a:lnT>
                    <a:lnB>
                      <a:noFill/>
                    </a:lnB>
                  </a:tcPr>
                </a:tc>
                <a:extLst>
                  <a:ext uri="{0D108BD9-81ED-4DB2-BD59-A6C34878D82A}">
                    <a16:rowId xmlns:a16="http://schemas.microsoft.com/office/drawing/2014/main" val="10000"/>
                  </a:ext>
                </a:extLst>
              </a:tr>
              <a:tr h="0">
                <a:tc>
                  <a:txBody>
                    <a:bodyPr/>
                    <a:lstStyle/>
                    <a:p>
                      <a:pPr algn="ctr"/>
                      <a:r>
                        <a:rPr lang="en-US"/>
                        <a:t>South Carolina</a:t>
                      </a:r>
                    </a:p>
                  </a:txBody>
                  <a:tcPr marL="19050" marR="19050" marT="19050" marB="19050" anchor="ctr">
                    <a:lnL>
                      <a:noFill/>
                    </a:lnL>
                    <a:lnR>
                      <a:noFill/>
                    </a:lnR>
                    <a:lnT>
                      <a:noFill/>
                    </a:lnT>
                    <a:lnB>
                      <a:noFill/>
                    </a:lnB>
                  </a:tcPr>
                </a:tc>
                <a:tc>
                  <a:txBody>
                    <a:bodyPr/>
                    <a:lstStyle/>
                    <a:p>
                      <a:pPr algn="ctr"/>
                      <a:r>
                        <a:rPr lang="en-US"/>
                        <a:t>December 20, 1860</a:t>
                      </a:r>
                    </a:p>
                  </a:txBody>
                  <a:tcPr marL="19050" marR="19050" marT="19050" marB="19050" anchor="ctr">
                    <a:lnL>
                      <a:noFill/>
                    </a:lnL>
                    <a:lnR>
                      <a:noFill/>
                    </a:lnR>
                    <a:lnT>
                      <a:noFill/>
                    </a:lnT>
                    <a:lnB>
                      <a:noFill/>
                    </a:lnB>
                  </a:tcPr>
                </a:tc>
                <a:extLst>
                  <a:ext uri="{0D108BD9-81ED-4DB2-BD59-A6C34878D82A}">
                    <a16:rowId xmlns:a16="http://schemas.microsoft.com/office/drawing/2014/main" val="10001"/>
                  </a:ext>
                </a:extLst>
              </a:tr>
              <a:tr h="0">
                <a:tc>
                  <a:txBody>
                    <a:bodyPr/>
                    <a:lstStyle/>
                    <a:p>
                      <a:pPr algn="ctr"/>
                      <a:r>
                        <a:rPr lang="en-US"/>
                        <a:t>Mississippi</a:t>
                      </a:r>
                    </a:p>
                  </a:txBody>
                  <a:tcPr marL="19050" marR="19050" marT="19050" marB="19050" anchor="ctr">
                    <a:lnL>
                      <a:noFill/>
                    </a:lnL>
                    <a:lnR>
                      <a:noFill/>
                    </a:lnR>
                    <a:lnT>
                      <a:noFill/>
                    </a:lnT>
                    <a:lnB>
                      <a:noFill/>
                    </a:lnB>
                  </a:tcPr>
                </a:tc>
                <a:tc>
                  <a:txBody>
                    <a:bodyPr/>
                    <a:lstStyle/>
                    <a:p>
                      <a:pPr algn="ctr"/>
                      <a:r>
                        <a:rPr lang="en-US"/>
                        <a:t>January 9, 1861</a:t>
                      </a:r>
                    </a:p>
                  </a:txBody>
                  <a:tcPr marL="19050" marR="19050" marT="19050" marB="19050" anchor="ctr">
                    <a:lnL>
                      <a:noFill/>
                    </a:lnL>
                    <a:lnR>
                      <a:noFill/>
                    </a:lnR>
                    <a:lnT>
                      <a:noFill/>
                    </a:lnT>
                    <a:lnB>
                      <a:noFill/>
                    </a:lnB>
                  </a:tcPr>
                </a:tc>
                <a:extLst>
                  <a:ext uri="{0D108BD9-81ED-4DB2-BD59-A6C34878D82A}">
                    <a16:rowId xmlns:a16="http://schemas.microsoft.com/office/drawing/2014/main" val="10002"/>
                  </a:ext>
                </a:extLst>
              </a:tr>
              <a:tr h="0">
                <a:tc>
                  <a:txBody>
                    <a:bodyPr/>
                    <a:lstStyle/>
                    <a:p>
                      <a:pPr algn="ctr"/>
                      <a:r>
                        <a:rPr lang="en-US"/>
                        <a:t>Florida</a:t>
                      </a:r>
                    </a:p>
                  </a:txBody>
                  <a:tcPr marL="19050" marR="19050" marT="19050" marB="19050" anchor="ctr">
                    <a:lnL>
                      <a:noFill/>
                    </a:lnL>
                    <a:lnR>
                      <a:noFill/>
                    </a:lnR>
                    <a:lnT>
                      <a:noFill/>
                    </a:lnT>
                    <a:lnB>
                      <a:noFill/>
                    </a:lnB>
                  </a:tcPr>
                </a:tc>
                <a:tc>
                  <a:txBody>
                    <a:bodyPr/>
                    <a:lstStyle/>
                    <a:p>
                      <a:pPr algn="ctr"/>
                      <a:r>
                        <a:rPr lang="en-US"/>
                        <a:t>January 10, 1861</a:t>
                      </a:r>
                    </a:p>
                  </a:txBody>
                  <a:tcPr marL="19050" marR="19050" marT="19050" marB="19050" anchor="ctr">
                    <a:lnL>
                      <a:noFill/>
                    </a:lnL>
                    <a:lnR>
                      <a:noFill/>
                    </a:lnR>
                    <a:lnT>
                      <a:noFill/>
                    </a:lnT>
                    <a:lnB>
                      <a:noFill/>
                    </a:lnB>
                  </a:tcPr>
                </a:tc>
                <a:extLst>
                  <a:ext uri="{0D108BD9-81ED-4DB2-BD59-A6C34878D82A}">
                    <a16:rowId xmlns:a16="http://schemas.microsoft.com/office/drawing/2014/main" val="10003"/>
                  </a:ext>
                </a:extLst>
              </a:tr>
              <a:tr h="0">
                <a:tc>
                  <a:txBody>
                    <a:bodyPr/>
                    <a:lstStyle/>
                    <a:p>
                      <a:pPr algn="ctr"/>
                      <a:r>
                        <a:rPr lang="en-US"/>
                        <a:t>Alabama</a:t>
                      </a:r>
                    </a:p>
                  </a:txBody>
                  <a:tcPr marL="19050" marR="19050" marT="19050" marB="19050" anchor="ctr">
                    <a:lnL>
                      <a:noFill/>
                    </a:lnL>
                    <a:lnR>
                      <a:noFill/>
                    </a:lnR>
                    <a:lnT>
                      <a:noFill/>
                    </a:lnT>
                    <a:lnB>
                      <a:noFill/>
                    </a:lnB>
                  </a:tcPr>
                </a:tc>
                <a:tc>
                  <a:txBody>
                    <a:bodyPr/>
                    <a:lstStyle/>
                    <a:p>
                      <a:pPr algn="ctr"/>
                      <a:r>
                        <a:rPr lang="en-US"/>
                        <a:t>January 11, 1861</a:t>
                      </a:r>
                    </a:p>
                  </a:txBody>
                  <a:tcPr marL="19050" marR="19050" marT="19050" marB="19050" anchor="ctr">
                    <a:lnL>
                      <a:noFill/>
                    </a:lnL>
                    <a:lnR>
                      <a:noFill/>
                    </a:lnR>
                    <a:lnT>
                      <a:noFill/>
                    </a:lnT>
                    <a:lnB>
                      <a:noFill/>
                    </a:lnB>
                  </a:tcPr>
                </a:tc>
                <a:extLst>
                  <a:ext uri="{0D108BD9-81ED-4DB2-BD59-A6C34878D82A}">
                    <a16:rowId xmlns:a16="http://schemas.microsoft.com/office/drawing/2014/main" val="10004"/>
                  </a:ext>
                </a:extLst>
              </a:tr>
              <a:tr h="0">
                <a:tc>
                  <a:txBody>
                    <a:bodyPr/>
                    <a:lstStyle/>
                    <a:p>
                      <a:pPr algn="ctr"/>
                      <a:r>
                        <a:rPr lang="en-US"/>
                        <a:t>Georgia</a:t>
                      </a:r>
                    </a:p>
                  </a:txBody>
                  <a:tcPr marL="19050" marR="19050" marT="19050" marB="19050" anchor="ctr">
                    <a:lnL>
                      <a:noFill/>
                    </a:lnL>
                    <a:lnR>
                      <a:noFill/>
                    </a:lnR>
                    <a:lnT>
                      <a:noFill/>
                    </a:lnT>
                    <a:lnB>
                      <a:noFill/>
                    </a:lnB>
                  </a:tcPr>
                </a:tc>
                <a:tc>
                  <a:txBody>
                    <a:bodyPr/>
                    <a:lstStyle/>
                    <a:p>
                      <a:pPr algn="ctr"/>
                      <a:r>
                        <a:rPr lang="en-US"/>
                        <a:t>January 19, 1861</a:t>
                      </a:r>
                    </a:p>
                  </a:txBody>
                  <a:tcPr marL="19050" marR="19050" marT="19050" marB="19050" anchor="ctr">
                    <a:lnL>
                      <a:noFill/>
                    </a:lnL>
                    <a:lnR>
                      <a:noFill/>
                    </a:lnR>
                    <a:lnT>
                      <a:noFill/>
                    </a:lnT>
                    <a:lnB>
                      <a:noFill/>
                    </a:lnB>
                  </a:tcPr>
                </a:tc>
                <a:extLst>
                  <a:ext uri="{0D108BD9-81ED-4DB2-BD59-A6C34878D82A}">
                    <a16:rowId xmlns:a16="http://schemas.microsoft.com/office/drawing/2014/main" val="10005"/>
                  </a:ext>
                </a:extLst>
              </a:tr>
              <a:tr h="0">
                <a:tc>
                  <a:txBody>
                    <a:bodyPr/>
                    <a:lstStyle/>
                    <a:p>
                      <a:pPr algn="ctr"/>
                      <a:r>
                        <a:rPr lang="en-US"/>
                        <a:t>Louisiana</a:t>
                      </a:r>
                    </a:p>
                  </a:txBody>
                  <a:tcPr marL="19050" marR="19050" marT="19050" marB="19050" anchor="ctr">
                    <a:lnL>
                      <a:noFill/>
                    </a:lnL>
                    <a:lnR>
                      <a:noFill/>
                    </a:lnR>
                    <a:lnT>
                      <a:noFill/>
                    </a:lnT>
                    <a:lnB>
                      <a:noFill/>
                    </a:lnB>
                  </a:tcPr>
                </a:tc>
                <a:tc>
                  <a:txBody>
                    <a:bodyPr/>
                    <a:lstStyle/>
                    <a:p>
                      <a:pPr algn="ctr"/>
                      <a:r>
                        <a:rPr lang="en-US"/>
                        <a:t>January 26, 1861</a:t>
                      </a:r>
                    </a:p>
                  </a:txBody>
                  <a:tcPr marL="19050" marR="19050" marT="19050" marB="19050" anchor="ctr">
                    <a:lnL>
                      <a:noFill/>
                    </a:lnL>
                    <a:lnR>
                      <a:noFill/>
                    </a:lnR>
                    <a:lnT>
                      <a:noFill/>
                    </a:lnT>
                    <a:lnB>
                      <a:noFill/>
                    </a:lnB>
                  </a:tcPr>
                </a:tc>
                <a:extLst>
                  <a:ext uri="{0D108BD9-81ED-4DB2-BD59-A6C34878D82A}">
                    <a16:rowId xmlns:a16="http://schemas.microsoft.com/office/drawing/2014/main" val="10006"/>
                  </a:ext>
                </a:extLst>
              </a:tr>
              <a:tr h="0">
                <a:tc>
                  <a:txBody>
                    <a:bodyPr/>
                    <a:lstStyle/>
                    <a:p>
                      <a:pPr algn="ctr"/>
                      <a:r>
                        <a:rPr lang="en-US"/>
                        <a:t>Texas</a:t>
                      </a:r>
                    </a:p>
                  </a:txBody>
                  <a:tcPr marL="19050" marR="19050" marT="19050" marB="19050" anchor="ctr">
                    <a:lnL>
                      <a:noFill/>
                    </a:lnL>
                    <a:lnR>
                      <a:noFill/>
                    </a:lnR>
                    <a:lnT>
                      <a:noFill/>
                    </a:lnT>
                    <a:lnB>
                      <a:noFill/>
                    </a:lnB>
                  </a:tcPr>
                </a:tc>
                <a:tc>
                  <a:txBody>
                    <a:bodyPr/>
                    <a:lstStyle/>
                    <a:p>
                      <a:pPr algn="ctr"/>
                      <a:r>
                        <a:rPr lang="en-US"/>
                        <a:t>February 1, 1861</a:t>
                      </a:r>
                    </a:p>
                  </a:txBody>
                  <a:tcPr marL="19050" marR="19050" marT="19050" marB="19050" anchor="ctr">
                    <a:lnL>
                      <a:noFill/>
                    </a:lnL>
                    <a:lnR>
                      <a:noFill/>
                    </a:lnR>
                    <a:lnT>
                      <a:noFill/>
                    </a:lnT>
                    <a:lnB>
                      <a:noFill/>
                    </a:lnB>
                  </a:tcPr>
                </a:tc>
                <a:extLst>
                  <a:ext uri="{0D108BD9-81ED-4DB2-BD59-A6C34878D82A}">
                    <a16:rowId xmlns:a16="http://schemas.microsoft.com/office/drawing/2014/main" val="10007"/>
                  </a:ext>
                </a:extLst>
              </a:tr>
              <a:tr h="0">
                <a:tc>
                  <a:txBody>
                    <a:bodyPr/>
                    <a:lstStyle/>
                    <a:p>
                      <a:pPr algn="ctr"/>
                      <a:r>
                        <a:rPr lang="en-US"/>
                        <a:t>Virginia</a:t>
                      </a:r>
                    </a:p>
                  </a:txBody>
                  <a:tcPr marL="19050" marR="19050" marT="19050" marB="19050" anchor="ctr">
                    <a:lnL>
                      <a:noFill/>
                    </a:lnL>
                    <a:lnR>
                      <a:noFill/>
                    </a:lnR>
                    <a:lnT>
                      <a:noFill/>
                    </a:lnT>
                    <a:lnB>
                      <a:noFill/>
                    </a:lnB>
                  </a:tcPr>
                </a:tc>
                <a:tc>
                  <a:txBody>
                    <a:bodyPr/>
                    <a:lstStyle/>
                    <a:p>
                      <a:pPr algn="ctr"/>
                      <a:r>
                        <a:rPr lang="en-US"/>
                        <a:t>April 17, 1861</a:t>
                      </a:r>
                    </a:p>
                  </a:txBody>
                  <a:tcPr marL="19050" marR="19050" marT="19050" marB="19050" anchor="ctr">
                    <a:lnL>
                      <a:noFill/>
                    </a:lnL>
                    <a:lnR>
                      <a:noFill/>
                    </a:lnR>
                    <a:lnT>
                      <a:noFill/>
                    </a:lnT>
                    <a:lnB>
                      <a:noFill/>
                    </a:lnB>
                  </a:tcPr>
                </a:tc>
                <a:extLst>
                  <a:ext uri="{0D108BD9-81ED-4DB2-BD59-A6C34878D82A}">
                    <a16:rowId xmlns:a16="http://schemas.microsoft.com/office/drawing/2014/main" val="10008"/>
                  </a:ext>
                </a:extLst>
              </a:tr>
              <a:tr h="0">
                <a:tc>
                  <a:txBody>
                    <a:bodyPr/>
                    <a:lstStyle/>
                    <a:p>
                      <a:pPr algn="ctr"/>
                      <a:r>
                        <a:rPr lang="en-US"/>
                        <a:t>Arkansas</a:t>
                      </a:r>
                    </a:p>
                  </a:txBody>
                  <a:tcPr marL="19050" marR="19050" marT="19050" marB="19050" anchor="ctr">
                    <a:lnL>
                      <a:noFill/>
                    </a:lnL>
                    <a:lnR>
                      <a:noFill/>
                    </a:lnR>
                    <a:lnT>
                      <a:noFill/>
                    </a:lnT>
                    <a:lnB>
                      <a:noFill/>
                    </a:lnB>
                  </a:tcPr>
                </a:tc>
                <a:tc>
                  <a:txBody>
                    <a:bodyPr/>
                    <a:lstStyle/>
                    <a:p>
                      <a:pPr algn="ctr"/>
                      <a:r>
                        <a:rPr lang="en-US"/>
                        <a:t>May 6, 1861</a:t>
                      </a:r>
                    </a:p>
                  </a:txBody>
                  <a:tcPr marL="19050" marR="19050" marT="19050" marB="19050" anchor="ctr">
                    <a:lnL>
                      <a:noFill/>
                    </a:lnL>
                    <a:lnR>
                      <a:noFill/>
                    </a:lnR>
                    <a:lnT>
                      <a:noFill/>
                    </a:lnT>
                    <a:lnB>
                      <a:noFill/>
                    </a:lnB>
                  </a:tcPr>
                </a:tc>
                <a:extLst>
                  <a:ext uri="{0D108BD9-81ED-4DB2-BD59-A6C34878D82A}">
                    <a16:rowId xmlns:a16="http://schemas.microsoft.com/office/drawing/2014/main" val="10009"/>
                  </a:ext>
                </a:extLst>
              </a:tr>
              <a:tr h="0">
                <a:tc>
                  <a:txBody>
                    <a:bodyPr/>
                    <a:lstStyle/>
                    <a:p>
                      <a:pPr algn="ctr"/>
                      <a:r>
                        <a:rPr lang="en-US"/>
                        <a:t>North Carolina</a:t>
                      </a:r>
                    </a:p>
                  </a:txBody>
                  <a:tcPr marL="19050" marR="19050" marT="19050" marB="19050" anchor="ctr">
                    <a:lnL>
                      <a:noFill/>
                    </a:lnL>
                    <a:lnR>
                      <a:noFill/>
                    </a:lnR>
                    <a:lnT>
                      <a:noFill/>
                    </a:lnT>
                    <a:lnB>
                      <a:noFill/>
                    </a:lnB>
                  </a:tcPr>
                </a:tc>
                <a:tc>
                  <a:txBody>
                    <a:bodyPr/>
                    <a:lstStyle/>
                    <a:p>
                      <a:pPr algn="ctr"/>
                      <a:r>
                        <a:rPr lang="en-US"/>
                        <a:t>May 20, 1861</a:t>
                      </a:r>
                    </a:p>
                  </a:txBody>
                  <a:tcPr marL="19050" marR="19050" marT="19050" marB="19050" anchor="ctr">
                    <a:lnL>
                      <a:noFill/>
                    </a:lnL>
                    <a:lnR>
                      <a:noFill/>
                    </a:lnR>
                    <a:lnT>
                      <a:noFill/>
                    </a:lnT>
                    <a:lnB>
                      <a:noFill/>
                    </a:lnB>
                  </a:tcPr>
                </a:tc>
                <a:extLst>
                  <a:ext uri="{0D108BD9-81ED-4DB2-BD59-A6C34878D82A}">
                    <a16:rowId xmlns:a16="http://schemas.microsoft.com/office/drawing/2014/main" val="10010"/>
                  </a:ext>
                </a:extLst>
              </a:tr>
              <a:tr h="0">
                <a:tc>
                  <a:txBody>
                    <a:bodyPr/>
                    <a:lstStyle/>
                    <a:p>
                      <a:pPr algn="ctr"/>
                      <a:r>
                        <a:rPr lang="en-US"/>
                        <a:t>Tennessee</a:t>
                      </a:r>
                    </a:p>
                  </a:txBody>
                  <a:tcPr marL="19050" marR="19050" marT="19050" marB="19050" anchor="ctr">
                    <a:lnL>
                      <a:noFill/>
                    </a:lnL>
                    <a:lnR>
                      <a:noFill/>
                    </a:lnR>
                    <a:lnT>
                      <a:noFill/>
                    </a:lnT>
                    <a:lnB>
                      <a:noFill/>
                    </a:lnB>
                  </a:tcPr>
                </a:tc>
                <a:tc>
                  <a:txBody>
                    <a:bodyPr/>
                    <a:lstStyle/>
                    <a:p>
                      <a:pPr algn="ctr"/>
                      <a:r>
                        <a:rPr lang="en-US" dirty="0"/>
                        <a:t>June 8, 1861</a:t>
                      </a:r>
                    </a:p>
                  </a:txBody>
                  <a:tcPr marL="19050" marR="19050" marT="19050" marB="19050" anchor="ctr">
                    <a:lnL>
                      <a:noFill/>
                    </a:lnL>
                    <a:lnR>
                      <a:noFill/>
                    </a:lnR>
                    <a:lnT>
                      <a:noFill/>
                    </a:lnT>
                    <a:lnB>
                      <a:noFill/>
                    </a:lnB>
                  </a:tcPr>
                </a:tc>
                <a:extLst>
                  <a:ext uri="{0D108BD9-81ED-4DB2-BD59-A6C34878D82A}">
                    <a16:rowId xmlns:a16="http://schemas.microsoft.com/office/drawing/2014/main" val="10011"/>
                  </a:ext>
                </a:extLst>
              </a:tr>
            </a:tbl>
          </a:graphicData>
        </a:graphic>
      </p:graphicFrame>
      <p:sp>
        <p:nvSpPr>
          <p:cNvPr id="5" name="Rectangle 1"/>
          <p:cNvSpPr>
            <a:spLocks noChangeArrowheads="1"/>
          </p:cNvSpPr>
          <p:nvPr/>
        </p:nvSpPr>
        <p:spPr bwMode="auto">
          <a:xfrm>
            <a:off x="457200" y="1951141"/>
            <a:ext cx="8915400"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Arial" charset="0"/>
              </a:rPr>
              <a:t>Order of </a:t>
            </a:r>
            <a:r>
              <a:rPr kumimoji="0" lang="en-US" altLang="en-US" sz="1300" b="1" i="0" u="none" strike="noStrike" cap="none" normalizeH="0" baseline="0" dirty="0" smtClean="0">
                <a:ln>
                  <a:noFill/>
                </a:ln>
                <a:solidFill>
                  <a:schemeClr val="tx1"/>
                </a:solidFill>
                <a:effectLst/>
                <a:latin typeface="Arial" charset="0"/>
                <a:cs typeface="Arial" charset="0"/>
                <a:hlinkClick r:id="rId2"/>
              </a:rPr>
              <a:t>Secession During the American Civil War</a:t>
            </a:r>
            <a:endParaRPr kumimoji="0" lang="en-US" altLang="en-US" sz="13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889430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762000" y="228600"/>
            <a:ext cx="8001000" cy="8239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sz="4800" b="1" dirty="0">
                <a:solidFill>
                  <a:srgbClr val="D42800"/>
                </a:solidFill>
                <a:effectLst>
                  <a:outerShdw blurRad="38100" dist="38100" dir="2700000" algn="tl">
                    <a:srgbClr val="000000"/>
                  </a:outerShdw>
                </a:effectLst>
                <a:latin typeface="BilboDisplay" pitchFamily="2" charset="0"/>
              </a:rPr>
              <a:t>Lincoln’s Generals</a:t>
            </a:r>
          </a:p>
        </p:txBody>
      </p:sp>
      <p:sp>
        <p:nvSpPr>
          <p:cNvPr id="89095" name="Text Box 7"/>
          <p:cNvSpPr txBox="1">
            <a:spLocks noChangeArrowheads="1"/>
          </p:cNvSpPr>
          <p:nvPr/>
        </p:nvSpPr>
        <p:spPr bwMode="auto">
          <a:xfrm>
            <a:off x="-102754" y="6409077"/>
            <a:ext cx="2209800" cy="366712"/>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b="1" dirty="0">
                <a:solidFill>
                  <a:srgbClr val="F8F8F8"/>
                </a:solidFill>
                <a:effectLst>
                  <a:outerShdw blurRad="38100" dist="38100" dir="2700000" algn="tl">
                    <a:srgbClr val="000000"/>
                  </a:outerShdw>
                </a:effectLst>
                <a:latin typeface="Arial" charset="0"/>
              </a:rPr>
              <a:t>Irwin McDowell</a:t>
            </a:r>
          </a:p>
        </p:txBody>
      </p:sp>
      <p:sp>
        <p:nvSpPr>
          <p:cNvPr id="89096" name="Text Box 8"/>
          <p:cNvSpPr txBox="1">
            <a:spLocks noChangeArrowheads="1"/>
          </p:cNvSpPr>
          <p:nvPr/>
        </p:nvSpPr>
        <p:spPr bwMode="auto">
          <a:xfrm>
            <a:off x="-193241" y="3914776"/>
            <a:ext cx="2012949" cy="369332"/>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b="1" dirty="0">
                <a:solidFill>
                  <a:srgbClr val="F8F8F8"/>
                </a:solidFill>
                <a:effectLst>
                  <a:outerShdw blurRad="38100" dist="38100" dir="2700000" algn="tl">
                    <a:srgbClr val="000000"/>
                  </a:outerShdw>
                </a:effectLst>
                <a:latin typeface="Arial" charset="0"/>
              </a:rPr>
              <a:t>Winfield Scott</a:t>
            </a:r>
          </a:p>
        </p:txBody>
      </p:sp>
      <p:sp>
        <p:nvSpPr>
          <p:cNvPr id="89097" name="Text Box 9"/>
          <p:cNvSpPr txBox="1">
            <a:spLocks noChangeArrowheads="1"/>
          </p:cNvSpPr>
          <p:nvPr/>
        </p:nvSpPr>
        <p:spPr bwMode="auto">
          <a:xfrm>
            <a:off x="6970712" y="6273266"/>
            <a:ext cx="2072047" cy="923330"/>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b="1" dirty="0">
                <a:solidFill>
                  <a:srgbClr val="F8F8F8"/>
                </a:solidFill>
                <a:effectLst>
                  <a:outerShdw blurRad="38100" dist="38100" dir="2700000" algn="tl">
                    <a:srgbClr val="000000"/>
                  </a:outerShdw>
                </a:effectLst>
                <a:latin typeface="Arial" charset="0"/>
              </a:rPr>
              <a:t>George </a:t>
            </a:r>
            <a:r>
              <a:rPr lang="en-US" b="1" dirty="0" smtClean="0">
                <a:solidFill>
                  <a:srgbClr val="F8F8F8"/>
                </a:solidFill>
                <a:effectLst>
                  <a:outerShdw blurRad="38100" dist="38100" dir="2700000" algn="tl">
                    <a:srgbClr val="000000"/>
                  </a:outerShdw>
                </a:effectLst>
                <a:latin typeface="Arial" charset="0"/>
              </a:rPr>
              <a:t>McClellan</a:t>
            </a:r>
            <a:r>
              <a:rPr lang="en-US" b="1" dirty="0">
                <a:solidFill>
                  <a:srgbClr val="F8F8F8"/>
                </a:solidFill>
                <a:effectLst>
                  <a:outerShdw blurRad="38100" dist="38100" dir="2700000" algn="tl">
                    <a:srgbClr val="000000"/>
                  </a:outerShdw>
                </a:effectLst>
                <a:latin typeface="Arial" charset="0"/>
              </a:rPr>
              <a:t/>
            </a:r>
            <a:br>
              <a:rPr lang="en-US" b="1" dirty="0">
                <a:solidFill>
                  <a:srgbClr val="F8F8F8"/>
                </a:solidFill>
                <a:effectLst>
                  <a:outerShdw blurRad="38100" dist="38100" dir="2700000" algn="tl">
                    <a:srgbClr val="000000"/>
                  </a:outerShdw>
                </a:effectLst>
                <a:latin typeface="Arial" charset="0"/>
              </a:rPr>
            </a:br>
            <a:endParaRPr lang="en-US" b="1" dirty="0">
              <a:solidFill>
                <a:srgbClr val="D42800"/>
              </a:solidFill>
              <a:effectLst>
                <a:outerShdw blurRad="38100" dist="38100" dir="2700000" algn="tl">
                  <a:srgbClr val="000000"/>
                </a:outerShdw>
              </a:effectLst>
              <a:latin typeface="Arial" charset="0"/>
            </a:endParaRPr>
          </a:p>
        </p:txBody>
      </p:sp>
      <p:pic>
        <p:nvPicPr>
          <p:cNvPr id="89104" name="Picture 16" descr="Standing_Winfield_Scott"/>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31329" y="166688"/>
            <a:ext cx="2238375" cy="3581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9105" name="Picture 17" descr="Irwin McDowell"/>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2981613" y="3388724"/>
            <a:ext cx="1650641" cy="273209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9092" name="Picture 4" descr="GeorgeMcClellan"/>
          <p:cNvPicPr>
            <a:picLocks noChangeAspect="1" noChangeArrowheads="1"/>
          </p:cNvPicPr>
          <p:nvPr/>
        </p:nvPicPr>
        <p:blipFill>
          <a:blip r:embed="rId4" cstate="print">
            <a:extLst>
              <a:ext uri="{28A0092B-C50C-407E-A947-70E740481C1C}">
                <a14:useLocalDpi xmlns:a14="http://schemas.microsoft.com/office/drawing/2010/main" val="0"/>
              </a:ext>
            </a:extLst>
          </a:blip>
          <a:srcRect l="8751" r="8113" b="1970"/>
          <a:stretch>
            <a:fillRect/>
          </a:stretch>
        </p:blipFill>
        <p:spPr bwMode="auto">
          <a:xfrm>
            <a:off x="444934" y="4240243"/>
            <a:ext cx="1283060" cy="20809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9094" name="Text Box 6"/>
          <p:cNvSpPr txBox="1">
            <a:spLocks noChangeArrowheads="1"/>
          </p:cNvSpPr>
          <p:nvPr/>
        </p:nvSpPr>
        <p:spPr bwMode="auto">
          <a:xfrm>
            <a:off x="2714228" y="6293710"/>
            <a:ext cx="2118880" cy="369332"/>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b="1" dirty="0">
                <a:solidFill>
                  <a:srgbClr val="F8F8F8"/>
                </a:solidFill>
                <a:latin typeface="Arial" charset="0"/>
              </a:rPr>
              <a:t>George </a:t>
            </a:r>
            <a:r>
              <a:rPr lang="en-US" b="1" dirty="0">
                <a:solidFill>
                  <a:srgbClr val="F8F8F8"/>
                </a:solidFill>
                <a:effectLst>
                  <a:outerShdw blurRad="38100" dist="38100" dir="2700000" algn="tl">
                    <a:srgbClr val="000000"/>
                  </a:outerShdw>
                </a:effectLst>
                <a:latin typeface="Arial" charset="0"/>
              </a:rPr>
              <a:t>McClellan</a:t>
            </a:r>
          </a:p>
        </p:txBody>
      </p:sp>
      <p:sp>
        <p:nvSpPr>
          <p:cNvPr id="89099" name="Text Box 11"/>
          <p:cNvSpPr txBox="1">
            <a:spLocks noChangeArrowheads="1"/>
          </p:cNvSpPr>
          <p:nvPr/>
        </p:nvSpPr>
        <p:spPr bwMode="auto">
          <a:xfrm>
            <a:off x="4839349" y="6358247"/>
            <a:ext cx="2338388" cy="369332"/>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b="1" dirty="0">
                <a:solidFill>
                  <a:srgbClr val="F8F8F8"/>
                </a:solidFill>
                <a:latin typeface="Arial" charset="0"/>
              </a:rPr>
              <a:t>Ambrose Burnside</a:t>
            </a:r>
            <a:endParaRPr lang="en-US" b="1" dirty="0">
              <a:solidFill>
                <a:srgbClr val="F8F8F8"/>
              </a:solidFill>
              <a:effectLst>
                <a:outerShdw blurRad="38100" dist="38100" dir="2700000" algn="tl">
                  <a:srgbClr val="000000"/>
                </a:outerShdw>
              </a:effectLst>
              <a:latin typeface="Arial" charset="0"/>
            </a:endParaRPr>
          </a:p>
        </p:txBody>
      </p:sp>
      <p:pic>
        <p:nvPicPr>
          <p:cNvPr id="89103" name="Picture 15" descr="Ambrose_Everett_Burnside"/>
          <p:cNvPicPr>
            <a:picLocks noChangeAspect="1" noChangeArrowheads="1"/>
          </p:cNvPicPr>
          <p:nvPr/>
        </p:nvPicPr>
        <p:blipFill>
          <a:blip r:embed="rId5" cstate="print">
            <a:lum contrast="6000"/>
            <a:extLst>
              <a:ext uri="{28A0092B-C50C-407E-A947-70E740481C1C}">
                <a14:useLocalDpi xmlns:a14="http://schemas.microsoft.com/office/drawing/2010/main" val="0"/>
              </a:ext>
            </a:extLst>
          </a:blip>
          <a:srcRect/>
          <a:stretch>
            <a:fillRect/>
          </a:stretch>
        </p:blipFill>
        <p:spPr bwMode="auto">
          <a:xfrm>
            <a:off x="5197043" y="4517843"/>
            <a:ext cx="1552572" cy="18033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9100" name="Text Box 12"/>
          <p:cNvSpPr txBox="1">
            <a:spLocks noChangeArrowheads="1"/>
          </p:cNvSpPr>
          <p:nvPr/>
        </p:nvSpPr>
        <p:spPr bwMode="auto">
          <a:xfrm>
            <a:off x="2371941" y="3079118"/>
            <a:ext cx="2659062" cy="372214"/>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b="1" dirty="0">
                <a:solidFill>
                  <a:srgbClr val="F8F8F8"/>
                </a:solidFill>
                <a:effectLst>
                  <a:outerShdw blurRad="38100" dist="38100" dir="2700000" algn="tl">
                    <a:srgbClr val="000000"/>
                  </a:outerShdw>
                </a:effectLst>
                <a:latin typeface="Arial" charset="0"/>
              </a:rPr>
              <a:t>Joseph Hooker</a:t>
            </a:r>
          </a:p>
        </p:txBody>
      </p:sp>
      <p:pic>
        <p:nvPicPr>
          <p:cNvPr id="89107" name="Picture 19" descr="Hooker_joseph"/>
          <p:cNvPicPr>
            <a:picLocks noChangeAspect="1" noChangeArrowheads="1"/>
          </p:cNvPicPr>
          <p:nvPr/>
        </p:nvPicPr>
        <p:blipFill>
          <a:blip r:embed="rId6">
            <a:extLst>
              <a:ext uri="{28A0092B-C50C-407E-A947-70E740481C1C}">
                <a14:useLocalDpi xmlns:a14="http://schemas.microsoft.com/office/drawing/2010/main" val="0"/>
              </a:ext>
            </a:extLst>
          </a:blip>
          <a:srcRect l="2715" r="7692"/>
          <a:stretch>
            <a:fillRect/>
          </a:stretch>
        </p:blipFill>
        <p:spPr bwMode="auto">
          <a:xfrm>
            <a:off x="2584451" y="1046415"/>
            <a:ext cx="2630487" cy="187090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9106" name="Picture 18" descr="George_Gordon_Meade"/>
          <p:cNvPicPr>
            <a:picLocks noChangeAspect="1" noChangeArrowheads="1"/>
          </p:cNvPicPr>
          <p:nvPr/>
        </p:nvPicPr>
        <p:blipFill>
          <a:blip r:embed="rId7">
            <a:lum bright="-6000" contrast="6000"/>
            <a:extLst>
              <a:ext uri="{28A0092B-C50C-407E-A947-70E740481C1C}">
                <a14:useLocalDpi xmlns:a14="http://schemas.microsoft.com/office/drawing/2010/main" val="0"/>
              </a:ext>
            </a:extLst>
          </a:blip>
          <a:srcRect/>
          <a:stretch>
            <a:fillRect/>
          </a:stretch>
        </p:blipFill>
        <p:spPr bwMode="auto">
          <a:xfrm>
            <a:off x="5203825" y="1046885"/>
            <a:ext cx="2005012" cy="310453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9098" name="Text Box 10"/>
          <p:cNvSpPr txBox="1">
            <a:spLocks noChangeArrowheads="1"/>
          </p:cNvSpPr>
          <p:nvPr/>
        </p:nvSpPr>
        <p:spPr bwMode="auto">
          <a:xfrm>
            <a:off x="4988719" y="4213332"/>
            <a:ext cx="2346325" cy="366712"/>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b="1" dirty="0">
                <a:solidFill>
                  <a:srgbClr val="F8F8F8"/>
                </a:solidFill>
                <a:effectLst>
                  <a:outerShdw blurRad="38100" dist="38100" dir="2700000" algn="tl">
                    <a:srgbClr val="000000"/>
                  </a:outerShdw>
                </a:effectLst>
                <a:latin typeface="Arial" charset="0"/>
              </a:rPr>
              <a:t>George Meade</a:t>
            </a:r>
          </a:p>
        </p:txBody>
      </p:sp>
      <p:pic>
        <p:nvPicPr>
          <p:cNvPr id="89108" name="Picture 20" descr="GeorgeMcClellan"/>
          <p:cNvPicPr>
            <a:picLocks noChangeAspect="1" noChangeArrowheads="1"/>
          </p:cNvPicPr>
          <p:nvPr/>
        </p:nvPicPr>
        <p:blipFill>
          <a:blip r:embed="rId4">
            <a:extLst>
              <a:ext uri="{28A0092B-C50C-407E-A947-70E740481C1C}">
                <a14:useLocalDpi xmlns:a14="http://schemas.microsoft.com/office/drawing/2010/main" val="0"/>
              </a:ext>
            </a:extLst>
          </a:blip>
          <a:srcRect l="8751" r="8113" b="1970"/>
          <a:stretch>
            <a:fillRect/>
          </a:stretch>
        </p:blipFill>
        <p:spPr bwMode="auto">
          <a:xfrm>
            <a:off x="7187839" y="3250566"/>
            <a:ext cx="1854921" cy="30084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9101" name="Text Box 13"/>
          <p:cNvSpPr txBox="1">
            <a:spLocks noChangeArrowheads="1"/>
          </p:cNvSpPr>
          <p:nvPr/>
        </p:nvSpPr>
        <p:spPr bwMode="auto">
          <a:xfrm>
            <a:off x="7086600" y="2881234"/>
            <a:ext cx="2057400" cy="369332"/>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b="1" dirty="0">
                <a:solidFill>
                  <a:srgbClr val="F8F8F8"/>
                </a:solidFill>
                <a:effectLst>
                  <a:outerShdw blurRad="38100" dist="38100" dir="2700000" algn="tl">
                    <a:srgbClr val="000000"/>
                  </a:outerShdw>
                </a:effectLst>
                <a:latin typeface="Arial" charset="0"/>
              </a:rPr>
              <a:t>Ulysses S. Grant</a:t>
            </a:r>
          </a:p>
        </p:txBody>
      </p:sp>
      <p:pic>
        <p:nvPicPr>
          <p:cNvPr id="89102" name="Picture 14" descr="US Gra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0661" y="-6927"/>
            <a:ext cx="1753321" cy="282624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401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6"/>
                                        </p:tgtEl>
                                        <p:attrNameLst>
                                          <p:attrName>style.visibility</p:attrName>
                                        </p:attrNameLst>
                                      </p:cBhvr>
                                      <p:to>
                                        <p:strVal val="visible"/>
                                      </p:to>
                                    </p:set>
                                    <p:animEffect transition="in" filter="fade">
                                      <p:cBhvr>
                                        <p:cTn id="7" dur="1000"/>
                                        <p:tgtEl>
                                          <p:spTgt spid="89096"/>
                                        </p:tgtEl>
                                      </p:cBhvr>
                                    </p:animEffect>
                                  </p:childTnLst>
                                </p:cTn>
                              </p:par>
                              <p:par>
                                <p:cTn id="8" presetID="10" presetClass="entr" presetSubtype="0" fill="hold" nodeType="withEffect">
                                  <p:stCondLst>
                                    <p:cond delay="0"/>
                                  </p:stCondLst>
                                  <p:childTnLst>
                                    <p:set>
                                      <p:cBhvr>
                                        <p:cTn id="9" dur="1" fill="hold">
                                          <p:stCondLst>
                                            <p:cond delay="0"/>
                                          </p:stCondLst>
                                        </p:cTn>
                                        <p:tgtEl>
                                          <p:spTgt spid="89104"/>
                                        </p:tgtEl>
                                        <p:attrNameLst>
                                          <p:attrName>style.visibility</p:attrName>
                                        </p:attrNameLst>
                                      </p:cBhvr>
                                      <p:to>
                                        <p:strVal val="visible"/>
                                      </p:to>
                                    </p:set>
                                    <p:animEffect transition="in" filter="fade">
                                      <p:cBhvr>
                                        <p:cTn id="10" dur="1000"/>
                                        <p:tgtEl>
                                          <p:spTgt spid="891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9095"/>
                                        </p:tgtEl>
                                        <p:attrNameLst>
                                          <p:attrName>style.visibility</p:attrName>
                                        </p:attrNameLst>
                                      </p:cBhvr>
                                      <p:to>
                                        <p:strVal val="visible"/>
                                      </p:to>
                                    </p:set>
                                    <p:animEffect transition="in" filter="dissolve">
                                      <p:cBhvr>
                                        <p:cTn id="15" dur="1000"/>
                                        <p:tgtEl>
                                          <p:spTgt spid="89095"/>
                                        </p:tgtEl>
                                      </p:cBhvr>
                                    </p:animEffect>
                                  </p:childTnLst>
                                </p:cTn>
                              </p:par>
                              <p:par>
                                <p:cTn id="16" presetID="9" presetClass="entr" presetSubtype="0" fill="hold" nodeType="withEffect">
                                  <p:stCondLst>
                                    <p:cond delay="0"/>
                                  </p:stCondLst>
                                  <p:childTnLst>
                                    <p:set>
                                      <p:cBhvr>
                                        <p:cTn id="17" dur="1" fill="hold">
                                          <p:stCondLst>
                                            <p:cond delay="0"/>
                                          </p:stCondLst>
                                        </p:cTn>
                                        <p:tgtEl>
                                          <p:spTgt spid="89105"/>
                                        </p:tgtEl>
                                        <p:attrNameLst>
                                          <p:attrName>style.visibility</p:attrName>
                                        </p:attrNameLst>
                                      </p:cBhvr>
                                      <p:to>
                                        <p:strVal val="visible"/>
                                      </p:to>
                                    </p:set>
                                    <p:animEffect transition="in" filter="dissolve">
                                      <p:cBhvr>
                                        <p:cTn id="18" dur="1000"/>
                                        <p:tgtEl>
                                          <p:spTgt spid="8910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90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09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5" fill="hold" grpId="0" nodeType="clickEffect">
                                  <p:stCondLst>
                                    <p:cond delay="0"/>
                                  </p:stCondLst>
                                  <p:childTnLst>
                                    <p:set>
                                      <p:cBhvr>
                                        <p:cTn id="28" dur="1" fill="hold">
                                          <p:stCondLst>
                                            <p:cond delay="0"/>
                                          </p:stCondLst>
                                        </p:cTn>
                                        <p:tgtEl>
                                          <p:spTgt spid="89099"/>
                                        </p:tgtEl>
                                        <p:attrNameLst>
                                          <p:attrName>style.visibility</p:attrName>
                                        </p:attrNameLst>
                                      </p:cBhvr>
                                      <p:to>
                                        <p:strVal val="visible"/>
                                      </p:to>
                                    </p:set>
                                    <p:animEffect transition="in" filter="blinds(vertical)">
                                      <p:cBhvr>
                                        <p:cTn id="29" dur="1000"/>
                                        <p:tgtEl>
                                          <p:spTgt spid="89099"/>
                                        </p:tgtEl>
                                      </p:cBhvr>
                                    </p:animEffect>
                                  </p:childTnLst>
                                </p:cTn>
                              </p:par>
                              <p:par>
                                <p:cTn id="30" presetID="3" presetClass="entr" presetSubtype="5" fill="hold" nodeType="withEffect">
                                  <p:stCondLst>
                                    <p:cond delay="0"/>
                                  </p:stCondLst>
                                  <p:childTnLst>
                                    <p:set>
                                      <p:cBhvr>
                                        <p:cTn id="31" dur="1" fill="hold">
                                          <p:stCondLst>
                                            <p:cond delay="0"/>
                                          </p:stCondLst>
                                        </p:cTn>
                                        <p:tgtEl>
                                          <p:spTgt spid="89103"/>
                                        </p:tgtEl>
                                        <p:attrNameLst>
                                          <p:attrName>style.visibility</p:attrName>
                                        </p:attrNameLst>
                                      </p:cBhvr>
                                      <p:to>
                                        <p:strVal val="visible"/>
                                      </p:to>
                                    </p:set>
                                    <p:animEffect transition="in" filter="blinds(vertical)">
                                      <p:cBhvr>
                                        <p:cTn id="32" dur="1000"/>
                                        <p:tgtEl>
                                          <p:spTgt spid="891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32" fill="hold" nodeType="clickEffect">
                                  <p:stCondLst>
                                    <p:cond delay="0"/>
                                  </p:stCondLst>
                                  <p:childTnLst>
                                    <p:set>
                                      <p:cBhvr>
                                        <p:cTn id="36" dur="1" fill="hold">
                                          <p:stCondLst>
                                            <p:cond delay="0"/>
                                          </p:stCondLst>
                                        </p:cTn>
                                        <p:tgtEl>
                                          <p:spTgt spid="89107"/>
                                        </p:tgtEl>
                                        <p:attrNameLst>
                                          <p:attrName>style.visibility</p:attrName>
                                        </p:attrNameLst>
                                      </p:cBhvr>
                                      <p:to>
                                        <p:strVal val="visible"/>
                                      </p:to>
                                    </p:set>
                                    <p:animEffect transition="in" filter="diamond(out)">
                                      <p:cBhvr>
                                        <p:cTn id="37" dur="1000"/>
                                        <p:tgtEl>
                                          <p:spTgt spid="89107"/>
                                        </p:tgtEl>
                                      </p:cBhvr>
                                    </p:animEffect>
                                  </p:childTnLst>
                                </p:cTn>
                              </p:par>
                              <p:par>
                                <p:cTn id="38" presetID="8" presetClass="entr" presetSubtype="32" fill="hold" grpId="0" nodeType="withEffect">
                                  <p:stCondLst>
                                    <p:cond delay="0"/>
                                  </p:stCondLst>
                                  <p:childTnLst>
                                    <p:set>
                                      <p:cBhvr>
                                        <p:cTn id="39" dur="1" fill="hold">
                                          <p:stCondLst>
                                            <p:cond delay="0"/>
                                          </p:stCondLst>
                                        </p:cTn>
                                        <p:tgtEl>
                                          <p:spTgt spid="89100"/>
                                        </p:tgtEl>
                                        <p:attrNameLst>
                                          <p:attrName>style.visibility</p:attrName>
                                        </p:attrNameLst>
                                      </p:cBhvr>
                                      <p:to>
                                        <p:strVal val="visible"/>
                                      </p:to>
                                    </p:set>
                                    <p:animEffect transition="in" filter="diamond(out)">
                                      <p:cBhvr>
                                        <p:cTn id="40" dur="1000"/>
                                        <p:tgtEl>
                                          <p:spTgt spid="8910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909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910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89097"/>
                                        </p:tgtEl>
                                        <p:attrNameLst>
                                          <p:attrName>style.visibility</p:attrName>
                                        </p:attrNameLst>
                                      </p:cBhvr>
                                      <p:to>
                                        <p:strVal val="visible"/>
                                      </p:to>
                                    </p:set>
                                    <p:animEffect transition="in" filter="box(out)">
                                      <p:cBhvr>
                                        <p:cTn id="51" dur="2000"/>
                                        <p:tgtEl>
                                          <p:spTgt spid="89097"/>
                                        </p:tgtEl>
                                      </p:cBhvr>
                                    </p:animEffect>
                                  </p:childTnLst>
                                </p:cTn>
                              </p:par>
                              <p:par>
                                <p:cTn id="52" presetID="4" presetClass="entr" presetSubtype="32" fill="hold" nodeType="withEffect">
                                  <p:stCondLst>
                                    <p:cond delay="0"/>
                                  </p:stCondLst>
                                  <p:childTnLst>
                                    <p:set>
                                      <p:cBhvr>
                                        <p:cTn id="53" dur="1" fill="hold">
                                          <p:stCondLst>
                                            <p:cond delay="0"/>
                                          </p:stCondLst>
                                        </p:cTn>
                                        <p:tgtEl>
                                          <p:spTgt spid="89108"/>
                                        </p:tgtEl>
                                        <p:attrNameLst>
                                          <p:attrName>style.visibility</p:attrName>
                                        </p:attrNameLst>
                                      </p:cBhvr>
                                      <p:to>
                                        <p:strVal val="visible"/>
                                      </p:to>
                                    </p:set>
                                    <p:animEffect transition="in" filter="box(out)">
                                      <p:cBhvr>
                                        <p:cTn id="54" dur="2000"/>
                                        <p:tgtEl>
                                          <p:spTgt spid="8910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89101"/>
                                        </p:tgtEl>
                                        <p:attrNameLst>
                                          <p:attrName>style.visibility</p:attrName>
                                        </p:attrNameLst>
                                      </p:cBhvr>
                                      <p:to>
                                        <p:strVal val="visible"/>
                                      </p:to>
                                    </p:set>
                                    <p:animEffect transition="in" filter="dissolve">
                                      <p:cBhvr>
                                        <p:cTn id="59" dur="3000"/>
                                        <p:tgtEl>
                                          <p:spTgt spid="89101"/>
                                        </p:tgtEl>
                                      </p:cBhvr>
                                    </p:animEffect>
                                  </p:childTnLst>
                                </p:cTn>
                              </p:par>
                              <p:par>
                                <p:cTn id="60" presetID="9" presetClass="entr" presetSubtype="0" fill="hold" nodeType="withEffect">
                                  <p:stCondLst>
                                    <p:cond delay="0"/>
                                  </p:stCondLst>
                                  <p:childTnLst>
                                    <p:set>
                                      <p:cBhvr>
                                        <p:cTn id="61" dur="1" fill="hold">
                                          <p:stCondLst>
                                            <p:cond delay="0"/>
                                          </p:stCondLst>
                                        </p:cTn>
                                        <p:tgtEl>
                                          <p:spTgt spid="89102"/>
                                        </p:tgtEl>
                                        <p:attrNameLst>
                                          <p:attrName>style.visibility</p:attrName>
                                        </p:attrNameLst>
                                      </p:cBhvr>
                                      <p:to>
                                        <p:strVal val="visible"/>
                                      </p:to>
                                    </p:set>
                                    <p:animEffect transition="in" filter="dissolve">
                                      <p:cBhvr>
                                        <p:cTn id="62" dur="3000"/>
                                        <p:tgtEl>
                                          <p:spTgt spid="89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p:bldP spid="89096" grpId="0"/>
      <p:bldP spid="89097" grpId="0"/>
      <p:bldP spid="89094" grpId="0"/>
      <p:bldP spid="89099" grpId="0"/>
      <p:bldP spid="89100" grpId="0"/>
      <p:bldP spid="89098" grpId="0"/>
      <p:bldP spid="8910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81000" y="288925"/>
            <a:ext cx="8382000" cy="7778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500" b="1">
                <a:solidFill>
                  <a:srgbClr val="D42800"/>
                </a:solidFill>
                <a:effectLst>
                  <a:outerShdw blurRad="38100" dist="38100" dir="2700000" algn="tl">
                    <a:srgbClr val="000000"/>
                  </a:outerShdw>
                </a:effectLst>
                <a:latin typeface="BilboDisplay" pitchFamily="2" charset="0"/>
              </a:rPr>
              <a:t>The Confederate Generals</a:t>
            </a:r>
          </a:p>
        </p:txBody>
      </p:sp>
      <p:sp>
        <p:nvSpPr>
          <p:cNvPr id="106501" name="Text Box 5"/>
          <p:cNvSpPr txBox="1">
            <a:spLocks noChangeArrowheads="1"/>
          </p:cNvSpPr>
          <p:nvPr/>
        </p:nvSpPr>
        <p:spPr bwMode="auto">
          <a:xfrm>
            <a:off x="3970915" y="4676340"/>
            <a:ext cx="2286000" cy="366713"/>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b="1">
                <a:solidFill>
                  <a:srgbClr val="F8F8F8"/>
                </a:solidFill>
                <a:effectLst>
                  <a:outerShdw blurRad="38100" dist="38100" dir="2700000" algn="tl">
                    <a:srgbClr val="000000"/>
                  </a:outerShdw>
                </a:effectLst>
                <a:latin typeface="Arial" charset="0"/>
              </a:rPr>
              <a:t>Jeb Stuart</a:t>
            </a:r>
          </a:p>
        </p:txBody>
      </p:sp>
      <p:sp>
        <p:nvSpPr>
          <p:cNvPr id="106502" name="Text Box 6"/>
          <p:cNvSpPr txBox="1">
            <a:spLocks noChangeArrowheads="1"/>
          </p:cNvSpPr>
          <p:nvPr/>
        </p:nvSpPr>
        <p:spPr bwMode="auto">
          <a:xfrm>
            <a:off x="1945193" y="3824287"/>
            <a:ext cx="2209800" cy="366713"/>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b="1" dirty="0">
                <a:solidFill>
                  <a:srgbClr val="F8F8F8"/>
                </a:solidFill>
                <a:effectLst>
                  <a:outerShdw blurRad="38100" dist="38100" dir="2700000" algn="tl">
                    <a:srgbClr val="000000"/>
                  </a:outerShdw>
                </a:effectLst>
                <a:latin typeface="Arial" charset="0"/>
              </a:rPr>
              <a:t>James Longstreet</a:t>
            </a:r>
          </a:p>
        </p:txBody>
      </p:sp>
      <p:sp>
        <p:nvSpPr>
          <p:cNvPr id="106504" name="Text Box 8"/>
          <p:cNvSpPr txBox="1">
            <a:spLocks noChangeArrowheads="1"/>
          </p:cNvSpPr>
          <p:nvPr/>
        </p:nvSpPr>
        <p:spPr bwMode="auto">
          <a:xfrm>
            <a:off x="-76200" y="6324600"/>
            <a:ext cx="2286000" cy="366713"/>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b="1" dirty="0">
                <a:solidFill>
                  <a:srgbClr val="F8F8F8"/>
                </a:solidFill>
                <a:effectLst>
                  <a:outerShdw blurRad="38100" dist="38100" dir="2700000" algn="tl">
                    <a:srgbClr val="000000"/>
                  </a:outerShdw>
                </a:effectLst>
                <a:latin typeface="Arial" charset="0"/>
              </a:rPr>
              <a:t>George Pickett</a:t>
            </a:r>
          </a:p>
        </p:txBody>
      </p:sp>
      <p:sp>
        <p:nvSpPr>
          <p:cNvPr id="106506" name="Text Box 10"/>
          <p:cNvSpPr txBox="1">
            <a:spLocks noChangeArrowheads="1"/>
          </p:cNvSpPr>
          <p:nvPr/>
        </p:nvSpPr>
        <p:spPr bwMode="auto">
          <a:xfrm>
            <a:off x="-20637" y="3367087"/>
            <a:ext cx="2590800" cy="366713"/>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b="1">
                <a:solidFill>
                  <a:srgbClr val="F8F8F8"/>
                </a:solidFill>
                <a:effectLst>
                  <a:outerShdw blurRad="38100" dist="38100" dir="2700000" algn="tl">
                    <a:srgbClr val="000000"/>
                  </a:outerShdw>
                </a:effectLst>
                <a:latin typeface="Arial" charset="0"/>
              </a:rPr>
              <a:t>“Stonewall” Jackson</a:t>
            </a:r>
          </a:p>
        </p:txBody>
      </p:sp>
      <p:pic>
        <p:nvPicPr>
          <p:cNvPr id="106514" name="Picture 18" descr="Jackson-Stonewall-LOC"/>
          <p:cNvPicPr>
            <a:picLocks noChangeAspect="1" noChangeArrowheads="1"/>
          </p:cNvPicPr>
          <p:nvPr/>
        </p:nvPicPr>
        <p:blipFill>
          <a:blip r:embed="rId2" cstate="print">
            <a:extLst>
              <a:ext uri="{28A0092B-C50C-407E-A947-70E740481C1C}">
                <a14:useLocalDpi xmlns:a14="http://schemas.microsoft.com/office/drawing/2010/main" val="0"/>
              </a:ext>
            </a:extLst>
          </a:blip>
          <a:srcRect l="10089" t="6332" r="9196" b="7124"/>
          <a:stretch>
            <a:fillRect/>
          </a:stretch>
        </p:blipFill>
        <p:spPr bwMode="auto">
          <a:xfrm>
            <a:off x="304800" y="1143000"/>
            <a:ext cx="1664855" cy="2133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6516" name="Picture 20" descr="General_George_Pick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45" y="3921308"/>
            <a:ext cx="1503363" cy="222501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6513" name="Picture 17" descr="James_Longstre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990599"/>
            <a:ext cx="1752600" cy="218897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6511" name="Picture 15" descr="Nathan Bedford For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9655" y="4369273"/>
            <a:ext cx="1840345" cy="124529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6503" name="Text Box 7"/>
          <p:cNvSpPr txBox="1">
            <a:spLocks noChangeArrowheads="1"/>
          </p:cNvSpPr>
          <p:nvPr/>
        </p:nvSpPr>
        <p:spPr bwMode="auto">
          <a:xfrm>
            <a:off x="1828223" y="5818115"/>
            <a:ext cx="2286000" cy="641350"/>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b="1" dirty="0">
                <a:solidFill>
                  <a:srgbClr val="F8F8F8"/>
                </a:solidFill>
                <a:effectLst>
                  <a:outerShdw blurRad="38100" dist="38100" dir="2700000" algn="tl">
                    <a:srgbClr val="000000"/>
                  </a:outerShdw>
                </a:effectLst>
                <a:latin typeface="Arial" charset="0"/>
              </a:rPr>
              <a:t>Nathan Bedford Forrest</a:t>
            </a:r>
          </a:p>
        </p:txBody>
      </p:sp>
      <p:pic>
        <p:nvPicPr>
          <p:cNvPr id="106512" name="Picture 16" descr="Jeb_stuart"/>
          <p:cNvPicPr>
            <a:picLocks noChangeAspect="1" noChangeArrowheads="1"/>
          </p:cNvPicPr>
          <p:nvPr/>
        </p:nvPicPr>
        <p:blipFill>
          <a:blip r:embed="rId6">
            <a:extLst>
              <a:ext uri="{28A0092B-C50C-407E-A947-70E740481C1C}">
                <a14:useLocalDpi xmlns:a14="http://schemas.microsoft.com/office/drawing/2010/main" val="0"/>
              </a:ext>
            </a:extLst>
          </a:blip>
          <a:srcRect l="2014" r="5330" b="2272"/>
          <a:stretch>
            <a:fillRect/>
          </a:stretch>
        </p:blipFill>
        <p:spPr bwMode="auto">
          <a:xfrm>
            <a:off x="4193093" y="1143000"/>
            <a:ext cx="2063822"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6505" name="Text Box 9"/>
          <p:cNvSpPr txBox="1">
            <a:spLocks noChangeArrowheads="1"/>
          </p:cNvSpPr>
          <p:nvPr/>
        </p:nvSpPr>
        <p:spPr bwMode="auto">
          <a:xfrm>
            <a:off x="6324600" y="6248400"/>
            <a:ext cx="2286000" cy="366713"/>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b="1">
                <a:solidFill>
                  <a:srgbClr val="F8F8F8"/>
                </a:solidFill>
                <a:effectLst>
                  <a:outerShdw blurRad="38100" dist="38100" dir="2700000" algn="tl">
                    <a:srgbClr val="000000"/>
                  </a:outerShdw>
                </a:effectLst>
                <a:latin typeface="Arial" charset="0"/>
              </a:rPr>
              <a:t>Robert E. Lee</a:t>
            </a:r>
          </a:p>
        </p:txBody>
      </p:sp>
      <p:pic>
        <p:nvPicPr>
          <p:cNvPr id="106510" name="Picture 14" descr="Robert E Le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8738" y="1143000"/>
            <a:ext cx="2430462"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106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5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06504"/>
                                        </p:tgtEl>
                                        <p:attrNameLst>
                                          <p:attrName>style.visibility</p:attrName>
                                        </p:attrNameLst>
                                      </p:cBhvr>
                                      <p:to>
                                        <p:strVal val="visible"/>
                                      </p:to>
                                    </p:set>
                                    <p:animEffect transition="in" filter="box(out)">
                                      <p:cBhvr>
                                        <p:cTn id="13" dur="1000"/>
                                        <p:tgtEl>
                                          <p:spTgt spid="106504"/>
                                        </p:tgtEl>
                                      </p:cBhvr>
                                    </p:animEffect>
                                  </p:childTnLst>
                                </p:cTn>
                              </p:par>
                              <p:par>
                                <p:cTn id="14" presetID="4" presetClass="entr" presetSubtype="32" fill="hold" nodeType="withEffect">
                                  <p:stCondLst>
                                    <p:cond delay="0"/>
                                  </p:stCondLst>
                                  <p:childTnLst>
                                    <p:set>
                                      <p:cBhvr>
                                        <p:cTn id="15" dur="1" fill="hold">
                                          <p:stCondLst>
                                            <p:cond delay="0"/>
                                          </p:stCondLst>
                                        </p:cTn>
                                        <p:tgtEl>
                                          <p:spTgt spid="106516"/>
                                        </p:tgtEl>
                                        <p:attrNameLst>
                                          <p:attrName>style.visibility</p:attrName>
                                        </p:attrNameLst>
                                      </p:cBhvr>
                                      <p:to>
                                        <p:strVal val="visible"/>
                                      </p:to>
                                    </p:set>
                                    <p:animEffect transition="in" filter="box(out)">
                                      <p:cBhvr>
                                        <p:cTn id="16" dur="1000"/>
                                        <p:tgtEl>
                                          <p:spTgt spid="1065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6502"/>
                                        </p:tgtEl>
                                        <p:attrNameLst>
                                          <p:attrName>style.visibility</p:attrName>
                                        </p:attrNameLst>
                                      </p:cBhvr>
                                      <p:to>
                                        <p:strVal val="visible"/>
                                      </p:to>
                                    </p:set>
                                    <p:animEffect transition="in" filter="fade">
                                      <p:cBhvr>
                                        <p:cTn id="21" dur="1000"/>
                                        <p:tgtEl>
                                          <p:spTgt spid="106502"/>
                                        </p:tgtEl>
                                      </p:cBhvr>
                                    </p:animEffect>
                                  </p:childTnLst>
                                </p:cTn>
                              </p:par>
                              <p:par>
                                <p:cTn id="22" presetID="10" presetClass="entr" presetSubtype="0" fill="hold" nodeType="withEffect">
                                  <p:stCondLst>
                                    <p:cond delay="0"/>
                                  </p:stCondLst>
                                  <p:childTnLst>
                                    <p:set>
                                      <p:cBhvr>
                                        <p:cTn id="23" dur="1" fill="hold">
                                          <p:stCondLst>
                                            <p:cond delay="0"/>
                                          </p:stCondLst>
                                        </p:cTn>
                                        <p:tgtEl>
                                          <p:spTgt spid="106513"/>
                                        </p:tgtEl>
                                        <p:attrNameLst>
                                          <p:attrName>style.visibility</p:attrName>
                                        </p:attrNameLst>
                                      </p:cBhvr>
                                      <p:to>
                                        <p:strVal val="visible"/>
                                      </p:to>
                                    </p:set>
                                    <p:animEffect transition="in" filter="fade">
                                      <p:cBhvr>
                                        <p:cTn id="24" dur="1000"/>
                                        <p:tgtEl>
                                          <p:spTgt spid="1065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06511"/>
                                        </p:tgtEl>
                                        <p:attrNameLst>
                                          <p:attrName>style.visibility</p:attrName>
                                        </p:attrNameLst>
                                      </p:cBhvr>
                                      <p:to>
                                        <p:strVal val="visible"/>
                                      </p:to>
                                    </p:set>
                                    <p:animEffect transition="in" filter="dissolve">
                                      <p:cBhvr>
                                        <p:cTn id="29" dur="1000"/>
                                        <p:tgtEl>
                                          <p:spTgt spid="10651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6503"/>
                                        </p:tgtEl>
                                        <p:attrNameLst>
                                          <p:attrName>style.visibility</p:attrName>
                                        </p:attrNameLst>
                                      </p:cBhvr>
                                      <p:to>
                                        <p:strVal val="visible"/>
                                      </p:to>
                                    </p:set>
                                    <p:animEffect transition="in" filter="dissolve">
                                      <p:cBhvr>
                                        <p:cTn id="32" dur="1000"/>
                                        <p:tgtEl>
                                          <p:spTgt spid="1065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32" fill="hold" grpId="0" nodeType="clickEffect">
                                  <p:stCondLst>
                                    <p:cond delay="0"/>
                                  </p:stCondLst>
                                  <p:childTnLst>
                                    <p:set>
                                      <p:cBhvr>
                                        <p:cTn id="36" dur="1" fill="hold">
                                          <p:stCondLst>
                                            <p:cond delay="0"/>
                                          </p:stCondLst>
                                        </p:cTn>
                                        <p:tgtEl>
                                          <p:spTgt spid="106501"/>
                                        </p:tgtEl>
                                        <p:attrNameLst>
                                          <p:attrName>style.visibility</p:attrName>
                                        </p:attrNameLst>
                                      </p:cBhvr>
                                      <p:to>
                                        <p:strVal val="visible"/>
                                      </p:to>
                                    </p:set>
                                    <p:animEffect transition="in" filter="diamond(out)">
                                      <p:cBhvr>
                                        <p:cTn id="37" dur="2000"/>
                                        <p:tgtEl>
                                          <p:spTgt spid="106501"/>
                                        </p:tgtEl>
                                      </p:cBhvr>
                                    </p:animEffect>
                                  </p:childTnLst>
                                </p:cTn>
                              </p:par>
                              <p:par>
                                <p:cTn id="38" presetID="8" presetClass="entr" presetSubtype="32" fill="hold" nodeType="withEffect">
                                  <p:stCondLst>
                                    <p:cond delay="0"/>
                                  </p:stCondLst>
                                  <p:childTnLst>
                                    <p:set>
                                      <p:cBhvr>
                                        <p:cTn id="39" dur="1" fill="hold">
                                          <p:stCondLst>
                                            <p:cond delay="0"/>
                                          </p:stCondLst>
                                        </p:cTn>
                                        <p:tgtEl>
                                          <p:spTgt spid="106512"/>
                                        </p:tgtEl>
                                        <p:attrNameLst>
                                          <p:attrName>style.visibility</p:attrName>
                                        </p:attrNameLst>
                                      </p:cBhvr>
                                      <p:to>
                                        <p:strVal val="visible"/>
                                      </p:to>
                                    </p:set>
                                    <p:animEffect transition="in" filter="diamond(out)">
                                      <p:cBhvr>
                                        <p:cTn id="40" dur="2000"/>
                                        <p:tgtEl>
                                          <p:spTgt spid="1065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1" presetClass="entr" presetSubtype="0" fill="hold" grpId="0" nodeType="clickEffect">
                                  <p:stCondLst>
                                    <p:cond delay="0"/>
                                  </p:stCondLst>
                                  <p:childTnLst>
                                    <p:set>
                                      <p:cBhvr>
                                        <p:cTn id="44" dur="1" fill="hold">
                                          <p:stCondLst>
                                            <p:cond delay="0"/>
                                          </p:stCondLst>
                                        </p:cTn>
                                        <p:tgtEl>
                                          <p:spTgt spid="106505"/>
                                        </p:tgtEl>
                                        <p:attrNameLst>
                                          <p:attrName>style.visibility</p:attrName>
                                        </p:attrNameLst>
                                      </p:cBhvr>
                                      <p:to>
                                        <p:strVal val="visible"/>
                                      </p:to>
                                    </p:set>
                                    <p:animEffect transition="in" filter="fade">
                                      <p:cBhvr>
                                        <p:cTn id="45" dur="385" decel="100000"/>
                                        <p:tgtEl>
                                          <p:spTgt spid="106505"/>
                                        </p:tgtEl>
                                      </p:cBhvr>
                                    </p:animEffect>
                                    <p:animScale>
                                      <p:cBhvr>
                                        <p:cTn id="46" dur="385" decel="100000"/>
                                        <p:tgtEl>
                                          <p:spTgt spid="106505"/>
                                        </p:tgtEl>
                                      </p:cBhvr>
                                      <p:from x="10000" y="10000"/>
                                      <p:to x="200000" y="450000"/>
                                    </p:animScale>
                                    <p:animScale>
                                      <p:cBhvr>
                                        <p:cTn id="47" dur="615" accel="100000" fill="hold">
                                          <p:stCondLst>
                                            <p:cond delay="385"/>
                                          </p:stCondLst>
                                        </p:cTn>
                                        <p:tgtEl>
                                          <p:spTgt spid="106505"/>
                                        </p:tgtEl>
                                      </p:cBhvr>
                                      <p:from x="200000" y="450000"/>
                                      <p:to x="100000" y="100000"/>
                                    </p:animScale>
                                    <p:set>
                                      <p:cBhvr>
                                        <p:cTn id="48" dur="385" fill="hold"/>
                                        <p:tgtEl>
                                          <p:spTgt spid="106505"/>
                                        </p:tgtEl>
                                        <p:attrNameLst>
                                          <p:attrName>ppt_x</p:attrName>
                                        </p:attrNameLst>
                                      </p:cBhvr>
                                      <p:to>
                                        <p:strVal val="(0.5)"/>
                                      </p:to>
                                    </p:set>
                                    <p:anim from="(0.5)" to="(#ppt_x)" calcmode="lin" valueType="num">
                                      <p:cBhvr>
                                        <p:cTn id="49" dur="615" accel="100000" fill="hold">
                                          <p:stCondLst>
                                            <p:cond delay="385"/>
                                          </p:stCondLst>
                                        </p:cTn>
                                        <p:tgtEl>
                                          <p:spTgt spid="106505"/>
                                        </p:tgtEl>
                                        <p:attrNameLst>
                                          <p:attrName>ppt_x</p:attrName>
                                        </p:attrNameLst>
                                      </p:cBhvr>
                                    </p:anim>
                                    <p:set>
                                      <p:cBhvr>
                                        <p:cTn id="50" dur="385" fill="hold"/>
                                        <p:tgtEl>
                                          <p:spTgt spid="106505"/>
                                        </p:tgtEl>
                                        <p:attrNameLst>
                                          <p:attrName>ppt_y</p:attrName>
                                        </p:attrNameLst>
                                      </p:cBhvr>
                                      <p:to>
                                        <p:strVal val="(#ppt_y+0.4)"/>
                                      </p:to>
                                    </p:set>
                                    <p:anim from="(#ppt_y+0.4)" to="(#ppt_y)" calcmode="lin" valueType="num">
                                      <p:cBhvr>
                                        <p:cTn id="51" dur="615" accel="100000" fill="hold">
                                          <p:stCondLst>
                                            <p:cond delay="385"/>
                                          </p:stCondLst>
                                        </p:cTn>
                                        <p:tgtEl>
                                          <p:spTgt spid="106505"/>
                                        </p:tgtEl>
                                        <p:attrNameLst>
                                          <p:attrName>ppt_y</p:attrName>
                                        </p:attrNameLst>
                                      </p:cBhvr>
                                    </p:anim>
                                  </p:childTnLst>
                                </p:cTn>
                              </p:par>
                              <p:par>
                                <p:cTn id="52" presetID="51" presetClass="entr" presetSubtype="0" fill="hold" nodeType="withEffect">
                                  <p:stCondLst>
                                    <p:cond delay="0"/>
                                  </p:stCondLst>
                                  <p:childTnLst>
                                    <p:set>
                                      <p:cBhvr>
                                        <p:cTn id="53" dur="1" fill="hold">
                                          <p:stCondLst>
                                            <p:cond delay="0"/>
                                          </p:stCondLst>
                                        </p:cTn>
                                        <p:tgtEl>
                                          <p:spTgt spid="106510"/>
                                        </p:tgtEl>
                                        <p:attrNameLst>
                                          <p:attrName>style.visibility</p:attrName>
                                        </p:attrNameLst>
                                      </p:cBhvr>
                                      <p:to>
                                        <p:strVal val="visible"/>
                                      </p:to>
                                    </p:set>
                                    <p:animEffect transition="in" filter="fade">
                                      <p:cBhvr>
                                        <p:cTn id="54" dur="385" decel="100000"/>
                                        <p:tgtEl>
                                          <p:spTgt spid="106510"/>
                                        </p:tgtEl>
                                      </p:cBhvr>
                                    </p:animEffect>
                                    <p:animScale>
                                      <p:cBhvr>
                                        <p:cTn id="55" dur="385" decel="100000"/>
                                        <p:tgtEl>
                                          <p:spTgt spid="106510"/>
                                        </p:tgtEl>
                                      </p:cBhvr>
                                      <p:from x="10000" y="10000"/>
                                      <p:to x="200000" y="450000"/>
                                    </p:animScale>
                                    <p:animScale>
                                      <p:cBhvr>
                                        <p:cTn id="56" dur="615" accel="100000" fill="hold">
                                          <p:stCondLst>
                                            <p:cond delay="385"/>
                                          </p:stCondLst>
                                        </p:cTn>
                                        <p:tgtEl>
                                          <p:spTgt spid="106510"/>
                                        </p:tgtEl>
                                      </p:cBhvr>
                                      <p:from x="200000" y="450000"/>
                                      <p:to x="100000" y="100000"/>
                                    </p:animScale>
                                    <p:set>
                                      <p:cBhvr>
                                        <p:cTn id="57" dur="385" fill="hold"/>
                                        <p:tgtEl>
                                          <p:spTgt spid="106510"/>
                                        </p:tgtEl>
                                        <p:attrNameLst>
                                          <p:attrName>ppt_x</p:attrName>
                                        </p:attrNameLst>
                                      </p:cBhvr>
                                      <p:to>
                                        <p:strVal val="(0.5)"/>
                                      </p:to>
                                    </p:set>
                                    <p:anim from="(0.5)" to="(#ppt_x)" calcmode="lin" valueType="num">
                                      <p:cBhvr>
                                        <p:cTn id="58" dur="615" accel="100000" fill="hold">
                                          <p:stCondLst>
                                            <p:cond delay="385"/>
                                          </p:stCondLst>
                                        </p:cTn>
                                        <p:tgtEl>
                                          <p:spTgt spid="106510"/>
                                        </p:tgtEl>
                                        <p:attrNameLst>
                                          <p:attrName>ppt_x</p:attrName>
                                        </p:attrNameLst>
                                      </p:cBhvr>
                                    </p:anim>
                                    <p:set>
                                      <p:cBhvr>
                                        <p:cTn id="59" dur="385" fill="hold"/>
                                        <p:tgtEl>
                                          <p:spTgt spid="106510"/>
                                        </p:tgtEl>
                                        <p:attrNameLst>
                                          <p:attrName>ppt_y</p:attrName>
                                        </p:attrNameLst>
                                      </p:cBhvr>
                                      <p:to>
                                        <p:strVal val="(#ppt_y+0.4)"/>
                                      </p:to>
                                    </p:set>
                                    <p:anim from="(#ppt_y+0.4)" to="(#ppt_y)" calcmode="lin" valueType="num">
                                      <p:cBhvr>
                                        <p:cTn id="60" dur="615" accel="100000" fill="hold">
                                          <p:stCondLst>
                                            <p:cond delay="385"/>
                                          </p:stCondLst>
                                        </p:cTn>
                                        <p:tgtEl>
                                          <p:spTgt spid="1065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p:bldP spid="106502" grpId="0"/>
      <p:bldP spid="106504" grpId="0"/>
      <p:bldP spid="106506" grpId="0"/>
      <p:bldP spid="106503" grpId="0"/>
      <p:bldP spid="10650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a:t>
            </a:r>
            <a:endParaRPr lang="en-US" dirty="0"/>
          </a:p>
        </p:txBody>
      </p:sp>
      <p:sp>
        <p:nvSpPr>
          <p:cNvPr id="4" name="Text Placeholder 3"/>
          <p:cNvSpPr>
            <a:spLocks noGrp="1"/>
          </p:cNvSpPr>
          <p:nvPr>
            <p:ph type="body" idx="1"/>
          </p:nvPr>
        </p:nvSpPr>
        <p:spPr/>
        <p:txBody>
          <a:bodyPr>
            <a:normAutofit/>
          </a:bodyPr>
          <a:lstStyle/>
          <a:p>
            <a:r>
              <a:rPr lang="en-US" dirty="0" smtClean="0"/>
              <a:t>Union</a:t>
            </a:r>
            <a:endParaRPr lang="en-US" dirty="0"/>
          </a:p>
        </p:txBody>
      </p:sp>
      <p:sp>
        <p:nvSpPr>
          <p:cNvPr id="5" name="Content Placeholder 4"/>
          <p:cNvSpPr>
            <a:spLocks noGrp="1"/>
          </p:cNvSpPr>
          <p:nvPr>
            <p:ph sz="half" idx="2"/>
          </p:nvPr>
        </p:nvSpPr>
        <p:spPr/>
        <p:txBody>
          <a:bodyPr>
            <a:normAutofit/>
          </a:bodyPr>
          <a:lstStyle/>
          <a:p>
            <a:r>
              <a:rPr lang="en-US" dirty="0" smtClean="0"/>
              <a:t>Taxes and tariffs increased to support war effort.</a:t>
            </a:r>
          </a:p>
          <a:p>
            <a:r>
              <a:rPr lang="en-US" dirty="0" smtClean="0"/>
              <a:t>Paper money issued an mostly held its value.</a:t>
            </a:r>
          </a:p>
          <a:p>
            <a:r>
              <a:rPr lang="en-US" dirty="0" smtClean="0"/>
              <a:t>National Banking System created.</a:t>
            </a:r>
          </a:p>
          <a:p>
            <a:r>
              <a:rPr lang="en-US" dirty="0" smtClean="0"/>
              <a:t>War bonds sold to support war effort.</a:t>
            </a:r>
            <a:endParaRPr lang="en-US" dirty="0"/>
          </a:p>
        </p:txBody>
      </p:sp>
      <p:sp>
        <p:nvSpPr>
          <p:cNvPr id="6" name="Text Placeholder 5"/>
          <p:cNvSpPr>
            <a:spLocks noGrp="1"/>
          </p:cNvSpPr>
          <p:nvPr>
            <p:ph type="body" sz="quarter" idx="3"/>
          </p:nvPr>
        </p:nvSpPr>
        <p:spPr/>
        <p:txBody>
          <a:bodyPr>
            <a:normAutofit/>
          </a:bodyPr>
          <a:lstStyle/>
          <a:p>
            <a:r>
              <a:rPr lang="en-US" dirty="0" smtClean="0"/>
              <a:t>Confederacy</a:t>
            </a:r>
            <a:endParaRPr lang="en-US" dirty="0"/>
          </a:p>
        </p:txBody>
      </p:sp>
      <p:sp>
        <p:nvSpPr>
          <p:cNvPr id="7" name="Content Placeholder 6"/>
          <p:cNvSpPr>
            <a:spLocks noGrp="1"/>
          </p:cNvSpPr>
          <p:nvPr>
            <p:ph sz="quarter" idx="4"/>
          </p:nvPr>
        </p:nvSpPr>
        <p:spPr/>
        <p:txBody>
          <a:bodyPr>
            <a:normAutofit/>
          </a:bodyPr>
          <a:lstStyle/>
          <a:p>
            <a:r>
              <a:rPr lang="en-US" dirty="0" smtClean="0"/>
              <a:t>Tariffs didn’t raise income because blockade cut off most trade.</a:t>
            </a:r>
          </a:p>
          <a:p>
            <a:r>
              <a:rPr lang="en-US" dirty="0" smtClean="0"/>
              <a:t>States’ rights southerners wouldn’t pay direct taxes to a central government.</a:t>
            </a:r>
          </a:p>
          <a:p>
            <a:r>
              <a:rPr lang="en-US" dirty="0" smtClean="0"/>
              <a:t>Paper money issued but inflation made it practically worthless.</a:t>
            </a:r>
            <a:endParaRPr lang="en-US" dirty="0"/>
          </a:p>
        </p:txBody>
      </p:sp>
    </p:spTree>
    <p:extLst>
      <p:ext uri="{BB962C8B-B14F-4D97-AF65-F5344CB8AC3E}">
        <p14:creationId xmlns:p14="http://schemas.microsoft.com/office/powerpoint/2010/main" val="1027881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Economics</a:t>
            </a:r>
          </a:p>
        </p:txBody>
      </p:sp>
      <p:sp>
        <p:nvSpPr>
          <p:cNvPr id="3" name="Text Placeholder 2"/>
          <p:cNvSpPr>
            <a:spLocks noGrp="1"/>
          </p:cNvSpPr>
          <p:nvPr>
            <p:ph type="body" idx="1"/>
          </p:nvPr>
        </p:nvSpPr>
        <p:spPr/>
        <p:txBody>
          <a:bodyPr>
            <a:normAutofit/>
          </a:bodyPr>
          <a:lstStyle/>
          <a:p>
            <a:r>
              <a:rPr lang="en-US" dirty="0" smtClean="0"/>
              <a:t>Union</a:t>
            </a:r>
            <a:endParaRPr lang="en-US" dirty="0"/>
          </a:p>
        </p:txBody>
      </p:sp>
      <p:sp>
        <p:nvSpPr>
          <p:cNvPr id="4" name="Content Placeholder 3"/>
          <p:cNvSpPr>
            <a:spLocks noGrp="1"/>
          </p:cNvSpPr>
          <p:nvPr>
            <p:ph sz="half" idx="2"/>
          </p:nvPr>
        </p:nvSpPr>
        <p:spPr/>
        <p:txBody>
          <a:bodyPr>
            <a:normAutofit/>
          </a:bodyPr>
          <a:lstStyle/>
          <a:p>
            <a:r>
              <a:rPr lang="en-US" dirty="0" smtClean="0"/>
              <a:t>New factories built</a:t>
            </a:r>
          </a:p>
          <a:p>
            <a:r>
              <a:rPr lang="en-US" dirty="0" smtClean="0"/>
              <a:t>Millionaire class developed for the first time from business class.</a:t>
            </a:r>
          </a:p>
          <a:p>
            <a:r>
              <a:rPr lang="en-US" dirty="0" smtClean="0"/>
              <a:t>Some manufacturers ripped off the military with shoddy products.</a:t>
            </a:r>
          </a:p>
          <a:p>
            <a:r>
              <a:rPr lang="en-US" dirty="0" smtClean="0"/>
              <a:t>Grain exports replaced profits from cotton.</a:t>
            </a:r>
            <a:endParaRPr lang="en-US" dirty="0"/>
          </a:p>
        </p:txBody>
      </p:sp>
      <p:sp>
        <p:nvSpPr>
          <p:cNvPr id="5" name="Text Placeholder 4"/>
          <p:cNvSpPr>
            <a:spLocks noGrp="1"/>
          </p:cNvSpPr>
          <p:nvPr>
            <p:ph type="body" sz="quarter" idx="3"/>
          </p:nvPr>
        </p:nvSpPr>
        <p:spPr/>
        <p:txBody>
          <a:bodyPr>
            <a:normAutofit/>
          </a:bodyPr>
          <a:lstStyle/>
          <a:p>
            <a:r>
              <a:rPr lang="en-US" dirty="0" smtClean="0"/>
              <a:t>Confederacy</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Cotton had to make it passed the blockade to be sold.</a:t>
            </a:r>
          </a:p>
          <a:p>
            <a:r>
              <a:rPr lang="en-US" dirty="0" smtClean="0"/>
              <a:t>Goods had to be snuck passed blockade to get into Confederacy.</a:t>
            </a:r>
          </a:p>
          <a:p>
            <a:r>
              <a:rPr lang="en-US" dirty="0" smtClean="0"/>
              <a:t>Blockade runners had some success but not enough.</a:t>
            </a:r>
          </a:p>
          <a:p>
            <a:r>
              <a:rPr lang="en-US" dirty="0" smtClean="0"/>
              <a:t>King Cotton failed the South.</a:t>
            </a:r>
            <a:endParaRPr lang="en-US" dirty="0"/>
          </a:p>
        </p:txBody>
      </p:sp>
    </p:spTree>
    <p:extLst>
      <p:ext uri="{BB962C8B-B14F-4D97-AF65-F5344CB8AC3E}">
        <p14:creationId xmlns:p14="http://schemas.microsoft.com/office/powerpoint/2010/main" val="12788181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381000" y="547688"/>
            <a:ext cx="8458200" cy="8239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800" b="1">
                <a:solidFill>
                  <a:srgbClr val="D42800"/>
                </a:solidFill>
                <a:effectLst>
                  <a:outerShdw blurRad="38100" dist="38100" dir="2700000" algn="tl">
                    <a:srgbClr val="000000"/>
                  </a:outerShdw>
                </a:effectLst>
                <a:latin typeface="BilboDisplay" pitchFamily="2" charset="0"/>
              </a:rPr>
              <a:t>Inflation in the South</a:t>
            </a:r>
          </a:p>
        </p:txBody>
      </p:sp>
      <p:pic>
        <p:nvPicPr>
          <p:cNvPr id="46083" name="Picture 3" descr="chart-Inflation in the South - 1860-1863"/>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t="8154"/>
          <a:stretch>
            <a:fillRect/>
          </a:stretch>
        </p:blipFill>
        <p:spPr bwMode="auto">
          <a:xfrm>
            <a:off x="914400" y="1844675"/>
            <a:ext cx="7467600" cy="3717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8814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Perspectives</a:t>
            </a:r>
            <a:endParaRPr lang="en-US" dirty="0"/>
          </a:p>
        </p:txBody>
      </p:sp>
      <p:sp>
        <p:nvSpPr>
          <p:cNvPr id="3" name="Content Placeholder 2"/>
          <p:cNvSpPr>
            <a:spLocks noGrp="1"/>
          </p:cNvSpPr>
          <p:nvPr>
            <p:ph idx="1"/>
          </p:nvPr>
        </p:nvSpPr>
        <p:spPr/>
        <p:txBody>
          <a:bodyPr>
            <a:normAutofit/>
          </a:bodyPr>
          <a:lstStyle/>
          <a:p>
            <a:r>
              <a:rPr lang="en-US" dirty="0" smtClean="0"/>
              <a:t>Many of Europe’s ruling classes favored the South.</a:t>
            </a:r>
          </a:p>
          <a:p>
            <a:r>
              <a:rPr lang="en-US" dirty="0" smtClean="0"/>
              <a:t>However, working people in those nations favored the North and its attempts to end slavery (Uncle Tom’s Cabin).</a:t>
            </a:r>
          </a:p>
          <a:p>
            <a:r>
              <a:rPr lang="en-US" dirty="0" smtClean="0"/>
              <a:t>Governments like Britain were not able to intervene on behalf of the Confederacy and help to break the blockade.</a:t>
            </a:r>
            <a:endParaRPr lang="en-US" dirty="0"/>
          </a:p>
        </p:txBody>
      </p:sp>
    </p:spTree>
    <p:extLst>
      <p:ext uri="{BB962C8B-B14F-4D97-AF65-F5344CB8AC3E}">
        <p14:creationId xmlns:p14="http://schemas.microsoft.com/office/powerpoint/2010/main" val="2648406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457200" y="304800"/>
            <a:ext cx="8382000" cy="7016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dirty="0">
                <a:solidFill>
                  <a:srgbClr val="D42800"/>
                </a:solidFill>
                <a:effectLst>
                  <a:outerShdw blurRad="38100" dist="38100" dir="2700000" algn="tl">
                    <a:srgbClr val="000000"/>
                  </a:outerShdw>
                </a:effectLst>
                <a:latin typeface="BilboDisplay" pitchFamily="2" charset="0"/>
              </a:rPr>
              <a:t>African-American Recruiting Poster</a:t>
            </a:r>
          </a:p>
        </p:txBody>
      </p:sp>
      <p:pic>
        <p:nvPicPr>
          <p:cNvPr id="30723" name="Picture 4" descr="African-American recruiting poste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57200" y="1752600"/>
            <a:ext cx="8305799" cy="4752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128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the beginning, freed </a:t>
            </a:r>
            <a:r>
              <a:rPr lang="en-US" dirty="0" smtClean="0"/>
              <a:t>African Americans</a:t>
            </a:r>
            <a:r>
              <a:rPr lang="en-US" dirty="0" smtClean="0"/>
              <a:t> </a:t>
            </a:r>
            <a:r>
              <a:rPr lang="en-US" dirty="0" smtClean="0"/>
              <a:t>were not allowed to serve in Union army.</a:t>
            </a:r>
          </a:p>
          <a:p>
            <a:r>
              <a:rPr lang="en-US" dirty="0" smtClean="0"/>
              <a:t>After Emancipation Proclamation and as manpower ran low, </a:t>
            </a:r>
            <a:r>
              <a:rPr lang="en-US" dirty="0" smtClean="0"/>
              <a:t>African Americans </a:t>
            </a:r>
            <a:r>
              <a:rPr lang="en-US" dirty="0" smtClean="0"/>
              <a:t>enlistees were sought despite protest from some whites.</a:t>
            </a:r>
          </a:p>
          <a:p>
            <a:r>
              <a:rPr lang="en-US" dirty="0" smtClean="0"/>
              <a:t>By war’s end, 180,000 served in the Union armies.</a:t>
            </a:r>
            <a:endParaRPr lang="en-US" dirty="0"/>
          </a:p>
        </p:txBody>
      </p:sp>
    </p:spTree>
    <p:extLst>
      <p:ext uri="{BB962C8B-B14F-4D97-AF65-F5344CB8AC3E}">
        <p14:creationId xmlns:p14="http://schemas.microsoft.com/office/powerpoint/2010/main" val="1845491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457200" y="152400"/>
            <a:ext cx="8382000" cy="1311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a:solidFill>
                  <a:srgbClr val="D42800"/>
                </a:solidFill>
                <a:effectLst>
                  <a:outerShdw blurRad="38100" dist="38100" dir="2700000" algn="tl">
                    <a:srgbClr val="000000"/>
                  </a:outerShdw>
                </a:effectLst>
                <a:latin typeface="BilboDisplay" pitchFamily="2" charset="0"/>
              </a:rPr>
              <a:t>August Saint-Gaudens Memorial to Col. Robert Gould Shaw</a:t>
            </a:r>
          </a:p>
        </p:txBody>
      </p:sp>
      <p:pic>
        <p:nvPicPr>
          <p:cNvPr id="32771" name="Picture 4" descr="Robert_Gould_Shaw_Memo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305800" cy="50180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317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457200" y="152400"/>
            <a:ext cx="8382000" cy="1311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a:solidFill>
                  <a:srgbClr val="D42800"/>
                </a:solidFill>
                <a:effectLst>
                  <a:outerShdw blurRad="38100" dist="38100" dir="2700000" algn="tl">
                    <a:srgbClr val="000000"/>
                  </a:outerShdw>
                </a:effectLst>
                <a:latin typeface="BilboDisplay" pitchFamily="2" charset="0"/>
              </a:rPr>
              <a:t>African-Americans</a:t>
            </a:r>
            <a:br>
              <a:rPr lang="en-US" sz="4000" b="1">
                <a:solidFill>
                  <a:srgbClr val="D42800"/>
                </a:solidFill>
                <a:effectLst>
                  <a:outerShdw blurRad="38100" dist="38100" dir="2700000" algn="tl">
                    <a:srgbClr val="000000"/>
                  </a:outerShdw>
                </a:effectLst>
                <a:latin typeface="BilboDisplay" pitchFamily="2" charset="0"/>
              </a:rPr>
            </a:br>
            <a:r>
              <a:rPr lang="en-US" sz="4000" b="1">
                <a:solidFill>
                  <a:srgbClr val="D42800"/>
                </a:solidFill>
                <a:effectLst>
                  <a:outerShdw blurRad="38100" dist="38100" dir="2700000" algn="tl">
                    <a:srgbClr val="000000"/>
                  </a:outerShdw>
                </a:effectLst>
                <a:latin typeface="BilboDisplay" pitchFamily="2" charset="0"/>
              </a:rPr>
              <a:t>in Civil War Battles</a:t>
            </a:r>
          </a:p>
        </p:txBody>
      </p:sp>
      <p:pic>
        <p:nvPicPr>
          <p:cNvPr id="33795" name="Picture 3"/>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11681" t="9930" b="11925"/>
          <a:stretch>
            <a:fillRect/>
          </a:stretch>
        </p:blipFill>
        <p:spPr bwMode="auto">
          <a:xfrm>
            <a:off x="457200" y="1509713"/>
            <a:ext cx="8382000" cy="5010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804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Lincoln’s First Inauguration</a:t>
            </a:r>
            <a:endParaRPr lang="en-US" dirty="0"/>
          </a:p>
        </p:txBody>
      </p:sp>
      <p:sp>
        <p:nvSpPr>
          <p:cNvPr id="3" name="Content Placeholder 2"/>
          <p:cNvSpPr>
            <a:spLocks noGrp="1"/>
          </p:cNvSpPr>
          <p:nvPr>
            <p:ph idx="1"/>
          </p:nvPr>
        </p:nvSpPr>
        <p:spPr/>
        <p:txBody>
          <a:bodyPr/>
          <a:lstStyle/>
          <a:p>
            <a:pPr marL="0" indent="0">
              <a:buNone/>
            </a:pPr>
            <a:r>
              <a:rPr lang="en-US" dirty="0" smtClean="0"/>
              <a:t>March 4, 1861: Abraham Lincoln gave his Inaugural Address, and in it , he was firm yet conciliatory and made the following points:</a:t>
            </a:r>
          </a:p>
          <a:p>
            <a:r>
              <a:rPr lang="en-US" dirty="0" smtClean="0"/>
              <a:t>There would be no conflict unless the South provoked it.</a:t>
            </a:r>
          </a:p>
          <a:p>
            <a:r>
              <a:rPr lang="en-US" dirty="0"/>
              <a:t>S</a:t>
            </a:r>
            <a:r>
              <a:rPr lang="en-US" dirty="0" smtClean="0"/>
              <a:t>ecession would not work because there was no geographic separation between North and South.</a:t>
            </a:r>
            <a:endParaRPr lang="en-US" dirty="0"/>
          </a:p>
        </p:txBody>
      </p:sp>
    </p:spTree>
    <p:extLst>
      <p:ext uri="{BB962C8B-B14F-4D97-AF65-F5344CB8AC3E}">
        <p14:creationId xmlns:p14="http://schemas.microsoft.com/office/powerpoint/2010/main" val="7793218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457200" y="441325"/>
            <a:ext cx="8382000" cy="132343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dirty="0" smtClean="0">
                <a:solidFill>
                  <a:srgbClr val="D42800"/>
                </a:solidFill>
                <a:effectLst>
                  <a:outerShdw blurRad="38100" dist="38100" dir="2700000" algn="tl">
                    <a:srgbClr val="000000"/>
                  </a:outerShdw>
                </a:effectLst>
                <a:latin typeface="BilboDisplay" pitchFamily="2" charset="0"/>
              </a:rPr>
              <a:t>African Americans</a:t>
            </a:r>
            <a:r>
              <a:rPr lang="en-US" sz="4000" b="1" dirty="0" smtClean="0">
                <a:solidFill>
                  <a:srgbClr val="D42800"/>
                </a:solidFill>
                <a:effectLst>
                  <a:outerShdw blurRad="38100" dist="38100" dir="2700000" algn="tl">
                    <a:srgbClr val="000000"/>
                  </a:outerShdw>
                </a:effectLst>
                <a:latin typeface="BilboDisplay" pitchFamily="2" charset="0"/>
              </a:rPr>
              <a:t> </a:t>
            </a:r>
            <a:r>
              <a:rPr lang="en-US" sz="4000" b="1" dirty="0">
                <a:solidFill>
                  <a:srgbClr val="D42800"/>
                </a:solidFill>
                <a:effectLst>
                  <a:outerShdw blurRad="38100" dist="38100" dir="2700000" algn="tl">
                    <a:srgbClr val="000000"/>
                  </a:outerShdw>
                </a:effectLst>
                <a:latin typeface="BilboDisplay" pitchFamily="2" charset="0"/>
              </a:rPr>
              <a:t>Troops Freeing Slaves</a:t>
            </a:r>
          </a:p>
        </p:txBody>
      </p:sp>
      <p:pic>
        <p:nvPicPr>
          <p:cNvPr id="34819" name="Picture 5" descr="Black troops freeing slaves - Harper's Weekly"/>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1031" r="1031"/>
          <a:stretch>
            <a:fillRect/>
          </a:stretch>
        </p:blipFill>
        <p:spPr bwMode="auto">
          <a:xfrm>
            <a:off x="457200" y="1676400"/>
            <a:ext cx="8610600" cy="4800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7462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Battle of Bull Run (Manassas)</a:t>
            </a:r>
            <a:br>
              <a:rPr lang="en-US" dirty="0" smtClean="0"/>
            </a:br>
            <a:r>
              <a:rPr lang="en-US" dirty="0" smtClean="0"/>
              <a:t>July 21, 1861</a:t>
            </a:r>
            <a:endParaRPr lang="en-US" dirty="0"/>
          </a:p>
        </p:txBody>
      </p:sp>
      <p:sp>
        <p:nvSpPr>
          <p:cNvPr id="3" name="Content Placeholder 2"/>
          <p:cNvSpPr>
            <a:spLocks noGrp="1"/>
          </p:cNvSpPr>
          <p:nvPr>
            <p:ph idx="1"/>
          </p:nvPr>
        </p:nvSpPr>
        <p:spPr/>
        <p:txBody>
          <a:bodyPr/>
          <a:lstStyle/>
          <a:p>
            <a:r>
              <a:rPr lang="en-US" dirty="0" smtClean="0"/>
              <a:t>Because the press and the public were demanding action, Lincoln decided that the Union army drilling near Washington, D.C. should attack Confederate forces at Bull Run (30 miles southwest).</a:t>
            </a:r>
          </a:p>
          <a:p>
            <a:r>
              <a:rPr lang="en-US" dirty="0" smtClean="0"/>
              <a:t>Confederate troops under Stonewall Jackson were able to repel the attack and sent the Union forces retreating back to D.C.</a:t>
            </a:r>
            <a:endParaRPr lang="en-US" dirty="0"/>
          </a:p>
        </p:txBody>
      </p:sp>
    </p:spTree>
    <p:extLst>
      <p:ext uri="{BB962C8B-B14F-4D97-AF65-F5344CB8AC3E}">
        <p14:creationId xmlns:p14="http://schemas.microsoft.com/office/powerpoint/2010/main" val="42710450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First Battle of Bull Run (Manassas)</a:t>
            </a:r>
            <a:br>
              <a:rPr lang="en-US" dirty="0"/>
            </a:br>
            <a:r>
              <a:rPr lang="en-US" dirty="0"/>
              <a:t>July 21, 1861</a:t>
            </a:r>
          </a:p>
        </p:txBody>
      </p:sp>
      <p:sp>
        <p:nvSpPr>
          <p:cNvPr id="3" name="Content Placeholder 2"/>
          <p:cNvSpPr>
            <a:spLocks noGrp="1"/>
          </p:cNvSpPr>
          <p:nvPr>
            <p:ph idx="1"/>
          </p:nvPr>
        </p:nvSpPr>
        <p:spPr/>
        <p:txBody>
          <a:bodyPr>
            <a:normAutofit/>
          </a:bodyPr>
          <a:lstStyle/>
          <a:p>
            <a:r>
              <a:rPr lang="en-US" dirty="0" smtClean="0"/>
              <a:t>The victory for the Confederacy actually turned out to be more of defeat as it built overconfidence and caused a drop in Confederate enlistments and preparation for a long war.</a:t>
            </a:r>
          </a:p>
          <a:p>
            <a:r>
              <a:rPr lang="en-US" dirty="0" smtClean="0"/>
              <a:t>The defeat for the Union proved to be more of a victory as it ended all hope of a short war and caused Northerners to get more serious about preparations.</a:t>
            </a:r>
            <a:endParaRPr lang="en-US" dirty="0"/>
          </a:p>
        </p:txBody>
      </p:sp>
    </p:spTree>
    <p:extLst>
      <p:ext uri="{BB962C8B-B14F-4D97-AF65-F5344CB8AC3E}">
        <p14:creationId xmlns:p14="http://schemas.microsoft.com/office/powerpoint/2010/main" val="33109985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533400" y="381000"/>
            <a:ext cx="8382000" cy="21018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defRPr/>
            </a:pPr>
            <a:r>
              <a:rPr lang="en-US" sz="4400" b="1">
                <a:solidFill>
                  <a:srgbClr val="D42800"/>
                </a:solidFill>
                <a:effectLst>
                  <a:outerShdw blurRad="38100" dist="38100" dir="2700000" algn="tl">
                    <a:srgbClr val="000000"/>
                  </a:outerShdw>
                </a:effectLst>
                <a:latin typeface="BilboDisplay" pitchFamily="2" charset="0"/>
              </a:rPr>
              <a:t>Battle of Bull Run </a:t>
            </a:r>
            <a:br>
              <a:rPr lang="en-US" sz="4400" b="1">
                <a:solidFill>
                  <a:srgbClr val="D42800"/>
                </a:solidFill>
                <a:effectLst>
                  <a:outerShdw blurRad="38100" dist="38100" dir="2700000" algn="tl">
                    <a:srgbClr val="000000"/>
                  </a:outerShdw>
                </a:effectLst>
                <a:latin typeface="BilboDisplay" pitchFamily="2" charset="0"/>
              </a:rPr>
            </a:br>
            <a:r>
              <a:rPr lang="en-US" sz="4400" b="1">
                <a:solidFill>
                  <a:srgbClr val="D42800"/>
                </a:solidFill>
                <a:effectLst>
                  <a:outerShdw blurRad="38100" dist="38100" dir="2700000" algn="tl">
                    <a:srgbClr val="000000"/>
                  </a:outerShdw>
                </a:effectLst>
                <a:latin typeface="BilboDisplay" pitchFamily="2" charset="0"/>
              </a:rPr>
              <a:t>(1</a:t>
            </a:r>
            <a:r>
              <a:rPr lang="en-US" sz="4400" b="1" baseline="30000">
                <a:solidFill>
                  <a:srgbClr val="D42800"/>
                </a:solidFill>
                <a:effectLst>
                  <a:outerShdw blurRad="38100" dist="38100" dir="2700000" algn="tl">
                    <a:srgbClr val="000000"/>
                  </a:outerShdw>
                </a:effectLst>
                <a:latin typeface="BilboDisplay" pitchFamily="2" charset="0"/>
              </a:rPr>
              <a:t>st</a:t>
            </a:r>
            <a:r>
              <a:rPr lang="en-US" sz="4400" b="1">
                <a:solidFill>
                  <a:srgbClr val="D42800"/>
                </a:solidFill>
                <a:effectLst>
                  <a:outerShdw blurRad="38100" dist="38100" dir="2700000" algn="tl">
                    <a:srgbClr val="000000"/>
                  </a:outerShdw>
                </a:effectLst>
                <a:latin typeface="BilboDisplay" pitchFamily="2" charset="0"/>
              </a:rPr>
              <a:t> Manassas)</a:t>
            </a:r>
            <a:br>
              <a:rPr lang="en-US" sz="4400" b="1">
                <a:solidFill>
                  <a:srgbClr val="D42800"/>
                </a:solidFill>
                <a:effectLst>
                  <a:outerShdw blurRad="38100" dist="38100" dir="2700000" algn="tl">
                    <a:srgbClr val="000000"/>
                  </a:outerShdw>
                </a:effectLst>
                <a:latin typeface="BilboDisplay" pitchFamily="2" charset="0"/>
              </a:rPr>
            </a:br>
            <a:r>
              <a:rPr lang="en-US" sz="4400" b="1">
                <a:solidFill>
                  <a:srgbClr val="D42800"/>
                </a:solidFill>
                <a:effectLst>
                  <a:outerShdw blurRad="38100" dist="38100" dir="2700000" algn="tl">
                    <a:srgbClr val="000000"/>
                  </a:outerShdw>
                </a:effectLst>
                <a:latin typeface="BilboDisplay" pitchFamily="2" charset="0"/>
              </a:rPr>
              <a:t>July, 1861</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3967163"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508" name="Picture 4" descr="c15t02"/>
          <p:cNvPicPr preferRelativeResize="0">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2777" t="10098" r="3703" b="24048"/>
          <a:stretch>
            <a:fillRect/>
          </a:stretch>
        </p:blipFill>
        <p:spPr bwMode="auto">
          <a:xfrm>
            <a:off x="4419600" y="3170238"/>
            <a:ext cx="4572000" cy="163036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2589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Fort Henry and Fort </a:t>
            </a:r>
            <a:r>
              <a:rPr lang="en-US" dirty="0" err="1" smtClean="0"/>
              <a:t>Donelson</a:t>
            </a:r>
            <a:r>
              <a:rPr lang="en-US" dirty="0" smtClean="0"/>
              <a:t/>
            </a:r>
            <a:br>
              <a:rPr lang="en-US" dirty="0" smtClean="0"/>
            </a:br>
            <a:r>
              <a:rPr lang="en-US" dirty="0" smtClean="0"/>
              <a:t>February 1862</a:t>
            </a:r>
            <a:endParaRPr lang="en-US" dirty="0"/>
          </a:p>
        </p:txBody>
      </p:sp>
      <p:sp>
        <p:nvSpPr>
          <p:cNvPr id="3" name="Content Placeholder 2"/>
          <p:cNvSpPr>
            <a:spLocks noGrp="1"/>
          </p:cNvSpPr>
          <p:nvPr>
            <p:ph idx="1"/>
          </p:nvPr>
        </p:nvSpPr>
        <p:spPr/>
        <p:txBody>
          <a:bodyPr/>
          <a:lstStyle/>
          <a:p>
            <a:r>
              <a:rPr lang="en-US" dirty="0" smtClean="0"/>
              <a:t>General Ulysses S. Grant led Union forces in western Tennessee to victories at these two forts on the Tennessee and Cumberland Rivers after heaving fighting.</a:t>
            </a:r>
          </a:p>
          <a:p>
            <a:r>
              <a:rPr lang="en-US" dirty="0" smtClean="0"/>
              <a:t>These victories locked </a:t>
            </a:r>
            <a:r>
              <a:rPr lang="en-US" dirty="0" smtClean="0"/>
              <a:t>Kentucky </a:t>
            </a:r>
            <a:r>
              <a:rPr lang="en-US" dirty="0" smtClean="0"/>
              <a:t>more securely to the Union and opened a gateway to Tennessee and on to Georgia.</a:t>
            </a:r>
            <a:endParaRPr lang="en-US" dirty="0"/>
          </a:p>
        </p:txBody>
      </p:sp>
    </p:spTree>
    <p:extLst>
      <p:ext uri="{BB962C8B-B14F-4D97-AF65-F5344CB8AC3E}">
        <p14:creationId xmlns:p14="http://schemas.microsoft.com/office/powerpoint/2010/main" val="35622588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Peninsular Campaign </a:t>
            </a:r>
            <a:br>
              <a:rPr lang="en-US" dirty="0" smtClean="0"/>
            </a:br>
            <a:r>
              <a:rPr lang="en-US" dirty="0" smtClean="0"/>
              <a:t>Spring 1862</a:t>
            </a:r>
            <a:endParaRPr lang="en-US" dirty="0"/>
          </a:p>
        </p:txBody>
      </p:sp>
      <p:sp>
        <p:nvSpPr>
          <p:cNvPr id="3" name="Content Placeholder 2"/>
          <p:cNvSpPr>
            <a:spLocks noGrp="1"/>
          </p:cNvSpPr>
          <p:nvPr>
            <p:ph idx="1"/>
          </p:nvPr>
        </p:nvSpPr>
        <p:spPr/>
        <p:txBody>
          <a:bodyPr>
            <a:normAutofit/>
          </a:bodyPr>
          <a:lstStyle/>
          <a:p>
            <a:r>
              <a:rPr lang="en-US" dirty="0" smtClean="0"/>
              <a:t>General George McClellan was given command of the Union army, known as the Army of the Potomac.</a:t>
            </a:r>
          </a:p>
          <a:p>
            <a:pPr lvl="1"/>
            <a:r>
              <a:rPr lang="en-US" dirty="0" smtClean="0"/>
              <a:t>Experienced</a:t>
            </a:r>
          </a:p>
          <a:p>
            <a:pPr lvl="1"/>
            <a:r>
              <a:rPr lang="en-US" dirty="0" smtClean="0"/>
              <a:t>Great organizer and drillmaster and improved morale.</a:t>
            </a:r>
          </a:p>
          <a:p>
            <a:pPr lvl="1"/>
            <a:r>
              <a:rPr lang="en-US" dirty="0" smtClean="0"/>
              <a:t>Overly cautious and arrogant.</a:t>
            </a:r>
          </a:p>
          <a:p>
            <a:r>
              <a:rPr lang="en-US" dirty="0" smtClean="0"/>
              <a:t>Lincoln finally ordered him to advance on Richmond.</a:t>
            </a:r>
            <a:endParaRPr lang="en-US" dirty="0"/>
          </a:p>
        </p:txBody>
      </p:sp>
    </p:spTree>
    <p:extLst>
      <p:ext uri="{BB962C8B-B14F-4D97-AF65-F5344CB8AC3E}">
        <p14:creationId xmlns:p14="http://schemas.microsoft.com/office/powerpoint/2010/main" val="10838999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McClellan’s reinforcement were diverted to protect D.C. from Stonewall Jackson’s army and he stalled before reaching Virginia.</a:t>
            </a:r>
          </a:p>
          <a:p>
            <a:r>
              <a:rPr lang="en-US" dirty="0" smtClean="0"/>
              <a:t>Jeb Stuart’s Confederate cavalry rode around McClellan’s army.</a:t>
            </a:r>
            <a:endParaRPr lang="en-US" dirty="0"/>
          </a:p>
        </p:txBody>
      </p:sp>
    </p:spTree>
    <p:extLst>
      <p:ext uri="{BB962C8B-B14F-4D97-AF65-F5344CB8AC3E}">
        <p14:creationId xmlns:p14="http://schemas.microsoft.com/office/powerpoint/2010/main" val="3300290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Seven Days Battles</a:t>
            </a:r>
            <a:br>
              <a:rPr lang="en-US" dirty="0" smtClean="0"/>
            </a:br>
            <a:r>
              <a:rPr lang="en-US" dirty="0" smtClean="0"/>
              <a:t>June-July 1862</a:t>
            </a:r>
            <a:endParaRPr lang="en-US" dirty="0"/>
          </a:p>
        </p:txBody>
      </p:sp>
      <p:sp>
        <p:nvSpPr>
          <p:cNvPr id="3" name="Content Placeholder 2"/>
          <p:cNvSpPr>
            <a:spLocks noGrp="1"/>
          </p:cNvSpPr>
          <p:nvPr>
            <p:ph idx="1"/>
          </p:nvPr>
        </p:nvSpPr>
        <p:spPr/>
        <p:txBody>
          <a:bodyPr/>
          <a:lstStyle/>
          <a:p>
            <a:r>
              <a:rPr lang="en-US" dirty="0" smtClean="0"/>
              <a:t>General Robert E. Lee and his Confederate army counterattacked McClellan and drove his forces back to the sea.</a:t>
            </a:r>
          </a:p>
          <a:p>
            <a:r>
              <a:rPr lang="en-US" dirty="0" smtClean="0"/>
              <a:t>The Union forces abandoned the Peninsular Campaign and Lincoln fired McClellan.</a:t>
            </a:r>
            <a:endParaRPr lang="en-US" dirty="0"/>
          </a:p>
        </p:txBody>
      </p:sp>
    </p:spTree>
    <p:extLst>
      <p:ext uri="{BB962C8B-B14F-4D97-AF65-F5344CB8AC3E}">
        <p14:creationId xmlns:p14="http://schemas.microsoft.com/office/powerpoint/2010/main" val="32016789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Northern Strategy</a:t>
            </a:r>
            <a:br>
              <a:rPr lang="en-US" dirty="0" smtClean="0"/>
            </a:br>
            <a:r>
              <a:rPr lang="en-US" dirty="0" smtClean="0"/>
              <a:t>Anaconda Plan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Suffocate the South by blockading its coasts.</a:t>
            </a:r>
          </a:p>
          <a:p>
            <a:r>
              <a:rPr lang="en-US" dirty="0" smtClean="0"/>
              <a:t>Liberate the slaves and undermine the economic foundations of the South.</a:t>
            </a:r>
          </a:p>
          <a:p>
            <a:r>
              <a:rPr lang="en-US" dirty="0" smtClean="0"/>
              <a:t>Cut the Confederacy in half by seizing control of the Mississippi River.</a:t>
            </a:r>
          </a:p>
          <a:p>
            <a:r>
              <a:rPr lang="en-US" dirty="0" smtClean="0"/>
              <a:t>Chop the Confederacy up by sending troops through Georgia and South Carolina.</a:t>
            </a:r>
          </a:p>
          <a:p>
            <a:r>
              <a:rPr lang="en-US" dirty="0" smtClean="0"/>
              <a:t>Decapitate it by capturing its capital in Richmond.</a:t>
            </a:r>
          </a:p>
          <a:p>
            <a:r>
              <a:rPr lang="en-US" dirty="0" smtClean="0"/>
              <a:t>Engage the enemy’s main strength at every opportunity and grind it into submission.</a:t>
            </a:r>
            <a:endParaRPr lang="en-US" dirty="0"/>
          </a:p>
        </p:txBody>
      </p:sp>
    </p:spTree>
    <p:extLst>
      <p:ext uri="{BB962C8B-B14F-4D97-AF65-F5344CB8AC3E}">
        <p14:creationId xmlns:p14="http://schemas.microsoft.com/office/powerpoint/2010/main" val="23243788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28600" y="514350"/>
            <a:ext cx="3276600" cy="55816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dirty="0">
                <a:solidFill>
                  <a:srgbClr val="D42800"/>
                </a:solidFill>
                <a:effectLst>
                  <a:outerShdw blurRad="38100" dist="38100" dir="2700000" algn="tl">
                    <a:srgbClr val="000000"/>
                  </a:outerShdw>
                </a:effectLst>
                <a:latin typeface="BilboDisplay" pitchFamily="2" charset="0"/>
              </a:rPr>
              <a:t>Overview</a:t>
            </a:r>
            <a:br>
              <a:rPr lang="en-US" sz="3600" b="1" dirty="0">
                <a:solidFill>
                  <a:srgbClr val="D42800"/>
                </a:solidFill>
                <a:effectLst>
                  <a:outerShdw blurRad="38100" dist="38100" dir="2700000" algn="tl">
                    <a:srgbClr val="000000"/>
                  </a:outerShdw>
                </a:effectLst>
                <a:latin typeface="BilboDisplay" pitchFamily="2" charset="0"/>
              </a:rPr>
            </a:br>
            <a:r>
              <a:rPr lang="en-US" sz="3600" b="1" dirty="0">
                <a:solidFill>
                  <a:srgbClr val="D42800"/>
                </a:solidFill>
                <a:effectLst>
                  <a:outerShdw blurRad="38100" dist="38100" dir="2700000" algn="tl">
                    <a:srgbClr val="000000"/>
                  </a:outerShdw>
                </a:effectLst>
                <a:latin typeface="BilboDisplay" pitchFamily="2" charset="0"/>
              </a:rPr>
              <a:t>of</a:t>
            </a:r>
            <a:br>
              <a:rPr lang="en-US" sz="3600" b="1" dirty="0">
                <a:solidFill>
                  <a:srgbClr val="D42800"/>
                </a:solidFill>
                <a:effectLst>
                  <a:outerShdw blurRad="38100" dist="38100" dir="2700000" algn="tl">
                    <a:srgbClr val="000000"/>
                  </a:outerShdw>
                </a:effectLst>
                <a:latin typeface="BilboDisplay" pitchFamily="2" charset="0"/>
              </a:rPr>
            </a:br>
            <a:r>
              <a:rPr lang="en-US" sz="3600" b="1" dirty="0">
                <a:solidFill>
                  <a:srgbClr val="D42800"/>
                </a:solidFill>
                <a:effectLst>
                  <a:outerShdw blurRad="38100" dist="38100" dir="2700000" algn="tl">
                    <a:srgbClr val="000000"/>
                  </a:outerShdw>
                </a:effectLst>
                <a:latin typeface="BilboDisplay" pitchFamily="2" charset="0"/>
              </a:rPr>
              <a:t>the North’s</a:t>
            </a:r>
            <a:br>
              <a:rPr lang="en-US" sz="3600" b="1" dirty="0">
                <a:solidFill>
                  <a:srgbClr val="D42800"/>
                </a:solidFill>
                <a:effectLst>
                  <a:outerShdw blurRad="38100" dist="38100" dir="2700000" algn="tl">
                    <a:srgbClr val="000000"/>
                  </a:outerShdw>
                </a:effectLst>
                <a:latin typeface="BilboDisplay" pitchFamily="2" charset="0"/>
              </a:rPr>
            </a:br>
            <a:r>
              <a:rPr lang="en-US" sz="3600" b="1" dirty="0">
                <a:solidFill>
                  <a:srgbClr val="D42800"/>
                </a:solidFill>
                <a:effectLst>
                  <a:outerShdw blurRad="38100" dist="38100" dir="2700000" algn="tl">
                    <a:srgbClr val="000000"/>
                  </a:outerShdw>
                </a:effectLst>
                <a:latin typeface="BilboDisplay" pitchFamily="2" charset="0"/>
              </a:rPr>
              <a:t>Civil War</a:t>
            </a:r>
            <a:br>
              <a:rPr lang="en-US" sz="3600" b="1" dirty="0">
                <a:solidFill>
                  <a:srgbClr val="D42800"/>
                </a:solidFill>
                <a:effectLst>
                  <a:outerShdw blurRad="38100" dist="38100" dir="2700000" algn="tl">
                    <a:srgbClr val="000000"/>
                  </a:outerShdw>
                </a:effectLst>
                <a:latin typeface="BilboDisplay" pitchFamily="2" charset="0"/>
              </a:rPr>
            </a:br>
            <a:r>
              <a:rPr lang="en-US" sz="3600" b="1" dirty="0">
                <a:solidFill>
                  <a:srgbClr val="D42800"/>
                </a:solidFill>
                <a:effectLst>
                  <a:outerShdw blurRad="38100" dist="38100" dir="2700000" algn="tl">
                    <a:srgbClr val="000000"/>
                  </a:outerShdw>
                </a:effectLst>
                <a:latin typeface="BilboDisplay" pitchFamily="2" charset="0"/>
              </a:rPr>
              <a:t>Strategy:</a:t>
            </a:r>
          </a:p>
          <a:p>
            <a:pPr algn="ctr">
              <a:spcBef>
                <a:spcPct val="50000"/>
              </a:spcBef>
              <a:defRPr/>
            </a:pPr>
            <a:r>
              <a:rPr lang="en-US" sz="4800" b="1" dirty="0">
                <a:solidFill>
                  <a:srgbClr val="F8F8F8"/>
                </a:solidFill>
                <a:effectLst>
                  <a:outerShdw blurRad="38100" dist="38100" dir="2700000" algn="tl">
                    <a:srgbClr val="000000"/>
                  </a:outerShdw>
                </a:effectLst>
                <a:latin typeface="BilboDisplay" pitchFamily="2" charset="0"/>
              </a:rPr>
              <a:t>“Anaconda”</a:t>
            </a:r>
            <a:br>
              <a:rPr lang="en-US" sz="4800" b="1" dirty="0">
                <a:solidFill>
                  <a:srgbClr val="F8F8F8"/>
                </a:solidFill>
                <a:effectLst>
                  <a:outerShdw blurRad="38100" dist="38100" dir="2700000" algn="tl">
                    <a:srgbClr val="000000"/>
                  </a:outerShdw>
                </a:effectLst>
                <a:latin typeface="BilboDisplay" pitchFamily="2" charset="0"/>
              </a:rPr>
            </a:br>
            <a:r>
              <a:rPr lang="en-US" sz="4800" b="1" dirty="0">
                <a:solidFill>
                  <a:srgbClr val="F8F8F8"/>
                </a:solidFill>
                <a:effectLst>
                  <a:outerShdw blurRad="38100" dist="38100" dir="2700000" algn="tl">
                    <a:srgbClr val="000000"/>
                  </a:outerShdw>
                </a:effectLst>
                <a:latin typeface="BilboDisplay" pitchFamily="2" charset="0"/>
              </a:rPr>
              <a:t>Plan</a:t>
            </a:r>
          </a:p>
        </p:txBody>
      </p:sp>
      <p:pic>
        <p:nvPicPr>
          <p:cNvPr id="16387" name="Picture 4" descr="DIVI7233303"/>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789363" y="228600"/>
            <a:ext cx="4973637" cy="62484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49187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Lincoln’s First Inauguration</a:t>
            </a:r>
            <a:endParaRPr lang="en-US" dirty="0"/>
          </a:p>
        </p:txBody>
      </p:sp>
      <p:sp>
        <p:nvSpPr>
          <p:cNvPr id="3" name="Content Placeholder 2"/>
          <p:cNvSpPr>
            <a:spLocks noGrp="1"/>
          </p:cNvSpPr>
          <p:nvPr>
            <p:ph idx="1"/>
          </p:nvPr>
        </p:nvSpPr>
        <p:spPr/>
        <p:txBody>
          <a:bodyPr/>
          <a:lstStyle/>
          <a:p>
            <a:r>
              <a:rPr lang="en-US" dirty="0" smtClean="0"/>
              <a:t>Uncontested secession would create new controversies:</a:t>
            </a:r>
          </a:p>
          <a:p>
            <a:pPr lvl="1"/>
            <a:r>
              <a:rPr lang="en-US" dirty="0" smtClean="0"/>
              <a:t>How to divide the national debt.</a:t>
            </a:r>
          </a:p>
          <a:p>
            <a:pPr lvl="1"/>
            <a:r>
              <a:rPr lang="en-US" dirty="0" smtClean="0"/>
              <a:t>How to divide federal territories.</a:t>
            </a:r>
          </a:p>
          <a:p>
            <a:pPr lvl="1"/>
            <a:r>
              <a:rPr lang="en-US" dirty="0" smtClean="0"/>
              <a:t>How would the Fugitive Slave Act be resolved because Underground Railroad would continue and runaways would just have to cross Ohio River, not go all the way to Canada.</a:t>
            </a:r>
            <a:endParaRPr lang="en-US" dirty="0"/>
          </a:p>
        </p:txBody>
      </p:sp>
    </p:spTree>
    <p:extLst>
      <p:ext uri="{BB962C8B-B14F-4D97-AF65-F5344CB8AC3E}">
        <p14:creationId xmlns:p14="http://schemas.microsoft.com/office/powerpoint/2010/main" val="31805089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381000" y="381000"/>
            <a:ext cx="8458200" cy="8239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800" b="1">
                <a:solidFill>
                  <a:srgbClr val="D42800"/>
                </a:solidFill>
                <a:effectLst>
                  <a:outerShdw blurRad="38100" dist="38100" dir="2700000" algn="tl">
                    <a:srgbClr val="000000"/>
                  </a:outerShdw>
                </a:effectLst>
                <a:latin typeface="BilboDisplay" pitchFamily="2" charset="0"/>
              </a:rPr>
              <a:t>The “Anaconda” Plan</a:t>
            </a:r>
          </a:p>
        </p:txBody>
      </p:sp>
      <p:pic>
        <p:nvPicPr>
          <p:cNvPr id="17411" name="Picture 5" descr="300px-Anaconda_Plan"/>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609600" y="1676400"/>
            <a:ext cx="8229600" cy="4953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0047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252728"/>
          </a:xfrm>
        </p:spPr>
        <p:txBody>
          <a:bodyPr>
            <a:normAutofit/>
          </a:bodyPr>
          <a:lstStyle/>
          <a:p>
            <a:r>
              <a:rPr lang="en-US" sz="3600" dirty="0" smtClean="0"/>
              <a:t>Second Battle of Bull Run (Manassas)</a:t>
            </a:r>
            <a:br>
              <a:rPr lang="en-US" sz="3600" dirty="0" smtClean="0"/>
            </a:br>
            <a:r>
              <a:rPr lang="en-US" sz="3600" dirty="0" smtClean="0"/>
              <a:t>August 29-30, 1862</a:t>
            </a:r>
            <a:endParaRPr lang="en-US" sz="3600" dirty="0"/>
          </a:p>
        </p:txBody>
      </p:sp>
      <p:sp>
        <p:nvSpPr>
          <p:cNvPr id="3" name="Content Placeholder 2"/>
          <p:cNvSpPr>
            <a:spLocks noGrp="1"/>
          </p:cNvSpPr>
          <p:nvPr>
            <p:ph idx="1"/>
          </p:nvPr>
        </p:nvSpPr>
        <p:spPr/>
        <p:txBody>
          <a:bodyPr/>
          <a:lstStyle/>
          <a:p>
            <a:r>
              <a:rPr lang="en-US" dirty="0" smtClean="0"/>
              <a:t>Confederate forces under General Lee, Stuart, and Longstreet defeat the Union army under General Pope on the same ground where the first battle was fought.</a:t>
            </a:r>
            <a:endParaRPr lang="en-US" dirty="0"/>
          </a:p>
        </p:txBody>
      </p:sp>
    </p:spTree>
    <p:extLst>
      <p:ext uri="{BB962C8B-B14F-4D97-AF65-F5344CB8AC3E}">
        <p14:creationId xmlns:p14="http://schemas.microsoft.com/office/powerpoint/2010/main" val="35184843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at Sea</a:t>
            </a:r>
            <a:endParaRPr lang="en-US" dirty="0"/>
          </a:p>
        </p:txBody>
      </p:sp>
      <p:sp>
        <p:nvSpPr>
          <p:cNvPr id="3" name="Content Placeholder 2"/>
          <p:cNvSpPr>
            <a:spLocks noGrp="1"/>
          </p:cNvSpPr>
          <p:nvPr>
            <p:ph idx="1"/>
          </p:nvPr>
        </p:nvSpPr>
        <p:spPr/>
        <p:txBody>
          <a:bodyPr/>
          <a:lstStyle/>
          <a:p>
            <a:r>
              <a:rPr lang="en-US" dirty="0" smtClean="0"/>
              <a:t>Union navy could not completely blockade the South so they concentrated on the main ports.</a:t>
            </a:r>
          </a:p>
          <a:p>
            <a:r>
              <a:rPr lang="en-US" dirty="0" smtClean="0"/>
              <a:t>Most foreign nations honored the blockade.</a:t>
            </a:r>
          </a:p>
          <a:p>
            <a:r>
              <a:rPr lang="en-US" dirty="0" smtClean="0"/>
              <a:t>Southern blockade runners had some success slipping in and out.</a:t>
            </a:r>
          </a:p>
          <a:p>
            <a:endParaRPr lang="en-US" dirty="0"/>
          </a:p>
        </p:txBody>
      </p:sp>
    </p:spTree>
    <p:extLst>
      <p:ext uri="{BB962C8B-B14F-4D97-AF65-F5344CB8AC3E}">
        <p14:creationId xmlns:p14="http://schemas.microsoft.com/office/powerpoint/2010/main" val="25510680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Confederates covered an old ship – the Merrimac but renamed the Virginia - with iron plates and used it to crush through the wooden Union ships.</a:t>
            </a:r>
          </a:p>
          <a:p>
            <a:r>
              <a:rPr lang="en-US" dirty="0" smtClean="0"/>
              <a:t>The only Union “ironclad” – the Monitor – fought the Merrimac to a stalemate in 1862 but the two ships made little difference to the outcome of the war and future warships would all be ironclads.</a:t>
            </a:r>
          </a:p>
          <a:p>
            <a:endParaRPr lang="en-US" dirty="0"/>
          </a:p>
        </p:txBody>
      </p:sp>
    </p:spTree>
    <p:extLst>
      <p:ext uri="{BB962C8B-B14F-4D97-AF65-F5344CB8AC3E}">
        <p14:creationId xmlns:p14="http://schemas.microsoft.com/office/powerpoint/2010/main" val="17997483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304800" y="196850"/>
            <a:ext cx="8534400" cy="14033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defRPr/>
            </a:pPr>
            <a:r>
              <a:rPr lang="en-US" sz="4500" b="1">
                <a:solidFill>
                  <a:srgbClr val="D42800"/>
                </a:solidFill>
                <a:effectLst>
                  <a:outerShdw blurRad="38100" dist="38100" dir="2700000" algn="tl">
                    <a:srgbClr val="000000"/>
                  </a:outerShdw>
                </a:effectLst>
                <a:latin typeface="BilboDisplay" pitchFamily="2" charset="0"/>
              </a:rPr>
              <a:t>The Battle of the Ironclads,</a:t>
            </a:r>
            <a:br>
              <a:rPr lang="en-US" sz="4500" b="1">
                <a:solidFill>
                  <a:srgbClr val="D42800"/>
                </a:solidFill>
                <a:effectLst>
                  <a:outerShdw blurRad="38100" dist="38100" dir="2700000" algn="tl">
                    <a:srgbClr val="000000"/>
                  </a:outerShdw>
                </a:effectLst>
                <a:latin typeface="BilboDisplay" pitchFamily="2" charset="0"/>
              </a:rPr>
            </a:br>
            <a:r>
              <a:rPr lang="en-US" sz="4100" b="1">
                <a:solidFill>
                  <a:srgbClr val="D42800"/>
                </a:solidFill>
                <a:effectLst>
                  <a:outerShdw blurRad="38100" dist="38100" dir="2700000" algn="tl">
                    <a:srgbClr val="000000"/>
                  </a:outerShdw>
                </a:effectLst>
                <a:latin typeface="BilboDisplay" pitchFamily="2" charset="0"/>
              </a:rPr>
              <a:t>March, 1862</a:t>
            </a:r>
          </a:p>
        </p:txBody>
      </p:sp>
      <p:pic>
        <p:nvPicPr>
          <p:cNvPr id="22531" name="Picture 4" descr="map-Civil War - 1861-62"/>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1332" t="8263" r="1422" b="4892"/>
          <a:stretch>
            <a:fillRect/>
          </a:stretch>
        </p:blipFill>
        <p:spPr bwMode="auto">
          <a:xfrm>
            <a:off x="381000" y="1142999"/>
            <a:ext cx="4953000" cy="548639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532" name="Text Box 6"/>
          <p:cNvSpPr txBox="1">
            <a:spLocks noChangeArrowheads="1"/>
          </p:cNvSpPr>
          <p:nvPr/>
        </p:nvSpPr>
        <p:spPr bwMode="auto">
          <a:xfrm>
            <a:off x="5486400" y="2438400"/>
            <a:ext cx="3276600" cy="97472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900" b="1">
                <a:solidFill>
                  <a:srgbClr val="F8F8F8"/>
                </a:solidFill>
                <a:latin typeface="Comic Sans MS" pitchFamily="66" charset="0"/>
              </a:rPr>
              <a:t>The </a:t>
            </a:r>
            <a:r>
              <a:rPr lang="en-US" sz="2900" b="1" i="1">
                <a:solidFill>
                  <a:srgbClr val="F8F8F8"/>
                </a:solidFill>
                <a:latin typeface="Comic Sans MS" pitchFamily="66" charset="0"/>
              </a:rPr>
              <a:t>Monitor</a:t>
            </a:r>
            <a:r>
              <a:rPr lang="en-US" sz="2900" b="1">
                <a:solidFill>
                  <a:srgbClr val="F8F8F8"/>
                </a:solidFill>
                <a:latin typeface="Comic Sans MS" pitchFamily="66" charset="0"/>
              </a:rPr>
              <a:t>  vs.</a:t>
            </a:r>
            <a:br>
              <a:rPr lang="en-US" sz="2900" b="1">
                <a:solidFill>
                  <a:srgbClr val="F8F8F8"/>
                </a:solidFill>
                <a:latin typeface="Comic Sans MS" pitchFamily="66" charset="0"/>
              </a:rPr>
            </a:br>
            <a:r>
              <a:rPr lang="en-US" sz="2900" b="1">
                <a:solidFill>
                  <a:srgbClr val="F8F8F8"/>
                </a:solidFill>
                <a:latin typeface="Comic Sans MS" pitchFamily="66" charset="0"/>
              </a:rPr>
              <a:t>the </a:t>
            </a:r>
            <a:r>
              <a:rPr lang="en-US" sz="2900" b="1" i="1">
                <a:solidFill>
                  <a:srgbClr val="F8F8F8"/>
                </a:solidFill>
                <a:latin typeface="Comic Sans MS" pitchFamily="66" charset="0"/>
              </a:rPr>
              <a:t>Merrimac</a:t>
            </a:r>
            <a:endParaRPr lang="en-US" sz="2500" b="1" i="1">
              <a:solidFill>
                <a:srgbClr val="F8F8F8"/>
              </a:solidFill>
              <a:latin typeface="Comic Sans MS" pitchFamily="66" charset="0"/>
            </a:endParaRPr>
          </a:p>
        </p:txBody>
      </p:sp>
      <p:pic>
        <p:nvPicPr>
          <p:cNvPr id="22533" name="Picture 7" descr="Merrimac &amp; Monitor"/>
          <p:cNvPicPr>
            <a:picLocks noChangeAspect="1" noChangeArrowheads="1"/>
          </p:cNvPicPr>
          <p:nvPr/>
        </p:nvPicPr>
        <p:blipFill>
          <a:blip r:embed="rId3">
            <a:lum contrast="6000"/>
            <a:extLst>
              <a:ext uri="{28A0092B-C50C-407E-A947-70E740481C1C}">
                <a14:useLocalDpi xmlns:a14="http://schemas.microsoft.com/office/drawing/2010/main" val="0"/>
              </a:ext>
            </a:extLst>
          </a:blip>
          <a:srcRect r="1472"/>
          <a:stretch>
            <a:fillRect/>
          </a:stretch>
        </p:blipFill>
        <p:spPr bwMode="auto">
          <a:xfrm>
            <a:off x="5419436" y="3781424"/>
            <a:ext cx="3648364" cy="2847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1120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81000" y="288925"/>
            <a:ext cx="8382000" cy="7778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500" b="1">
                <a:solidFill>
                  <a:srgbClr val="D42800"/>
                </a:solidFill>
                <a:effectLst>
                  <a:outerShdw blurRad="38100" dist="38100" dir="2700000" algn="tl">
                    <a:srgbClr val="000000"/>
                  </a:outerShdw>
                </a:effectLst>
                <a:latin typeface="BilboDisplay" pitchFamily="2" charset="0"/>
              </a:rPr>
              <a:t>War in the East:  1861-1862</a:t>
            </a:r>
          </a:p>
        </p:txBody>
      </p:sp>
      <p:pic>
        <p:nvPicPr>
          <p:cNvPr id="25603" name="Picture 3" descr="304690_m_15_01"/>
          <p:cNvPicPr preferRelativeResize="0">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381000" y="1371600"/>
            <a:ext cx="8382000" cy="5000625"/>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Oval 4"/>
          <p:cNvSpPr>
            <a:spLocks noChangeArrowheads="1"/>
          </p:cNvSpPr>
          <p:nvPr/>
        </p:nvSpPr>
        <p:spPr bwMode="auto">
          <a:xfrm>
            <a:off x="2438400" y="1828800"/>
            <a:ext cx="914400" cy="838200"/>
          </a:xfrm>
          <a:prstGeom prst="ellipse">
            <a:avLst/>
          </a:pr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2838150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Shiloh, </a:t>
            </a:r>
            <a:r>
              <a:rPr lang="en-US" dirty="0" smtClean="0"/>
              <a:t>Tennessee</a:t>
            </a:r>
            <a:r>
              <a:rPr lang="en-US" dirty="0" smtClean="0"/>
              <a:t/>
            </a:r>
            <a:br>
              <a:rPr lang="en-US" dirty="0" smtClean="0"/>
            </a:br>
            <a:r>
              <a:rPr lang="en-US" dirty="0" smtClean="0"/>
              <a:t>April 6-7, 1862</a:t>
            </a:r>
            <a:endParaRPr lang="en-US" dirty="0"/>
          </a:p>
        </p:txBody>
      </p:sp>
      <p:sp>
        <p:nvSpPr>
          <p:cNvPr id="3" name="Content Placeholder 2"/>
          <p:cNvSpPr>
            <a:spLocks noGrp="1"/>
          </p:cNvSpPr>
          <p:nvPr>
            <p:ph idx="1"/>
          </p:nvPr>
        </p:nvSpPr>
        <p:spPr/>
        <p:txBody>
          <a:bodyPr/>
          <a:lstStyle/>
          <a:p>
            <a:r>
              <a:rPr lang="en-US" dirty="0" smtClean="0"/>
              <a:t>Union General Grant attempted to capture the junction of the Confederate north-south and east-west railroads in the Mississippi Valley.</a:t>
            </a:r>
          </a:p>
          <a:p>
            <a:r>
              <a:rPr lang="en-US" dirty="0" smtClean="0"/>
              <a:t>Confederate forces stopped him at a gory battle at Shiloh just over the Tennessee border.</a:t>
            </a:r>
            <a:endParaRPr lang="en-US" dirty="0"/>
          </a:p>
        </p:txBody>
      </p:sp>
    </p:spTree>
    <p:extLst>
      <p:ext uri="{BB962C8B-B14F-4D97-AF65-F5344CB8AC3E}">
        <p14:creationId xmlns:p14="http://schemas.microsoft.com/office/powerpoint/2010/main" val="42742839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Union forces were able to capture New Orleans.</a:t>
            </a:r>
          </a:p>
          <a:p>
            <a:r>
              <a:rPr lang="en-US" dirty="0" smtClean="0"/>
              <a:t>This meant Union forces were taking control of the Mississippi River from both the North and the South and this would mean disaster for the Confederacy.</a:t>
            </a:r>
          </a:p>
          <a:p>
            <a:r>
              <a:rPr lang="en-US" dirty="0" smtClean="0"/>
              <a:t>Only the Confederate fortress of Vicksburg on the Mississippi protected the western sources of supplies.</a:t>
            </a:r>
            <a:endParaRPr lang="en-US" dirty="0"/>
          </a:p>
        </p:txBody>
      </p:sp>
    </p:spTree>
    <p:extLst>
      <p:ext uri="{BB962C8B-B14F-4D97-AF65-F5344CB8AC3E}">
        <p14:creationId xmlns:p14="http://schemas.microsoft.com/office/powerpoint/2010/main" val="35058454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Confederacy Institutes a Draft</a:t>
            </a:r>
            <a:br>
              <a:rPr lang="en-US" dirty="0" smtClean="0"/>
            </a:br>
            <a:r>
              <a:rPr lang="en-US" dirty="0" smtClean="0"/>
              <a:t>April 1962</a:t>
            </a:r>
            <a:endParaRPr lang="en-US" dirty="0"/>
          </a:p>
        </p:txBody>
      </p:sp>
      <p:sp>
        <p:nvSpPr>
          <p:cNvPr id="3" name="Content Placeholder 2"/>
          <p:cNvSpPr>
            <a:spLocks noGrp="1"/>
          </p:cNvSpPr>
          <p:nvPr>
            <p:ph idx="1"/>
          </p:nvPr>
        </p:nvSpPr>
        <p:spPr/>
        <p:txBody>
          <a:bodyPr/>
          <a:lstStyle/>
          <a:p>
            <a:r>
              <a:rPr lang="en-US" dirty="0" smtClean="0"/>
              <a:t>“</a:t>
            </a:r>
            <a:r>
              <a:rPr lang="en-US" dirty="0" smtClean="0"/>
              <a:t>Draft Age Range</a:t>
            </a:r>
            <a:r>
              <a:rPr lang="en-US" dirty="0" smtClean="0"/>
              <a:t>” </a:t>
            </a:r>
            <a:r>
              <a:rPr lang="en-US" dirty="0" smtClean="0"/>
              <a:t>– ages 17-50.</a:t>
            </a:r>
          </a:p>
          <a:p>
            <a:r>
              <a:rPr lang="en-US" dirty="0" smtClean="0"/>
              <a:t>Rich could hire a substitute to fight for them or purchase an exemption.</a:t>
            </a:r>
          </a:p>
          <a:p>
            <a:r>
              <a:rPr lang="en-US" dirty="0" smtClean="0"/>
              <a:t>Led to bad feelings among the poor “a rich man’s war but a poor man’s fight.”</a:t>
            </a:r>
          </a:p>
          <a:p>
            <a:pPr marL="0" indent="0">
              <a:buNone/>
            </a:pPr>
            <a:endParaRPr lang="en-US" dirty="0"/>
          </a:p>
        </p:txBody>
      </p:sp>
    </p:spTree>
    <p:extLst>
      <p:ext uri="{BB962C8B-B14F-4D97-AF65-F5344CB8AC3E}">
        <p14:creationId xmlns:p14="http://schemas.microsoft.com/office/powerpoint/2010/main" val="32783185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Battle of Antietam (Sharpsburg)</a:t>
            </a:r>
            <a:br>
              <a:rPr lang="en-US" dirty="0" smtClean="0"/>
            </a:br>
            <a:r>
              <a:rPr lang="en-US" dirty="0" smtClean="0"/>
              <a:t>September 17, 1862</a:t>
            </a:r>
            <a:endParaRPr lang="en-US" dirty="0"/>
          </a:p>
        </p:txBody>
      </p:sp>
      <p:sp>
        <p:nvSpPr>
          <p:cNvPr id="3" name="Content Placeholder 2"/>
          <p:cNvSpPr>
            <a:spLocks noGrp="1"/>
          </p:cNvSpPr>
          <p:nvPr>
            <p:ph idx="1"/>
          </p:nvPr>
        </p:nvSpPr>
        <p:spPr/>
        <p:txBody>
          <a:bodyPr/>
          <a:lstStyle/>
          <a:p>
            <a:r>
              <a:rPr lang="en-US" dirty="0" smtClean="0"/>
              <a:t>After his victory at the Second Bull Run,</a:t>
            </a:r>
            <a:r>
              <a:rPr lang="en-US" dirty="0"/>
              <a:t> </a:t>
            </a:r>
            <a:r>
              <a:rPr lang="en-US" dirty="0" smtClean="0"/>
              <a:t>General Lee moved northward into Maryland hoping to</a:t>
            </a:r>
          </a:p>
          <a:p>
            <a:pPr lvl="1"/>
            <a:r>
              <a:rPr lang="en-US" dirty="0" smtClean="0"/>
              <a:t>Encourage foreign intervention on behalf of the Confederacy.</a:t>
            </a:r>
          </a:p>
          <a:p>
            <a:pPr lvl="1"/>
            <a:r>
              <a:rPr lang="en-US" dirty="0" smtClean="0"/>
              <a:t>Persuade the border state (and the others) to secede and join the Confederacy.</a:t>
            </a:r>
          </a:p>
        </p:txBody>
      </p:sp>
    </p:spTree>
    <p:extLst>
      <p:ext uri="{BB962C8B-B14F-4D97-AF65-F5344CB8AC3E}">
        <p14:creationId xmlns:p14="http://schemas.microsoft.com/office/powerpoint/2010/main" val="501385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Lincoln’s First Inauguration</a:t>
            </a:r>
            <a:endParaRPr lang="en-US" dirty="0"/>
          </a:p>
        </p:txBody>
      </p:sp>
      <p:sp>
        <p:nvSpPr>
          <p:cNvPr id="3" name="Content Placeholder 2"/>
          <p:cNvSpPr>
            <a:spLocks noGrp="1"/>
          </p:cNvSpPr>
          <p:nvPr>
            <p:ph idx="1"/>
          </p:nvPr>
        </p:nvSpPr>
        <p:spPr/>
        <p:txBody>
          <a:bodyPr/>
          <a:lstStyle/>
          <a:p>
            <a:r>
              <a:rPr lang="en-US" dirty="0" smtClean="0"/>
              <a:t>Foreign nations would benefit:</a:t>
            </a:r>
          </a:p>
          <a:p>
            <a:pPr lvl="1"/>
            <a:r>
              <a:rPr lang="en-US" dirty="0" smtClean="0"/>
              <a:t>Foreign colonies (especially the British) would benefit from weaker United States</a:t>
            </a:r>
          </a:p>
          <a:p>
            <a:pPr lvl="1"/>
            <a:r>
              <a:rPr lang="en-US" dirty="0" smtClean="0"/>
              <a:t>European powers would defy the Monroe Doctrine and try to colonize more in the Americas.</a:t>
            </a:r>
          </a:p>
          <a:p>
            <a:pPr lvl="1"/>
            <a:endParaRPr lang="en-US" dirty="0"/>
          </a:p>
        </p:txBody>
      </p:sp>
    </p:spTree>
    <p:extLst>
      <p:ext uri="{BB962C8B-B14F-4D97-AF65-F5344CB8AC3E}">
        <p14:creationId xmlns:p14="http://schemas.microsoft.com/office/powerpoint/2010/main" val="3770468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McClellan, who had been restored by Lincoln, had gotten hold of Lee’s battle plan.</a:t>
            </a:r>
          </a:p>
          <a:p>
            <a:r>
              <a:rPr lang="en-US" dirty="0" smtClean="0"/>
              <a:t>He succeeded in halting Lee’s advance in the single bloodiest day of the war.</a:t>
            </a:r>
          </a:p>
          <a:p>
            <a:r>
              <a:rPr lang="en-US" dirty="0" smtClean="0"/>
              <a:t>Lee retreated across the Potomac River.</a:t>
            </a:r>
          </a:p>
          <a:p>
            <a:r>
              <a:rPr lang="en-US" dirty="0" smtClean="0"/>
              <a:t>McClellan was again fired by Lincoln for not pursuing Lee.</a:t>
            </a:r>
          </a:p>
          <a:p>
            <a:r>
              <a:rPr lang="en-US" dirty="0" smtClean="0"/>
              <a:t>Britain and France did not begin support of the Confederacy.</a:t>
            </a:r>
            <a:endParaRPr lang="en-US" dirty="0"/>
          </a:p>
        </p:txBody>
      </p:sp>
    </p:spTree>
    <p:extLst>
      <p:ext uri="{BB962C8B-B14F-4D97-AF65-F5344CB8AC3E}">
        <p14:creationId xmlns:p14="http://schemas.microsoft.com/office/powerpoint/2010/main" val="15314269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304800" y="152400"/>
            <a:ext cx="8534400" cy="137318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800" b="1">
                <a:solidFill>
                  <a:srgbClr val="D42800"/>
                </a:solidFill>
                <a:effectLst>
                  <a:outerShdw blurRad="38100" dist="38100" dir="2700000" algn="tl">
                    <a:srgbClr val="000000"/>
                  </a:outerShdw>
                </a:effectLst>
                <a:latin typeface="BilboDisplay" pitchFamily="2" charset="0"/>
              </a:rPr>
              <a:t>Battle of Antietam</a:t>
            </a:r>
            <a:br>
              <a:rPr lang="en-US" sz="4800" b="1">
                <a:solidFill>
                  <a:srgbClr val="D42800"/>
                </a:solidFill>
                <a:effectLst>
                  <a:outerShdw blurRad="38100" dist="38100" dir="2700000" algn="tl">
                    <a:srgbClr val="000000"/>
                  </a:outerShdw>
                </a:effectLst>
                <a:latin typeface="BilboDisplay" pitchFamily="2" charset="0"/>
              </a:rPr>
            </a:br>
            <a:r>
              <a:rPr lang="en-US" sz="3600" b="1">
                <a:solidFill>
                  <a:srgbClr val="D42800"/>
                </a:solidFill>
                <a:effectLst>
                  <a:outerShdw blurRad="38100" dist="38100" dir="2700000" algn="tl">
                    <a:srgbClr val="000000"/>
                  </a:outerShdw>
                </a:effectLst>
                <a:latin typeface="BilboDisplay" pitchFamily="2" charset="0"/>
              </a:rPr>
              <a:t> “Bloodiest Single Day of the War”</a:t>
            </a:r>
            <a:endParaRPr lang="en-US" sz="2400" b="1">
              <a:solidFill>
                <a:srgbClr val="D42800"/>
              </a:solidFill>
              <a:effectLst>
                <a:outerShdw blurRad="38100" dist="38100" dir="2700000" algn="tl">
                  <a:srgbClr val="000000"/>
                </a:outerShdw>
              </a:effectLst>
              <a:latin typeface="BilboDisplay" pitchFamily="2" charset="0"/>
            </a:endParaRPr>
          </a:p>
        </p:txBody>
      </p:sp>
      <p:pic>
        <p:nvPicPr>
          <p:cNvPr id="26627" name="Picture 7" descr="Battle_of_Antietam"/>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04800" y="1752600"/>
            <a:ext cx="4648200" cy="32400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1145" name="Text Box 9"/>
          <p:cNvSpPr txBox="1">
            <a:spLocks noChangeArrowheads="1"/>
          </p:cNvSpPr>
          <p:nvPr/>
        </p:nvSpPr>
        <p:spPr bwMode="auto">
          <a:xfrm>
            <a:off x="2514600" y="6049963"/>
            <a:ext cx="2590800" cy="427037"/>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200" b="1" dirty="0">
                <a:solidFill>
                  <a:srgbClr val="F8F8F8"/>
                </a:solidFill>
                <a:effectLst>
                  <a:outerShdw blurRad="38100" dist="38100" dir="2700000" algn="tl">
                    <a:srgbClr val="000000"/>
                  </a:outerShdw>
                </a:effectLst>
                <a:latin typeface="Comic Sans MS" pitchFamily="66" charset="0"/>
              </a:rPr>
              <a:t>23,000 casualties</a:t>
            </a:r>
          </a:p>
        </p:txBody>
      </p:sp>
      <p:sp>
        <p:nvSpPr>
          <p:cNvPr id="91146" name="Text Box 10"/>
          <p:cNvSpPr txBox="1">
            <a:spLocks noChangeArrowheads="1"/>
          </p:cNvSpPr>
          <p:nvPr/>
        </p:nvSpPr>
        <p:spPr bwMode="auto">
          <a:xfrm>
            <a:off x="5105400" y="1630363"/>
            <a:ext cx="3200400" cy="427037"/>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200" b="1">
                <a:solidFill>
                  <a:srgbClr val="F8F8F8"/>
                </a:solidFill>
                <a:effectLst>
                  <a:outerShdw blurRad="38100" dist="38100" dir="2700000" algn="tl">
                    <a:srgbClr val="000000"/>
                  </a:outerShdw>
                </a:effectLst>
                <a:latin typeface="Comic Sans MS" pitchFamily="66" charset="0"/>
              </a:rPr>
              <a:t>September 17, 1862</a:t>
            </a:r>
          </a:p>
        </p:txBody>
      </p:sp>
    </p:spTree>
    <p:extLst>
      <p:ext uri="{BB962C8B-B14F-4D97-AF65-F5344CB8AC3E}">
        <p14:creationId xmlns:p14="http://schemas.microsoft.com/office/powerpoint/2010/main" val="759306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1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Emancipation Proclamation</a:t>
            </a:r>
            <a:br>
              <a:rPr lang="en-US" dirty="0" smtClean="0"/>
            </a:br>
            <a:endParaRPr lang="en-US" dirty="0"/>
          </a:p>
        </p:txBody>
      </p:sp>
      <p:sp>
        <p:nvSpPr>
          <p:cNvPr id="3" name="Content Placeholder 2"/>
          <p:cNvSpPr>
            <a:spLocks noGrp="1"/>
          </p:cNvSpPr>
          <p:nvPr>
            <p:ph idx="1"/>
          </p:nvPr>
        </p:nvSpPr>
        <p:spPr/>
        <p:txBody>
          <a:bodyPr/>
          <a:lstStyle/>
          <a:p>
            <a:r>
              <a:rPr lang="en-US" dirty="0" smtClean="0"/>
              <a:t>Confiscation Act of 1862 punished the Confederate traitors by declaring that their slaves were captives of war who would “forever be free.”</a:t>
            </a:r>
          </a:p>
          <a:p>
            <a:r>
              <a:rPr lang="en-US" dirty="0" smtClean="0"/>
              <a:t>Lincoln hesitated to go further in freeing the slaves </a:t>
            </a:r>
            <a:r>
              <a:rPr lang="en-US" dirty="0" smtClean="0"/>
              <a:t>in the border states because </a:t>
            </a:r>
            <a:r>
              <a:rPr lang="en-US" dirty="0" smtClean="0"/>
              <a:t>of the </a:t>
            </a:r>
            <a:r>
              <a:rPr lang="en-US" dirty="0" smtClean="0"/>
              <a:t>fear of the border states leaving the Union and </a:t>
            </a:r>
            <a:r>
              <a:rPr lang="en-US" dirty="0" smtClean="0"/>
              <a:t>he was unsure of Union success against Confederate forces.</a:t>
            </a:r>
            <a:endParaRPr lang="en-US" dirty="0"/>
          </a:p>
        </p:txBody>
      </p:sp>
    </p:spTree>
    <p:extLst>
      <p:ext uri="{BB962C8B-B14F-4D97-AF65-F5344CB8AC3E}">
        <p14:creationId xmlns:p14="http://schemas.microsoft.com/office/powerpoint/2010/main" val="9718522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After Antietam, when Lee’s invasion was halted, he was ready.</a:t>
            </a:r>
          </a:p>
          <a:p>
            <a:r>
              <a:rPr lang="en-US" dirty="0" smtClean="0"/>
              <a:t>September 23, 1862 he issued his preliminary Emancipation Proclamation that would free all slaves in the Confederate States (not the border states) effective January 1, 1863.</a:t>
            </a:r>
          </a:p>
          <a:p>
            <a:r>
              <a:rPr lang="en-US" dirty="0" smtClean="0"/>
              <a:t>Lincoln had officially now made the Civil War about the moral cause of ending slavery.</a:t>
            </a:r>
            <a:endParaRPr lang="en-US" dirty="0"/>
          </a:p>
        </p:txBody>
      </p:sp>
    </p:spTree>
    <p:extLst>
      <p:ext uri="{BB962C8B-B14F-4D97-AF65-F5344CB8AC3E}">
        <p14:creationId xmlns:p14="http://schemas.microsoft.com/office/powerpoint/2010/main" val="18342665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5181600" y="746125"/>
            <a:ext cx="3657600" cy="19208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a:solidFill>
                  <a:srgbClr val="D42800"/>
                </a:solidFill>
                <a:effectLst>
                  <a:outerShdw blurRad="38100" dist="38100" dir="2700000" algn="tl">
                    <a:srgbClr val="000000"/>
                  </a:outerShdw>
                </a:effectLst>
                <a:latin typeface="BilboDisplay" pitchFamily="2" charset="0"/>
              </a:rPr>
              <a:t>The</a:t>
            </a:r>
            <a:br>
              <a:rPr lang="en-US" sz="4000" b="1">
                <a:solidFill>
                  <a:srgbClr val="D42800"/>
                </a:solidFill>
                <a:effectLst>
                  <a:outerShdw blurRad="38100" dist="38100" dir="2700000" algn="tl">
                    <a:srgbClr val="000000"/>
                  </a:outerShdw>
                </a:effectLst>
                <a:latin typeface="BilboDisplay" pitchFamily="2" charset="0"/>
              </a:rPr>
            </a:br>
            <a:r>
              <a:rPr lang="en-US" sz="4000" b="1">
                <a:solidFill>
                  <a:srgbClr val="D42800"/>
                </a:solidFill>
                <a:effectLst>
                  <a:outerShdw blurRad="38100" dist="38100" dir="2700000" algn="tl">
                    <a:srgbClr val="000000"/>
                  </a:outerShdw>
                </a:effectLst>
                <a:latin typeface="BilboDisplay" pitchFamily="2" charset="0"/>
              </a:rPr>
              <a:t>Emancipation</a:t>
            </a:r>
            <a:br>
              <a:rPr lang="en-US" sz="4000" b="1">
                <a:solidFill>
                  <a:srgbClr val="D42800"/>
                </a:solidFill>
                <a:effectLst>
                  <a:outerShdw blurRad="38100" dist="38100" dir="2700000" algn="tl">
                    <a:srgbClr val="000000"/>
                  </a:outerShdw>
                </a:effectLst>
                <a:latin typeface="BilboDisplay" pitchFamily="2" charset="0"/>
              </a:rPr>
            </a:br>
            <a:r>
              <a:rPr lang="en-US" sz="4000" b="1">
                <a:solidFill>
                  <a:srgbClr val="D42800"/>
                </a:solidFill>
                <a:effectLst>
                  <a:outerShdw blurRad="38100" dist="38100" dir="2700000" algn="tl">
                    <a:srgbClr val="000000"/>
                  </a:outerShdw>
                </a:effectLst>
                <a:latin typeface="BilboDisplay" pitchFamily="2" charset="0"/>
              </a:rPr>
              <a:t>Proclamation</a:t>
            </a:r>
          </a:p>
        </p:txBody>
      </p:sp>
      <p:pic>
        <p:nvPicPr>
          <p:cNvPr id="28675" name="Picture 3" descr="Emancipation Procla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629150" cy="6096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7284" name="Picture 4" descr="Emancipation_proclamation-Lincoln 1st reading to his cabinet"/>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876800" y="2667000"/>
            <a:ext cx="4038600" cy="3825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34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fade">
                                      <p:cBhvr>
                                        <p:cTn id="7" dur="2000"/>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a single slave was actually freed because of the Proclamation.</a:t>
            </a:r>
          </a:p>
          <a:p>
            <a:r>
              <a:rPr lang="en-US" dirty="0" smtClean="0"/>
              <a:t>However, thousands of slaves, upon hearing of it, ran away to the invading Union armies.</a:t>
            </a:r>
          </a:p>
          <a:p>
            <a:r>
              <a:rPr lang="en-US" dirty="0" smtClean="0"/>
              <a:t>The Emancipation Proclamation did lead to the 13</a:t>
            </a:r>
            <a:r>
              <a:rPr lang="en-US" baseline="30000" dirty="0" smtClean="0"/>
              <a:t>th</a:t>
            </a:r>
            <a:r>
              <a:rPr lang="en-US" dirty="0" smtClean="0"/>
              <a:t> Amendment which abolished slavery in the United States in 1865, eight months after the end of the war.</a:t>
            </a:r>
          </a:p>
          <a:p>
            <a:r>
              <a:rPr lang="en-US" dirty="0" smtClean="0"/>
              <a:t>It also ended any chance of a negotiated settlement to end the war because the South could never agree to it.</a:t>
            </a:r>
            <a:endParaRPr lang="en-US" dirty="0"/>
          </a:p>
        </p:txBody>
      </p:sp>
    </p:spTree>
    <p:extLst>
      <p:ext uri="{BB962C8B-B14F-4D97-AF65-F5344CB8AC3E}">
        <p14:creationId xmlns:p14="http://schemas.microsoft.com/office/powerpoint/2010/main" val="25372011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Reaction</a:t>
            </a:r>
            <a:endParaRPr lang="en-US" dirty="0"/>
          </a:p>
        </p:txBody>
      </p:sp>
      <p:sp>
        <p:nvSpPr>
          <p:cNvPr id="3" name="Content Placeholder 2"/>
          <p:cNvSpPr>
            <a:spLocks noGrp="1"/>
          </p:cNvSpPr>
          <p:nvPr>
            <p:ph idx="1"/>
          </p:nvPr>
        </p:nvSpPr>
        <p:spPr/>
        <p:txBody>
          <a:bodyPr/>
          <a:lstStyle/>
          <a:p>
            <a:r>
              <a:rPr lang="en-US" dirty="0" smtClean="0"/>
              <a:t>Some</a:t>
            </a:r>
            <a:r>
              <a:rPr lang="en-US" dirty="0" smtClean="0"/>
              <a:t> </a:t>
            </a:r>
            <a:r>
              <a:rPr lang="en-US" dirty="0" smtClean="0"/>
              <a:t>abolitionists said he had not gone far enough.</a:t>
            </a:r>
          </a:p>
          <a:p>
            <a:r>
              <a:rPr lang="en-US" dirty="0" smtClean="0"/>
              <a:t>Other Northerners, especially those in the border states, said he had gone too far and opposition increased to an “abolition” war.</a:t>
            </a:r>
          </a:p>
          <a:p>
            <a:r>
              <a:rPr lang="en-US" dirty="0" smtClean="0"/>
              <a:t>Desertions increased sharply among Union soldiers from the border states.</a:t>
            </a:r>
          </a:p>
          <a:p>
            <a:endParaRPr lang="en-US" dirty="0"/>
          </a:p>
        </p:txBody>
      </p:sp>
    </p:spTree>
    <p:extLst>
      <p:ext uri="{BB962C8B-B14F-4D97-AF65-F5344CB8AC3E}">
        <p14:creationId xmlns:p14="http://schemas.microsoft.com/office/powerpoint/2010/main" val="3461789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81000" y="381000"/>
            <a:ext cx="8382000" cy="8239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800" b="1">
                <a:solidFill>
                  <a:srgbClr val="D42800"/>
                </a:solidFill>
                <a:effectLst>
                  <a:outerShdw blurRad="38100" dist="38100" dir="2700000" algn="tl">
                    <a:srgbClr val="000000"/>
                  </a:outerShdw>
                </a:effectLst>
                <a:latin typeface="BilboDisplay" pitchFamily="2" charset="0"/>
              </a:rPr>
              <a:t>Emancipation in 1863</a:t>
            </a:r>
          </a:p>
        </p:txBody>
      </p:sp>
      <p:pic>
        <p:nvPicPr>
          <p:cNvPr id="27651" name="Picture 4" descr="Map-Emancipation-186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1250" t="8621" b="4680"/>
          <a:stretch>
            <a:fillRect/>
          </a:stretch>
        </p:blipFill>
        <p:spPr bwMode="auto">
          <a:xfrm>
            <a:off x="152400" y="1520825"/>
            <a:ext cx="8763000" cy="5184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2359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Fredericksburg</a:t>
            </a:r>
            <a:br>
              <a:rPr lang="en-US" dirty="0" smtClean="0"/>
            </a:br>
            <a:r>
              <a:rPr lang="en-US" dirty="0" smtClean="0"/>
              <a:t>December 1862</a:t>
            </a:r>
            <a:endParaRPr lang="en-US" dirty="0"/>
          </a:p>
        </p:txBody>
      </p:sp>
      <p:sp>
        <p:nvSpPr>
          <p:cNvPr id="3" name="Content Placeholder 2"/>
          <p:cNvSpPr>
            <a:spLocks noGrp="1"/>
          </p:cNvSpPr>
          <p:nvPr>
            <p:ph idx="1"/>
          </p:nvPr>
        </p:nvSpPr>
        <p:spPr/>
        <p:txBody>
          <a:bodyPr/>
          <a:lstStyle/>
          <a:p>
            <a:r>
              <a:rPr lang="en-US" dirty="0" smtClean="0"/>
              <a:t>Confederates repel new Commander of the Army of the Potomac, General Burnside’s rash frontal attack on Lee’s strong position.</a:t>
            </a:r>
          </a:p>
          <a:p>
            <a:r>
              <a:rPr lang="en-US" dirty="0" smtClean="0"/>
              <a:t>Burnside yielded his command to General “Fighting Joe</a:t>
            </a:r>
            <a:r>
              <a:rPr lang="en-US" dirty="0" smtClean="0"/>
              <a:t>”.</a:t>
            </a:r>
            <a:endParaRPr lang="en-US" dirty="0"/>
          </a:p>
        </p:txBody>
      </p:sp>
    </p:spTree>
    <p:extLst>
      <p:ext uri="{BB962C8B-B14F-4D97-AF65-F5344CB8AC3E}">
        <p14:creationId xmlns:p14="http://schemas.microsoft.com/office/powerpoint/2010/main" val="27450745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Chancellorsville</a:t>
            </a:r>
            <a:br>
              <a:rPr lang="en-US" dirty="0" smtClean="0"/>
            </a:br>
            <a:r>
              <a:rPr lang="en-US" dirty="0" smtClean="0"/>
              <a:t>May 1863</a:t>
            </a:r>
            <a:endParaRPr lang="en-US" dirty="0"/>
          </a:p>
        </p:txBody>
      </p:sp>
      <p:sp>
        <p:nvSpPr>
          <p:cNvPr id="3" name="Content Placeholder 2"/>
          <p:cNvSpPr>
            <a:spLocks noGrp="1"/>
          </p:cNvSpPr>
          <p:nvPr>
            <p:ph idx="1"/>
          </p:nvPr>
        </p:nvSpPr>
        <p:spPr/>
        <p:txBody>
          <a:bodyPr/>
          <a:lstStyle/>
          <a:p>
            <a:r>
              <a:rPr lang="en-US" dirty="0" smtClean="0"/>
              <a:t>Lee’s most brilliant victory – he sent Stonewall Jackson and his men to attack General Hooker’s flank whose forces were badly beaten but not totally crushed.</a:t>
            </a:r>
          </a:p>
          <a:p>
            <a:r>
              <a:rPr lang="en-US" dirty="0" smtClean="0"/>
              <a:t>Jackson was accidently shot by his own men and died days later.</a:t>
            </a:r>
            <a:endParaRPr lang="en-US" dirty="0"/>
          </a:p>
        </p:txBody>
      </p:sp>
    </p:spTree>
    <p:extLst>
      <p:ext uri="{BB962C8B-B14F-4D97-AF65-F5344CB8AC3E}">
        <p14:creationId xmlns:p14="http://schemas.microsoft.com/office/powerpoint/2010/main" val="968104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Fort Sumter</a:t>
            </a:r>
            <a:br>
              <a:rPr lang="en-US" dirty="0" smtClean="0"/>
            </a:br>
            <a:r>
              <a:rPr lang="en-US" dirty="0" smtClean="0"/>
              <a:t>April 12, 1861</a:t>
            </a:r>
            <a:endParaRPr lang="en-US" dirty="0"/>
          </a:p>
        </p:txBody>
      </p:sp>
      <p:sp>
        <p:nvSpPr>
          <p:cNvPr id="3" name="Content Placeholder 2"/>
          <p:cNvSpPr>
            <a:spLocks noGrp="1"/>
          </p:cNvSpPr>
          <p:nvPr>
            <p:ph idx="1"/>
          </p:nvPr>
        </p:nvSpPr>
        <p:spPr/>
        <p:txBody>
          <a:bodyPr/>
          <a:lstStyle/>
          <a:p>
            <a:r>
              <a:rPr lang="en-US" dirty="0" smtClean="0"/>
              <a:t>Confederate States seized the U.S. forts, arsenals, mints, and other public property within their borders, including Fort Sumter in Charleston, </a:t>
            </a:r>
            <a:r>
              <a:rPr lang="en-US" dirty="0" smtClean="0"/>
              <a:t>Sout</a:t>
            </a:r>
            <a:r>
              <a:rPr lang="en-US" dirty="0" smtClean="0"/>
              <a:t>h Carolina</a:t>
            </a:r>
            <a:r>
              <a:rPr lang="en-US" dirty="0" smtClean="0"/>
              <a:t> </a:t>
            </a:r>
            <a:r>
              <a:rPr lang="en-US" dirty="0" smtClean="0"/>
              <a:t>harbor.</a:t>
            </a:r>
          </a:p>
          <a:p>
            <a:r>
              <a:rPr lang="en-US" dirty="0" smtClean="0"/>
              <a:t>Fort Sumter only had enough supplies to last until the middle of April.</a:t>
            </a:r>
          </a:p>
          <a:p>
            <a:endParaRPr lang="en-US" dirty="0" smtClean="0"/>
          </a:p>
          <a:p>
            <a:endParaRPr lang="en-US" dirty="0"/>
          </a:p>
        </p:txBody>
      </p:sp>
    </p:spTree>
    <p:extLst>
      <p:ext uri="{BB962C8B-B14F-4D97-AF65-F5344CB8AC3E}">
        <p14:creationId xmlns:p14="http://schemas.microsoft.com/office/powerpoint/2010/main" val="3532895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Gettysburg</a:t>
            </a:r>
            <a:br>
              <a:rPr lang="en-US" dirty="0" smtClean="0"/>
            </a:br>
            <a:r>
              <a:rPr lang="en-US" dirty="0" smtClean="0"/>
              <a:t>July 1-3, 1863</a:t>
            </a:r>
            <a:endParaRPr lang="en-US" dirty="0"/>
          </a:p>
        </p:txBody>
      </p:sp>
      <p:sp>
        <p:nvSpPr>
          <p:cNvPr id="3" name="Content Placeholder 2"/>
          <p:cNvSpPr>
            <a:spLocks noGrp="1"/>
          </p:cNvSpPr>
          <p:nvPr>
            <p:ph idx="1"/>
          </p:nvPr>
        </p:nvSpPr>
        <p:spPr/>
        <p:txBody>
          <a:bodyPr/>
          <a:lstStyle/>
          <a:p>
            <a:r>
              <a:rPr lang="en-US" dirty="0" smtClean="0"/>
              <a:t>General Robert E. Lee prepared to follow up his </a:t>
            </a:r>
            <a:r>
              <a:rPr lang="en-US" dirty="0" smtClean="0"/>
              <a:t>victory </a:t>
            </a:r>
            <a:r>
              <a:rPr lang="en-US" dirty="0" smtClean="0"/>
              <a:t>at Chancellorsville by invading the North again, this time in Pennsylvania.</a:t>
            </a:r>
          </a:p>
          <a:p>
            <a:r>
              <a:rPr lang="en-US" dirty="0" smtClean="0"/>
              <a:t>He hoped for a decisive blow that would increase the demands of the Northern public for peace and encourage foreign intervention.</a:t>
            </a:r>
            <a:endParaRPr lang="en-US" dirty="0"/>
          </a:p>
        </p:txBody>
      </p:sp>
    </p:spTree>
    <p:extLst>
      <p:ext uri="{BB962C8B-B14F-4D97-AF65-F5344CB8AC3E}">
        <p14:creationId xmlns:p14="http://schemas.microsoft.com/office/powerpoint/2010/main" val="26501756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319088"/>
            <a:ext cx="8382000" cy="8239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800" b="1">
                <a:solidFill>
                  <a:srgbClr val="D42800"/>
                </a:solidFill>
                <a:effectLst>
                  <a:outerShdw blurRad="38100" dist="38100" dir="2700000" algn="tl">
                    <a:srgbClr val="000000"/>
                  </a:outerShdw>
                </a:effectLst>
                <a:latin typeface="BilboDisplay" pitchFamily="2" charset="0"/>
              </a:rPr>
              <a:t>The Road to Gettysburg:  1863</a:t>
            </a:r>
          </a:p>
        </p:txBody>
      </p:sp>
      <p:pic>
        <p:nvPicPr>
          <p:cNvPr id="37891" name="Picture 4"/>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367145" y="1905000"/>
            <a:ext cx="4648200" cy="4625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7892" name="Picture 5"/>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5486400" y="1524000"/>
            <a:ext cx="3508375"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105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General George Meade was the new commander of the Army of the Potomac.</a:t>
            </a:r>
          </a:p>
          <a:p>
            <a:r>
              <a:rPr lang="en-US" dirty="0" smtClean="0"/>
              <a:t>He and 92,000 Union soldiers faced Lee and his 76,000 near the small town of Gettysburg, PA.</a:t>
            </a:r>
          </a:p>
          <a:p>
            <a:r>
              <a:rPr lang="en-US" dirty="0" smtClean="0"/>
              <a:t>The battle would rage on for 3 days and the outcome would be in doubt until the very end.</a:t>
            </a:r>
            <a:endParaRPr lang="en-US" dirty="0"/>
          </a:p>
        </p:txBody>
      </p:sp>
    </p:spTree>
    <p:extLst>
      <p:ext uri="{BB962C8B-B14F-4D97-AF65-F5344CB8AC3E}">
        <p14:creationId xmlns:p14="http://schemas.microsoft.com/office/powerpoint/2010/main" val="18949997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Confederate General George Pickett led a magnificent but futile charge that resulted in the defeat of Lee’s forces and the victory belonged to Lincoln and the Union.</a:t>
            </a:r>
          </a:p>
          <a:p>
            <a:r>
              <a:rPr lang="en-US" dirty="0" smtClean="0"/>
              <a:t>The Confederate peace negotiators who had hoped to arrive in D.C. just as Lee surrounded the city, were refused passage into the city the Confederacy was doomed.</a:t>
            </a:r>
            <a:endParaRPr lang="en-US" dirty="0"/>
          </a:p>
        </p:txBody>
      </p:sp>
    </p:spTree>
    <p:extLst>
      <p:ext uri="{BB962C8B-B14F-4D97-AF65-F5344CB8AC3E}">
        <p14:creationId xmlns:p14="http://schemas.microsoft.com/office/powerpoint/2010/main" val="17243582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c15t05"/>
          <p:cNvPicPr preferRelativeResize="0">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1852" t="4550" r="1852" b="5835"/>
          <a:stretch>
            <a:fillRect/>
          </a:stretch>
        </p:blipFill>
        <p:spPr bwMode="auto">
          <a:xfrm>
            <a:off x="838200" y="1981200"/>
            <a:ext cx="7543800" cy="44196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4" name="Text Box 6"/>
          <p:cNvSpPr txBox="1">
            <a:spLocks noChangeArrowheads="1"/>
          </p:cNvSpPr>
          <p:nvPr/>
        </p:nvSpPr>
        <p:spPr bwMode="auto">
          <a:xfrm>
            <a:off x="381000" y="533400"/>
            <a:ext cx="8382000" cy="914400"/>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5400" b="1">
                <a:solidFill>
                  <a:srgbClr val="D42800"/>
                </a:solidFill>
                <a:effectLst>
                  <a:outerShdw blurRad="38100" dist="38100" dir="2700000" algn="tl">
                    <a:srgbClr val="000000"/>
                  </a:outerShdw>
                </a:effectLst>
                <a:latin typeface="BilboDisplay" pitchFamily="2" charset="0"/>
              </a:rPr>
              <a:t>Gettysburg Casualties</a:t>
            </a:r>
          </a:p>
        </p:txBody>
      </p:sp>
    </p:spTree>
    <p:extLst>
      <p:ext uri="{BB962C8B-B14F-4D97-AF65-F5344CB8AC3E}">
        <p14:creationId xmlns:p14="http://schemas.microsoft.com/office/powerpoint/2010/main" val="16862557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0963"/>
            <a:ext cx="8229600" cy="1143000"/>
          </a:xfrm>
        </p:spPr>
        <p:txBody>
          <a:bodyPr>
            <a:normAutofit fontScale="90000"/>
          </a:bodyPr>
          <a:lstStyle/>
          <a:p>
            <a:r>
              <a:rPr lang="en-US" dirty="0" smtClean="0"/>
              <a:t>Gettysburg Address</a:t>
            </a:r>
            <a:br>
              <a:rPr lang="en-US" dirty="0" smtClean="0"/>
            </a:br>
            <a:r>
              <a:rPr lang="en-US" dirty="0" smtClean="0"/>
              <a:t>Abraham Lincoln</a:t>
            </a:r>
            <a:endParaRPr lang="en-US" dirty="0"/>
          </a:p>
        </p:txBody>
      </p:sp>
      <p:sp>
        <p:nvSpPr>
          <p:cNvPr id="4" name="Rectangle 3"/>
          <p:cNvSpPr/>
          <p:nvPr/>
        </p:nvSpPr>
        <p:spPr>
          <a:xfrm>
            <a:off x="239486" y="1213008"/>
            <a:ext cx="8686800" cy="5632311"/>
          </a:xfrm>
          <a:prstGeom prst="rect">
            <a:avLst/>
          </a:prstGeom>
        </p:spPr>
        <p:txBody>
          <a:bodyPr wrap="square">
            <a:spAutoFit/>
          </a:bodyPr>
          <a:lstStyle/>
          <a:p>
            <a:r>
              <a:rPr lang="en-US" dirty="0"/>
              <a:t>Four score and seven years ago our fathers brought forth on this continent, a new nation, conceived in Liberty, and dedicated to the proposition that all men are created equal.</a:t>
            </a:r>
          </a:p>
          <a:p>
            <a:endParaRPr lang="en-US" dirty="0"/>
          </a:p>
          <a:p>
            <a:r>
              <a:rPr lang="en-US" dirty="0"/>
              <a:t>Now 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a:t>
            </a:r>
          </a:p>
          <a:p>
            <a:endParaRPr lang="en-US" dirty="0"/>
          </a:p>
          <a:p>
            <a:r>
              <a:rPr lang="en-US" dirty="0"/>
              <a:t>But, in a larger sense, we cannot dedicate—we cannot consecrate—we cannot hallow—this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 It is rather for us to be here dedicated to the great task remaining before us—that from these honored dead we take increased devotion to that cause for which they gave the last full measure of devotion—that we here highly resolve that these dead shall not have died in vain—that this nation, under God, shall have a new birth of freedom— and that government of the people, by the people, for the people, shall not perish from the earth.</a:t>
            </a:r>
          </a:p>
        </p:txBody>
      </p:sp>
    </p:spTree>
    <p:extLst>
      <p:ext uri="{BB962C8B-B14F-4D97-AF65-F5344CB8AC3E}">
        <p14:creationId xmlns:p14="http://schemas.microsoft.com/office/powerpoint/2010/main" val="30181929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5410200" y="1855788"/>
            <a:ext cx="3581400" cy="32496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600" b="1">
                <a:solidFill>
                  <a:srgbClr val="D42800"/>
                </a:solidFill>
                <a:effectLst>
                  <a:outerShdw blurRad="38100" dist="38100" dir="2700000" algn="tl">
                    <a:srgbClr val="000000"/>
                  </a:outerShdw>
                </a:effectLst>
                <a:latin typeface="BilboDisplay" pitchFamily="2" charset="0"/>
              </a:rPr>
              <a:t>The War in </a:t>
            </a:r>
            <a:br>
              <a:rPr lang="en-US" sz="4600" b="1">
                <a:solidFill>
                  <a:srgbClr val="D42800"/>
                </a:solidFill>
                <a:effectLst>
                  <a:outerShdw blurRad="38100" dist="38100" dir="2700000" algn="tl">
                    <a:srgbClr val="000000"/>
                  </a:outerShdw>
                </a:effectLst>
                <a:latin typeface="BilboDisplay" pitchFamily="2" charset="0"/>
              </a:rPr>
            </a:br>
            <a:r>
              <a:rPr lang="en-US" sz="4600" b="1">
                <a:solidFill>
                  <a:srgbClr val="D42800"/>
                </a:solidFill>
                <a:effectLst>
                  <a:outerShdw blurRad="38100" dist="38100" dir="2700000" algn="tl">
                    <a:srgbClr val="000000"/>
                  </a:outerShdw>
                </a:effectLst>
                <a:latin typeface="BilboDisplay" pitchFamily="2" charset="0"/>
              </a:rPr>
              <a:t>the West,  1863:</a:t>
            </a:r>
          </a:p>
          <a:p>
            <a:pPr algn="ctr">
              <a:spcBef>
                <a:spcPct val="50000"/>
              </a:spcBef>
              <a:defRPr/>
            </a:pPr>
            <a:r>
              <a:rPr lang="en-US" sz="4600" b="1">
                <a:solidFill>
                  <a:srgbClr val="D42800"/>
                </a:solidFill>
                <a:effectLst>
                  <a:outerShdw blurRad="38100" dist="38100" dir="2700000" algn="tl">
                    <a:srgbClr val="000000"/>
                  </a:outerShdw>
                </a:effectLst>
                <a:latin typeface="BilboDisplay" pitchFamily="2" charset="0"/>
              </a:rPr>
              <a:t>Vicksburg</a:t>
            </a:r>
          </a:p>
        </p:txBody>
      </p:sp>
      <p:pic>
        <p:nvPicPr>
          <p:cNvPr id="36867" name="Picture 4" descr="304690_m_15_06"/>
          <p:cNvPicPr preferRelativeResize="0">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450850" y="838200"/>
            <a:ext cx="4806950" cy="53340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1491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Vicksburg, MS</a:t>
            </a:r>
            <a:br>
              <a:rPr lang="en-US" dirty="0" smtClean="0"/>
            </a:br>
            <a:r>
              <a:rPr lang="en-US" dirty="0" smtClean="0"/>
              <a:t>- July 4, 1863</a:t>
            </a:r>
            <a:endParaRPr lang="en-US" dirty="0"/>
          </a:p>
        </p:txBody>
      </p:sp>
      <p:sp>
        <p:nvSpPr>
          <p:cNvPr id="3" name="Content Placeholder 2"/>
          <p:cNvSpPr>
            <a:spLocks noGrp="1"/>
          </p:cNvSpPr>
          <p:nvPr>
            <p:ph idx="1"/>
          </p:nvPr>
        </p:nvSpPr>
        <p:spPr/>
        <p:txBody>
          <a:bodyPr>
            <a:normAutofit/>
          </a:bodyPr>
          <a:lstStyle/>
          <a:p>
            <a:r>
              <a:rPr lang="en-US" dirty="0" smtClean="0"/>
              <a:t>General Grant was given command of the Union forces attacking Vicksburg – the last remaining Confederate stronghold on the Mississippi River.</a:t>
            </a:r>
          </a:p>
          <a:p>
            <a:r>
              <a:rPr lang="en-US" dirty="0" smtClean="0"/>
              <a:t>The six-week siege of Vicksburg was the best-fought Union campaign of the war and the city was forced to surrender on July 4, 1863 resulting in total Union control of the Mississippi River – severing the Confederacy.</a:t>
            </a:r>
            <a:endParaRPr lang="en-US" dirty="0"/>
          </a:p>
        </p:txBody>
      </p:sp>
    </p:spTree>
    <p:extLst>
      <p:ext uri="{BB962C8B-B14F-4D97-AF65-F5344CB8AC3E}">
        <p14:creationId xmlns:p14="http://schemas.microsoft.com/office/powerpoint/2010/main" val="28757364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This Union victory came the day after the Confederate defeat at Gettysburg and the political significance of the back to back victories was monumental.</a:t>
            </a:r>
          </a:p>
          <a:p>
            <a:r>
              <a:rPr lang="en-US" dirty="0" smtClean="0"/>
              <a:t>Control of the Mississippi helped to lessen Northern cries for peace.</a:t>
            </a:r>
          </a:p>
          <a:p>
            <a:r>
              <a:rPr lang="en-US" dirty="0" smtClean="0"/>
              <a:t>It also convinced both Britain and France to stop selling war materials to the Confederacy.</a:t>
            </a:r>
            <a:endParaRPr lang="en-US" dirty="0"/>
          </a:p>
        </p:txBody>
      </p:sp>
    </p:spTree>
    <p:extLst>
      <p:ext uri="{BB962C8B-B14F-4D97-AF65-F5344CB8AC3E}">
        <p14:creationId xmlns:p14="http://schemas.microsoft.com/office/powerpoint/2010/main" val="40637140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draft"/>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762000" y="685800"/>
            <a:ext cx="3694113" cy="5715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4692" name="Text Box 4"/>
          <p:cNvSpPr txBox="1">
            <a:spLocks noChangeArrowheads="1"/>
          </p:cNvSpPr>
          <p:nvPr/>
        </p:nvSpPr>
        <p:spPr bwMode="auto">
          <a:xfrm>
            <a:off x="4724400" y="2286000"/>
            <a:ext cx="4114800" cy="228758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800" b="1">
                <a:solidFill>
                  <a:srgbClr val="D42800"/>
                </a:solidFill>
                <a:effectLst>
                  <a:outerShdw blurRad="38100" dist="38100" dir="2700000" algn="tl">
                    <a:srgbClr val="000000"/>
                  </a:outerShdw>
                </a:effectLst>
                <a:latin typeface="BilboDisplay" pitchFamily="2" charset="0"/>
              </a:rPr>
              <a:t>The North Initiates the Draft, </a:t>
            </a:r>
            <a:r>
              <a:rPr lang="en-US" sz="4400" b="1">
                <a:solidFill>
                  <a:srgbClr val="D42800"/>
                </a:solidFill>
                <a:effectLst>
                  <a:outerShdw blurRad="38100" dist="38100" dir="2700000" algn="tl">
                    <a:srgbClr val="000000"/>
                  </a:outerShdw>
                </a:effectLst>
                <a:latin typeface="BilboDisplay" pitchFamily="2" charset="0"/>
              </a:rPr>
              <a:t>1863</a:t>
            </a:r>
            <a:endParaRPr lang="en-US" sz="3200" b="1">
              <a:solidFill>
                <a:srgbClr val="D42800"/>
              </a:solidFill>
              <a:effectLst>
                <a:outerShdw blurRad="38100" dist="38100" dir="2700000" algn="tl">
                  <a:srgbClr val="000000"/>
                </a:outerShdw>
              </a:effectLst>
              <a:latin typeface="BilboDisplay" pitchFamily="2" charset="0"/>
            </a:endParaRPr>
          </a:p>
        </p:txBody>
      </p:sp>
    </p:spTree>
    <p:extLst>
      <p:ext uri="{BB962C8B-B14F-4D97-AF65-F5344CB8AC3E}">
        <p14:creationId xmlns:p14="http://schemas.microsoft.com/office/powerpoint/2010/main" val="1879119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Fort Sumter</a:t>
            </a:r>
            <a:br>
              <a:rPr lang="en-US" dirty="0"/>
            </a:br>
            <a:r>
              <a:rPr lang="en-US" dirty="0"/>
              <a:t>April 12, 1861</a:t>
            </a:r>
          </a:p>
        </p:txBody>
      </p:sp>
      <p:sp>
        <p:nvSpPr>
          <p:cNvPr id="3" name="Content Placeholder 2"/>
          <p:cNvSpPr>
            <a:spLocks noGrp="1"/>
          </p:cNvSpPr>
          <p:nvPr>
            <p:ph idx="1"/>
          </p:nvPr>
        </p:nvSpPr>
        <p:spPr/>
        <p:txBody>
          <a:bodyPr/>
          <a:lstStyle/>
          <a:p>
            <a:r>
              <a:rPr lang="en-US" dirty="0" smtClean="0"/>
              <a:t>Lincoln’s dilemma:</a:t>
            </a:r>
          </a:p>
          <a:p>
            <a:pPr lvl="1"/>
            <a:r>
              <a:rPr lang="en-US" dirty="0" smtClean="0"/>
              <a:t>Fort Sumter was not strong enough to hold its own against Confederate attack.</a:t>
            </a:r>
          </a:p>
          <a:p>
            <a:pPr lvl="1"/>
            <a:r>
              <a:rPr lang="en-US" dirty="0" smtClean="0"/>
              <a:t>If he sent reinforcements, Confederates would immediately attack.</a:t>
            </a:r>
          </a:p>
          <a:p>
            <a:pPr lvl="1"/>
            <a:endParaRPr lang="en-US" dirty="0" smtClean="0"/>
          </a:p>
          <a:p>
            <a:pPr lvl="1"/>
            <a:endParaRPr lang="en-US" dirty="0"/>
          </a:p>
        </p:txBody>
      </p:sp>
    </p:spTree>
    <p:extLst>
      <p:ext uri="{BB962C8B-B14F-4D97-AF65-F5344CB8AC3E}">
        <p14:creationId xmlns:p14="http://schemas.microsoft.com/office/powerpoint/2010/main" val="7747987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457200" y="441325"/>
            <a:ext cx="8382000" cy="7016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a:solidFill>
                  <a:srgbClr val="D42800"/>
                </a:solidFill>
                <a:effectLst>
                  <a:outerShdw blurRad="38100" dist="38100" dir="2700000" algn="tl">
                    <a:srgbClr val="000000"/>
                  </a:outerShdw>
                </a:effectLst>
                <a:latin typeface="BilboDisplay" pitchFamily="2" charset="0"/>
              </a:rPr>
              <a:t>Recruiting Irish Immigrants in NYC</a:t>
            </a:r>
          </a:p>
        </p:txBody>
      </p:sp>
      <p:pic>
        <p:nvPicPr>
          <p:cNvPr id="40963" name="Picture 3" descr="enlisting Union soldiers among Irish &amp; German immigrant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t="5333" b="5779"/>
          <a:stretch>
            <a:fillRect/>
          </a:stretch>
        </p:blipFill>
        <p:spPr bwMode="auto">
          <a:xfrm>
            <a:off x="152400" y="1371600"/>
            <a:ext cx="3810000" cy="5486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8308" name="Picture 4" descr="draft_riots_large"/>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5105400" y="1676400"/>
            <a:ext cx="35814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570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dissolve">
                                      <p:cBhvr>
                                        <p:cTn id="7" dur="20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457200" y="441325"/>
            <a:ext cx="8382000" cy="132343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dirty="0">
                <a:solidFill>
                  <a:srgbClr val="D42800"/>
                </a:solidFill>
                <a:effectLst>
                  <a:outerShdw blurRad="38100" dist="38100" dir="2700000" algn="tl">
                    <a:srgbClr val="000000"/>
                  </a:outerShdw>
                </a:effectLst>
                <a:latin typeface="BilboDisplay" pitchFamily="2" charset="0"/>
              </a:rPr>
              <a:t>Recruiting </a:t>
            </a:r>
            <a:r>
              <a:rPr lang="en-US" sz="4000" b="1" dirty="0" smtClean="0">
                <a:solidFill>
                  <a:srgbClr val="D42800"/>
                </a:solidFill>
                <a:effectLst>
                  <a:outerShdw blurRad="38100" dist="38100" dir="2700000" algn="tl">
                    <a:srgbClr val="000000"/>
                  </a:outerShdw>
                </a:effectLst>
                <a:latin typeface="BilboDisplay" pitchFamily="2" charset="0"/>
              </a:rPr>
              <a:t>African Americans</a:t>
            </a:r>
            <a:r>
              <a:rPr lang="en-US" sz="4000" b="1" dirty="0" smtClean="0">
                <a:solidFill>
                  <a:srgbClr val="D42800"/>
                </a:solidFill>
                <a:effectLst>
                  <a:outerShdw blurRad="38100" dist="38100" dir="2700000" algn="tl">
                    <a:srgbClr val="000000"/>
                  </a:outerShdw>
                </a:effectLst>
                <a:latin typeface="BilboDisplay" pitchFamily="2" charset="0"/>
              </a:rPr>
              <a:t> </a:t>
            </a:r>
            <a:r>
              <a:rPr lang="en-US" sz="4000" b="1" dirty="0">
                <a:solidFill>
                  <a:srgbClr val="D42800"/>
                </a:solidFill>
                <a:effectLst>
                  <a:outerShdw blurRad="38100" dist="38100" dir="2700000" algn="tl">
                    <a:srgbClr val="000000"/>
                  </a:outerShdw>
                </a:effectLst>
                <a:latin typeface="BilboDisplay" pitchFamily="2" charset="0"/>
              </a:rPr>
              <a:t>in NYC</a:t>
            </a:r>
          </a:p>
        </p:txBody>
      </p:sp>
      <p:pic>
        <p:nvPicPr>
          <p:cNvPr id="41987" name="Picture 4" descr="Vlack recruits-Beekman St - NYC"/>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t="8415" b="8415"/>
          <a:stretch>
            <a:fillRect/>
          </a:stretch>
        </p:blipFill>
        <p:spPr bwMode="auto">
          <a:xfrm>
            <a:off x="609600" y="1828800"/>
            <a:ext cx="82296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0115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381000" y="473075"/>
            <a:ext cx="8382000" cy="158432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defRPr/>
            </a:pPr>
            <a:r>
              <a:rPr lang="en-US" sz="4900" b="1">
                <a:solidFill>
                  <a:srgbClr val="D42800"/>
                </a:solidFill>
                <a:effectLst>
                  <a:outerShdw blurRad="38100" dist="38100" dir="2700000" algn="tl">
                    <a:srgbClr val="000000"/>
                  </a:outerShdw>
                </a:effectLst>
                <a:latin typeface="BilboDisplay" pitchFamily="2" charset="0"/>
              </a:rPr>
              <a:t>Buy Your Way Out of Military Service</a:t>
            </a:r>
          </a:p>
        </p:txBody>
      </p:sp>
      <p:pic>
        <p:nvPicPr>
          <p:cNvPr id="24579" name="Picture 5" descr="poster-Wanted a Substitute-attacks 1863 Enrollment Act"/>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28600" y="1981200"/>
            <a:ext cx="86868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7133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457200" y="304800"/>
            <a:ext cx="8382000" cy="7016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a:solidFill>
                  <a:srgbClr val="D42800"/>
                </a:solidFill>
                <a:effectLst>
                  <a:outerShdw blurRad="38100" dist="38100" dir="2700000" algn="tl">
                    <a:srgbClr val="000000"/>
                  </a:outerShdw>
                </a:effectLst>
                <a:latin typeface="BilboDisplay" pitchFamily="2" charset="0"/>
              </a:rPr>
              <a:t>NYC Draft Riots, </a:t>
            </a:r>
            <a:r>
              <a:rPr lang="en-US" sz="3200" b="1">
                <a:solidFill>
                  <a:srgbClr val="D42800"/>
                </a:solidFill>
                <a:effectLst>
                  <a:outerShdw blurRad="38100" dist="38100" dir="2700000" algn="tl">
                    <a:srgbClr val="000000"/>
                  </a:outerShdw>
                </a:effectLst>
                <a:latin typeface="BilboDisplay" pitchFamily="2" charset="0"/>
              </a:rPr>
              <a:t>(July 13-16, 1863)</a:t>
            </a:r>
          </a:p>
        </p:txBody>
      </p:sp>
      <p:pic>
        <p:nvPicPr>
          <p:cNvPr id="43011" name="Picture 4" descr="map-draft riot"/>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57200" y="1143000"/>
            <a:ext cx="8534400" cy="53435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658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457200" y="304800"/>
            <a:ext cx="8382000" cy="7016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a:solidFill>
                  <a:srgbClr val="D42800"/>
                </a:solidFill>
                <a:effectLst>
                  <a:outerShdw blurRad="38100" dist="38100" dir="2700000" algn="tl">
                    <a:srgbClr val="000000"/>
                  </a:outerShdw>
                </a:effectLst>
                <a:latin typeface="BilboDisplay" pitchFamily="2" charset="0"/>
              </a:rPr>
              <a:t>NYC Draft Riots, </a:t>
            </a:r>
            <a:r>
              <a:rPr lang="en-US" sz="3200" b="1">
                <a:solidFill>
                  <a:srgbClr val="D42800"/>
                </a:solidFill>
                <a:effectLst>
                  <a:outerShdw blurRad="38100" dist="38100" dir="2700000" algn="tl">
                    <a:srgbClr val="000000"/>
                  </a:outerShdw>
                </a:effectLst>
                <a:latin typeface="BilboDisplay" pitchFamily="2" charset="0"/>
              </a:rPr>
              <a:t>(July 13-16, 1863)</a:t>
            </a:r>
          </a:p>
        </p:txBody>
      </p:sp>
      <p:pic>
        <p:nvPicPr>
          <p:cNvPr id="44035" name="Picture 4" descr="NYC draft riots-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2499" t="3397" r="1250" b="1486"/>
          <a:stretch>
            <a:fillRect/>
          </a:stretch>
        </p:blipFill>
        <p:spPr bwMode="auto">
          <a:xfrm>
            <a:off x="304800" y="1447800"/>
            <a:ext cx="85344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7652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Chattanooga</a:t>
            </a:r>
            <a:br>
              <a:rPr lang="en-US" dirty="0"/>
            </a:br>
            <a:r>
              <a:rPr lang="en-US" dirty="0"/>
              <a:t>November 23–25, 1863</a:t>
            </a:r>
          </a:p>
        </p:txBody>
      </p:sp>
      <p:sp>
        <p:nvSpPr>
          <p:cNvPr id="3" name="Content Placeholder 2"/>
          <p:cNvSpPr>
            <a:spLocks noGrp="1"/>
          </p:cNvSpPr>
          <p:nvPr>
            <p:ph idx="1"/>
          </p:nvPr>
        </p:nvSpPr>
        <p:spPr/>
        <p:txBody>
          <a:bodyPr>
            <a:normAutofit/>
          </a:bodyPr>
          <a:lstStyle/>
          <a:p>
            <a:r>
              <a:rPr lang="en-US" dirty="0" smtClean="0"/>
              <a:t>Grant was transferred to eastern Tennessee and defeated and cleared the state </a:t>
            </a:r>
            <a:r>
              <a:rPr lang="en-US" dirty="0"/>
              <a:t>of </a:t>
            </a:r>
            <a:r>
              <a:rPr lang="en-US" dirty="0" smtClean="0"/>
              <a:t>the Confederate forces and opened the way for an invasion of Georgia.</a:t>
            </a:r>
            <a:endParaRPr lang="en-US" dirty="0"/>
          </a:p>
        </p:txBody>
      </p:sp>
    </p:spTree>
    <p:extLst>
      <p:ext uri="{BB962C8B-B14F-4D97-AF65-F5344CB8AC3E}">
        <p14:creationId xmlns:p14="http://schemas.microsoft.com/office/powerpoint/2010/main" val="25405650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Wilderness Campaign </a:t>
            </a:r>
            <a:br>
              <a:rPr lang="en-US" dirty="0" smtClean="0"/>
            </a:br>
            <a:r>
              <a:rPr lang="en-US" dirty="0" smtClean="0"/>
              <a:t>May 4 - June 12, 1864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Grant was given command of the Army of the Potomac because he had the fortitude to keep attacking despite the number of casualties he lost.</a:t>
            </a:r>
          </a:p>
          <a:p>
            <a:r>
              <a:rPr lang="en-US" dirty="0" smtClean="0"/>
              <a:t>His basic strategy was to attack the enemy’s armies at the same time so that they could not assist each other.</a:t>
            </a:r>
          </a:p>
          <a:p>
            <a:r>
              <a:rPr lang="en-US" dirty="0" smtClean="0"/>
              <a:t>With more than 100,000 men, he marched toward Richmond.</a:t>
            </a:r>
          </a:p>
          <a:p>
            <a:r>
              <a:rPr lang="en-US" dirty="0" smtClean="0"/>
              <a:t>In a series of battles in the Virginia Wilderness (Bloody Angle and Hell’s Half Acre, Grant suffered about 50,000 casualties.</a:t>
            </a:r>
          </a:p>
          <a:p>
            <a:endParaRPr lang="en-US" dirty="0"/>
          </a:p>
          <a:p>
            <a:endParaRPr lang="en-US" dirty="0" smtClean="0"/>
          </a:p>
          <a:p>
            <a:endParaRPr lang="en-US" dirty="0"/>
          </a:p>
        </p:txBody>
      </p:sp>
    </p:spTree>
    <p:extLst>
      <p:ext uri="{BB962C8B-B14F-4D97-AF65-F5344CB8AC3E}">
        <p14:creationId xmlns:p14="http://schemas.microsoft.com/office/powerpoint/2010/main" val="30717040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Cold Harbor</a:t>
            </a:r>
            <a:br>
              <a:rPr lang="en-US" dirty="0" smtClean="0"/>
            </a:br>
            <a:r>
              <a:rPr lang="en-US" dirty="0" smtClean="0"/>
              <a:t>June 3, 1864</a:t>
            </a:r>
            <a:endParaRPr lang="en-US" dirty="0"/>
          </a:p>
        </p:txBody>
      </p:sp>
      <p:sp>
        <p:nvSpPr>
          <p:cNvPr id="3" name="Content Placeholder 2"/>
          <p:cNvSpPr>
            <a:spLocks noGrp="1"/>
          </p:cNvSpPr>
          <p:nvPr>
            <p:ph idx="1"/>
          </p:nvPr>
        </p:nvSpPr>
        <p:spPr/>
        <p:txBody>
          <a:bodyPr>
            <a:normAutofit lnSpcReduction="10000"/>
          </a:bodyPr>
          <a:lstStyle/>
          <a:p>
            <a:r>
              <a:rPr lang="en-US" dirty="0" smtClean="0"/>
              <a:t>Grant ordered a frontal assault on Lee’s impregnable position of Cold Harbor and Union soldiers advanced to certain death.</a:t>
            </a:r>
          </a:p>
          <a:p>
            <a:r>
              <a:rPr lang="en-US" dirty="0" smtClean="0"/>
              <a:t>Grant was finally forced to withdraw from the battle giving Lee his last victory of the war.</a:t>
            </a:r>
          </a:p>
          <a:p>
            <a:r>
              <a:rPr lang="en-US" dirty="0" smtClean="0"/>
              <a:t>Public opinion was highly against Grant’s tactic of fighting on despite the losses but his strategy of trading two men for one was brutally necessary to eventually ending the war.</a:t>
            </a:r>
            <a:endParaRPr lang="en-US" dirty="0"/>
          </a:p>
        </p:txBody>
      </p:sp>
    </p:spTree>
    <p:extLst>
      <p:ext uri="{BB962C8B-B14F-4D97-AF65-F5344CB8AC3E}">
        <p14:creationId xmlns:p14="http://schemas.microsoft.com/office/powerpoint/2010/main" val="39785666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Atlanta</a:t>
            </a:r>
            <a:br>
              <a:rPr lang="en-US" dirty="0" smtClean="0"/>
            </a:br>
            <a:r>
              <a:rPr lang="en-US" dirty="0" smtClean="0"/>
              <a:t>September – November, 1864</a:t>
            </a:r>
            <a:endParaRPr lang="en-US" dirty="0"/>
          </a:p>
        </p:txBody>
      </p:sp>
      <p:sp>
        <p:nvSpPr>
          <p:cNvPr id="3" name="Content Placeholder 2"/>
          <p:cNvSpPr>
            <a:spLocks noGrp="1"/>
          </p:cNvSpPr>
          <p:nvPr>
            <p:ph idx="1"/>
          </p:nvPr>
        </p:nvSpPr>
        <p:spPr/>
        <p:txBody>
          <a:bodyPr/>
          <a:lstStyle/>
          <a:p>
            <a:r>
              <a:rPr lang="en-US" dirty="0" smtClean="0"/>
              <a:t>General William Tecumseh Sherman was given command of Union invasion of Georgia.</a:t>
            </a:r>
          </a:p>
          <a:p>
            <a:r>
              <a:rPr lang="en-US" dirty="0" smtClean="0"/>
              <a:t>He captured the city in September and then burned it in November.</a:t>
            </a:r>
          </a:p>
          <a:p>
            <a:endParaRPr lang="en-US" dirty="0"/>
          </a:p>
        </p:txBody>
      </p:sp>
    </p:spTree>
    <p:extLst>
      <p:ext uri="{BB962C8B-B14F-4D97-AF65-F5344CB8AC3E}">
        <p14:creationId xmlns:p14="http://schemas.microsoft.com/office/powerpoint/2010/main" val="42822079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Election of 1864</a:t>
            </a:r>
            <a:endParaRPr lang="en-US" dirty="0"/>
          </a:p>
        </p:txBody>
      </p:sp>
      <p:sp>
        <p:nvSpPr>
          <p:cNvPr id="3" name="Content Placeholder 2"/>
          <p:cNvSpPr>
            <a:spLocks noGrp="1"/>
          </p:cNvSpPr>
          <p:nvPr>
            <p:ph idx="1"/>
          </p:nvPr>
        </p:nvSpPr>
        <p:spPr/>
        <p:txBody>
          <a:bodyPr/>
          <a:lstStyle/>
          <a:p>
            <a:r>
              <a:rPr lang="en-US" dirty="0" smtClean="0"/>
              <a:t>In the midst of the war, Lincoln had to run for reelection.</a:t>
            </a:r>
          </a:p>
          <a:p>
            <a:r>
              <a:rPr lang="en-US" dirty="0" smtClean="0"/>
              <a:t>The Congressional Committee on the Conduct of the War, formed in 1861, resented his expansion of Presidential power during the war and pressed him for complete emancipation.</a:t>
            </a:r>
            <a:endParaRPr lang="en-US" dirty="0"/>
          </a:p>
        </p:txBody>
      </p:sp>
    </p:spTree>
    <p:extLst>
      <p:ext uri="{BB962C8B-B14F-4D97-AF65-F5344CB8AC3E}">
        <p14:creationId xmlns:p14="http://schemas.microsoft.com/office/powerpoint/2010/main" val="2133712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Fort Sumter</a:t>
            </a:r>
            <a:br>
              <a:rPr lang="en-US" dirty="0"/>
            </a:br>
            <a:r>
              <a:rPr lang="en-US" dirty="0"/>
              <a:t>April 12, 1861</a:t>
            </a:r>
          </a:p>
        </p:txBody>
      </p:sp>
      <p:sp>
        <p:nvSpPr>
          <p:cNvPr id="3" name="Content Placeholder 2"/>
          <p:cNvSpPr>
            <a:spLocks noGrp="1"/>
          </p:cNvSpPr>
          <p:nvPr>
            <p:ph idx="1"/>
          </p:nvPr>
        </p:nvSpPr>
        <p:spPr/>
        <p:txBody>
          <a:bodyPr/>
          <a:lstStyle/>
          <a:p>
            <a:r>
              <a:rPr lang="en-US" dirty="0" smtClean="0"/>
              <a:t>Lincoln’s decision:</a:t>
            </a:r>
          </a:p>
          <a:p>
            <a:pPr lvl="1"/>
            <a:r>
              <a:rPr lang="en-US" dirty="0" smtClean="0"/>
              <a:t>He notified S.C. that he was sending provisions but not reinforcements.</a:t>
            </a:r>
          </a:p>
          <a:p>
            <a:pPr lvl="1"/>
            <a:r>
              <a:rPr lang="en-US" dirty="0" smtClean="0"/>
              <a:t>Union naval force headed to Fort Sumter.</a:t>
            </a:r>
          </a:p>
          <a:p>
            <a:pPr lvl="1"/>
            <a:r>
              <a:rPr lang="en-US" dirty="0" smtClean="0"/>
              <a:t>Confederates viewed this as an act of aggression and began a bombardment of the fort.</a:t>
            </a:r>
          </a:p>
          <a:p>
            <a:pPr lvl="1"/>
            <a:r>
              <a:rPr lang="en-US" dirty="0" smtClean="0"/>
              <a:t>After 36 hours, the Union troops surrendered with no lives lost.</a:t>
            </a:r>
            <a:endParaRPr lang="en-US" dirty="0"/>
          </a:p>
        </p:txBody>
      </p:sp>
    </p:spTree>
    <p:extLst>
      <p:ext uri="{BB962C8B-B14F-4D97-AF65-F5344CB8AC3E}">
        <p14:creationId xmlns:p14="http://schemas.microsoft.com/office/powerpoint/2010/main" val="19488342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“peace Democrats” opposed Lincoln and the war.</a:t>
            </a:r>
          </a:p>
          <a:p>
            <a:r>
              <a:rPr lang="en-US" dirty="0" smtClean="0"/>
              <a:t>An extreme group of them, known as the Copperheads, openly obstructed the war effort with attacks against the draft, against Lincoln, and after 1863, against emancipation.</a:t>
            </a:r>
          </a:p>
          <a:p>
            <a:endParaRPr lang="en-US" dirty="0"/>
          </a:p>
        </p:txBody>
      </p:sp>
    </p:spTree>
    <p:extLst>
      <p:ext uri="{BB962C8B-B14F-4D97-AF65-F5344CB8AC3E}">
        <p14:creationId xmlns:p14="http://schemas.microsoft.com/office/powerpoint/2010/main" val="330848575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Fearing defeat, the Republican Party joined with the War Democrats and proclaimed itself the Union party (Republican Party passed out of existence temporarily).</a:t>
            </a:r>
          </a:p>
          <a:p>
            <a:r>
              <a:rPr lang="en-US" dirty="0" smtClean="0"/>
              <a:t>Lincoln received their nomination despite some opposition and Andrew Johnson, a War Democrat, was chosen as his vice-Presidential running mate.</a:t>
            </a:r>
            <a:endParaRPr lang="en-US" dirty="0"/>
          </a:p>
        </p:txBody>
      </p:sp>
    </p:spTree>
    <p:extLst>
      <p:ext uri="{BB962C8B-B14F-4D97-AF65-F5344CB8AC3E}">
        <p14:creationId xmlns:p14="http://schemas.microsoft.com/office/powerpoint/2010/main" val="39410722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peace Democrats and Copperheads nominated General George McClellan and Lincoln’s reelection was in doubt because the war was going badly for the Union.</a:t>
            </a:r>
          </a:p>
          <a:p>
            <a:r>
              <a:rPr lang="en-US" dirty="0" smtClean="0"/>
              <a:t>But victories in Alabama and Virginia, along with the burning of Atlanta, along with a huge military vote from the soldiers in the Union armies, gave him the election.</a:t>
            </a:r>
            <a:endParaRPr lang="en-US" dirty="0"/>
          </a:p>
        </p:txBody>
      </p:sp>
    </p:spTree>
    <p:extLst>
      <p:ext uri="{BB962C8B-B14F-4D97-AF65-F5344CB8AC3E}">
        <p14:creationId xmlns:p14="http://schemas.microsoft.com/office/powerpoint/2010/main" val="40432247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81000" y="319088"/>
            <a:ext cx="8382000" cy="8239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800" b="1">
                <a:solidFill>
                  <a:srgbClr val="D42800"/>
                </a:solidFill>
                <a:effectLst>
                  <a:outerShdw blurRad="38100" dist="38100" dir="2700000" algn="tl">
                    <a:srgbClr val="000000"/>
                  </a:outerShdw>
                </a:effectLst>
                <a:latin typeface="BilboDisplay" pitchFamily="2" charset="0"/>
              </a:rPr>
              <a:t>1864 Election</a:t>
            </a:r>
          </a:p>
        </p:txBody>
      </p:sp>
      <p:pic>
        <p:nvPicPr>
          <p:cNvPr id="49155" name="Picture 4" descr="Abe Lincoln-4"/>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l="18001" t="9883" r="15091" b="5162"/>
          <a:stretch>
            <a:fillRect/>
          </a:stretch>
        </p:blipFill>
        <p:spPr bwMode="auto">
          <a:xfrm>
            <a:off x="381000" y="1295400"/>
            <a:ext cx="4343400"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9156" name="Picture 5" descr="GeorgeMcClellan"/>
          <p:cNvPicPr>
            <a:picLocks noChangeAspect="1" noChangeArrowheads="1"/>
          </p:cNvPicPr>
          <p:nvPr/>
        </p:nvPicPr>
        <p:blipFill>
          <a:blip r:embed="rId3">
            <a:extLst>
              <a:ext uri="{28A0092B-C50C-407E-A947-70E740481C1C}">
                <a14:useLocalDpi xmlns:a14="http://schemas.microsoft.com/office/drawing/2010/main" val="0"/>
              </a:ext>
            </a:extLst>
          </a:blip>
          <a:srcRect l="8751" r="8113" b="1970"/>
          <a:stretch>
            <a:fillRect/>
          </a:stretch>
        </p:blipFill>
        <p:spPr bwMode="auto">
          <a:xfrm>
            <a:off x="5029200" y="1295400"/>
            <a:ext cx="3733800"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8070" name="Text Box 6"/>
          <p:cNvSpPr txBox="1">
            <a:spLocks noChangeArrowheads="1"/>
          </p:cNvSpPr>
          <p:nvPr/>
        </p:nvSpPr>
        <p:spPr bwMode="auto">
          <a:xfrm>
            <a:off x="1143000" y="6019800"/>
            <a:ext cx="2971800" cy="427038"/>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200" b="1">
                <a:solidFill>
                  <a:srgbClr val="F8F8F8"/>
                </a:solidFill>
                <a:effectLst>
                  <a:outerShdw blurRad="38100" dist="38100" dir="2700000" algn="tl">
                    <a:srgbClr val="000000"/>
                  </a:outerShdw>
                </a:effectLst>
                <a:latin typeface="Comic Sans MS" pitchFamily="66" charset="0"/>
              </a:rPr>
              <a:t>Pres. Lincoln (R)</a:t>
            </a:r>
          </a:p>
        </p:txBody>
      </p:sp>
      <p:sp>
        <p:nvSpPr>
          <p:cNvPr id="88071" name="Text Box 7"/>
          <p:cNvSpPr txBox="1">
            <a:spLocks noChangeArrowheads="1"/>
          </p:cNvSpPr>
          <p:nvPr/>
        </p:nvSpPr>
        <p:spPr bwMode="auto">
          <a:xfrm>
            <a:off x="5029200" y="6019800"/>
            <a:ext cx="3200400" cy="427038"/>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200" b="1">
                <a:solidFill>
                  <a:srgbClr val="F8F8F8"/>
                </a:solidFill>
                <a:effectLst>
                  <a:outerShdw blurRad="38100" dist="38100" dir="2700000" algn="tl">
                    <a:srgbClr val="000000"/>
                  </a:outerShdw>
                </a:effectLst>
                <a:latin typeface="Comic Sans MS" pitchFamily="66" charset="0"/>
              </a:rPr>
              <a:t>George McClellan (D)</a:t>
            </a:r>
          </a:p>
        </p:txBody>
      </p:sp>
    </p:spTree>
    <p:extLst>
      <p:ext uri="{BB962C8B-B14F-4D97-AF65-F5344CB8AC3E}">
        <p14:creationId xmlns:p14="http://schemas.microsoft.com/office/powerpoint/2010/main" val="55807081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76200" y="228600"/>
            <a:ext cx="9067800" cy="762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400" b="1">
                <a:solidFill>
                  <a:srgbClr val="D42800"/>
                </a:solidFill>
                <a:effectLst>
                  <a:outerShdw blurRad="38100" dist="38100" dir="2700000" algn="tl">
                    <a:srgbClr val="000000"/>
                  </a:outerShdw>
                </a:effectLst>
                <a:latin typeface="BilboDisplay" pitchFamily="2" charset="0"/>
              </a:rPr>
              <a:t>The Peace Movement:  Copperheads</a:t>
            </a:r>
            <a:endParaRPr lang="en-US" sz="3200" b="1">
              <a:solidFill>
                <a:srgbClr val="D42800"/>
              </a:solidFill>
              <a:effectLst>
                <a:outerShdw blurRad="38100" dist="38100" dir="2700000" algn="tl">
                  <a:srgbClr val="000000"/>
                </a:outerShdw>
              </a:effectLst>
              <a:latin typeface="BilboDisplay" pitchFamily="2" charset="0"/>
            </a:endParaRPr>
          </a:p>
        </p:txBody>
      </p:sp>
      <p:pic>
        <p:nvPicPr>
          <p:cNvPr id="50180" name="Picture 4" descr="Clement_Vallandigham_-_Brady-Handy"/>
          <p:cNvPicPr>
            <a:picLocks noChangeAspect="1" noChangeArrowheads="1"/>
          </p:cNvPicPr>
          <p:nvPr/>
        </p:nvPicPr>
        <p:blipFill>
          <a:blip r:embed="rId2">
            <a:extLst>
              <a:ext uri="{28A0092B-C50C-407E-A947-70E740481C1C}">
                <a14:useLocalDpi xmlns:a14="http://schemas.microsoft.com/office/drawing/2010/main" val="0"/>
              </a:ext>
            </a:extLst>
          </a:blip>
          <a:srcRect t="1352" r="879" b="2702"/>
          <a:stretch>
            <a:fillRect/>
          </a:stretch>
        </p:blipFill>
        <p:spPr bwMode="auto">
          <a:xfrm>
            <a:off x="914400" y="1752600"/>
            <a:ext cx="7543800" cy="4267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6741" name="Text Box 5"/>
          <p:cNvSpPr txBox="1">
            <a:spLocks noChangeArrowheads="1"/>
          </p:cNvSpPr>
          <p:nvPr/>
        </p:nvSpPr>
        <p:spPr bwMode="auto">
          <a:xfrm>
            <a:off x="914400" y="6096000"/>
            <a:ext cx="7696200" cy="427038"/>
          </a:xfrm>
          <a:prstGeom prst="rect">
            <a:avLst/>
          </a:prstGeom>
          <a:noFill/>
          <a:ln>
            <a:noFill/>
          </a:ln>
          <a:effectLst>
            <a:outerShdw dist="35921" dir="2700000" algn="ctr" rotWithShape="0">
              <a:srgbClr val="00206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sz="2200" b="1" dirty="0">
                <a:solidFill>
                  <a:srgbClr val="F8F8F8"/>
                </a:solidFill>
                <a:effectLst>
                  <a:outerShdw blurRad="38100" dist="38100" dir="2700000" algn="tl">
                    <a:srgbClr val="000000"/>
                  </a:outerShdw>
                </a:effectLst>
                <a:latin typeface="Comic Sans MS" pitchFamily="66" charset="0"/>
              </a:rPr>
              <a:t>Clement </a:t>
            </a:r>
            <a:r>
              <a:rPr lang="en-US" sz="2200" b="1" dirty="0" err="1">
                <a:solidFill>
                  <a:srgbClr val="F8F8F8"/>
                </a:solidFill>
                <a:effectLst>
                  <a:outerShdw blurRad="38100" dist="38100" dir="2700000" algn="tl">
                    <a:srgbClr val="000000"/>
                  </a:outerShdw>
                </a:effectLst>
                <a:latin typeface="Comic Sans MS" pitchFamily="66" charset="0"/>
              </a:rPr>
              <a:t>Vallandigham</a:t>
            </a:r>
            <a:endParaRPr lang="en-US" sz="2200" b="1" dirty="0">
              <a:solidFill>
                <a:srgbClr val="F8F8F8"/>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522438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6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381000" y="228600"/>
            <a:ext cx="8382000" cy="24622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400" b="1" dirty="0" smtClean="0">
                <a:solidFill>
                  <a:srgbClr val="D42800"/>
                </a:solidFill>
                <a:effectLst>
                  <a:outerShdw blurRad="38100" dist="38100" dir="2700000" algn="tl">
                    <a:srgbClr val="000000"/>
                  </a:outerShdw>
                </a:effectLst>
                <a:latin typeface="BilboDisplay" pitchFamily="2" charset="0"/>
              </a:rPr>
              <a:t>Political Cartoon  </a:t>
            </a:r>
          </a:p>
          <a:p>
            <a:pPr algn="ctr">
              <a:spcBef>
                <a:spcPct val="50000"/>
              </a:spcBef>
              <a:defRPr/>
            </a:pPr>
            <a:r>
              <a:rPr lang="en-US" sz="4400" b="1" dirty="0" smtClean="0">
                <a:solidFill>
                  <a:srgbClr val="D42800"/>
                </a:solidFill>
                <a:effectLst>
                  <a:outerShdw blurRad="38100" dist="38100" dir="2700000" algn="tl">
                    <a:srgbClr val="000000"/>
                  </a:outerShdw>
                </a:effectLst>
                <a:latin typeface="BilboDisplay" pitchFamily="2" charset="0"/>
              </a:rPr>
              <a:t>Democratic </a:t>
            </a:r>
            <a:r>
              <a:rPr lang="en-US" sz="4400" b="1" dirty="0">
                <a:solidFill>
                  <a:srgbClr val="D42800"/>
                </a:solidFill>
                <a:effectLst>
                  <a:outerShdw blurRad="38100" dist="38100" dir="2700000" algn="tl">
                    <a:srgbClr val="000000"/>
                  </a:outerShdw>
                </a:effectLst>
                <a:latin typeface="BilboDisplay" pitchFamily="2" charset="0"/>
              </a:rPr>
              <a:t>Copperheads in 1864</a:t>
            </a:r>
          </a:p>
        </p:txBody>
      </p:sp>
      <p:pic>
        <p:nvPicPr>
          <p:cNvPr id="52227" name="Picture 4" descr="pol_cartoon-lampooning Copperhead Dems -1864"/>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l="3810" r="4762"/>
          <a:stretch>
            <a:fillRect/>
          </a:stretch>
        </p:blipFill>
        <p:spPr bwMode="auto">
          <a:xfrm>
            <a:off x="533400" y="2514600"/>
            <a:ext cx="8534400" cy="41703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81418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943600" y="1892300"/>
            <a:ext cx="2895600" cy="31393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dirty="0">
                <a:solidFill>
                  <a:srgbClr val="D42800"/>
                </a:solidFill>
                <a:effectLst>
                  <a:outerShdw blurRad="38100" dist="38100" dir="2700000" algn="tl">
                    <a:srgbClr val="000000"/>
                  </a:outerShdw>
                </a:effectLst>
                <a:latin typeface="BilboDisplay" pitchFamily="2" charset="0"/>
              </a:rPr>
              <a:t>Presidential</a:t>
            </a:r>
            <a:r>
              <a:rPr lang="en-US" sz="4400" b="1" dirty="0">
                <a:solidFill>
                  <a:srgbClr val="D42800"/>
                </a:solidFill>
                <a:effectLst>
                  <a:outerShdw blurRad="38100" dist="38100" dir="2700000" algn="tl">
                    <a:srgbClr val="000000"/>
                  </a:outerShdw>
                </a:effectLst>
                <a:latin typeface="BilboDisplay" pitchFamily="2" charset="0"/>
              </a:rPr>
              <a:t> </a:t>
            </a:r>
            <a:endParaRPr lang="en-US" sz="4400" b="1" dirty="0" smtClean="0">
              <a:solidFill>
                <a:srgbClr val="D42800"/>
              </a:solidFill>
              <a:effectLst>
                <a:outerShdw blurRad="38100" dist="38100" dir="2700000" algn="tl">
                  <a:srgbClr val="000000"/>
                </a:outerShdw>
              </a:effectLst>
              <a:latin typeface="BilboDisplay" pitchFamily="2" charset="0"/>
            </a:endParaRPr>
          </a:p>
          <a:p>
            <a:pPr algn="ctr">
              <a:spcBef>
                <a:spcPct val="50000"/>
              </a:spcBef>
              <a:defRPr/>
            </a:pPr>
            <a:r>
              <a:rPr lang="en-US" sz="4400" b="1" dirty="0" smtClean="0">
                <a:solidFill>
                  <a:srgbClr val="D42800"/>
                </a:solidFill>
                <a:effectLst>
                  <a:outerShdw blurRad="38100" dist="38100" dir="2700000" algn="tl">
                    <a:srgbClr val="000000"/>
                  </a:outerShdw>
                </a:effectLst>
                <a:latin typeface="BilboDisplay" pitchFamily="2" charset="0"/>
              </a:rPr>
              <a:t>Election </a:t>
            </a:r>
            <a:r>
              <a:rPr lang="en-US" sz="4400" b="1" dirty="0">
                <a:solidFill>
                  <a:srgbClr val="D42800"/>
                </a:solidFill>
                <a:effectLst>
                  <a:outerShdw blurRad="38100" dist="38100" dir="2700000" algn="tl">
                    <a:srgbClr val="000000"/>
                  </a:outerShdw>
                </a:effectLst>
                <a:latin typeface="BilboDisplay" pitchFamily="2" charset="0"/>
              </a:rPr>
              <a:t/>
            </a:r>
            <a:br>
              <a:rPr lang="en-US" sz="4400" b="1" dirty="0">
                <a:solidFill>
                  <a:srgbClr val="D42800"/>
                </a:solidFill>
                <a:effectLst>
                  <a:outerShdw blurRad="38100" dist="38100" dir="2700000" algn="tl">
                    <a:srgbClr val="000000"/>
                  </a:outerShdw>
                </a:effectLst>
                <a:latin typeface="BilboDisplay" pitchFamily="2" charset="0"/>
              </a:rPr>
            </a:br>
            <a:r>
              <a:rPr lang="en-US" sz="4400" b="1" dirty="0">
                <a:solidFill>
                  <a:srgbClr val="D42800"/>
                </a:solidFill>
                <a:effectLst>
                  <a:outerShdw blurRad="38100" dist="38100" dir="2700000" algn="tl">
                    <a:srgbClr val="000000"/>
                  </a:outerShdw>
                </a:effectLst>
                <a:latin typeface="BilboDisplay" pitchFamily="2" charset="0"/>
              </a:rPr>
              <a:t>Results</a:t>
            </a:r>
            <a:r>
              <a:rPr lang="en-US" sz="4400" b="1" dirty="0" smtClean="0">
                <a:solidFill>
                  <a:srgbClr val="D42800"/>
                </a:solidFill>
                <a:effectLst>
                  <a:outerShdw blurRad="38100" dist="38100" dir="2700000" algn="tl">
                    <a:srgbClr val="000000"/>
                  </a:outerShdw>
                </a:effectLst>
                <a:latin typeface="BilboDisplay" pitchFamily="2" charset="0"/>
              </a:rPr>
              <a:t>: </a:t>
            </a:r>
            <a:r>
              <a:rPr lang="en-US" sz="4400" b="1" dirty="0">
                <a:solidFill>
                  <a:srgbClr val="D42800"/>
                </a:solidFill>
                <a:effectLst>
                  <a:outerShdw blurRad="38100" dist="38100" dir="2700000" algn="tl">
                    <a:srgbClr val="000000"/>
                  </a:outerShdw>
                </a:effectLst>
                <a:latin typeface="BilboDisplay" pitchFamily="2" charset="0"/>
              </a:rPr>
              <a:t/>
            </a:r>
            <a:br>
              <a:rPr lang="en-US" sz="4400" b="1" dirty="0">
                <a:solidFill>
                  <a:srgbClr val="D42800"/>
                </a:solidFill>
                <a:effectLst>
                  <a:outerShdw blurRad="38100" dist="38100" dir="2700000" algn="tl">
                    <a:srgbClr val="000000"/>
                  </a:outerShdw>
                </a:effectLst>
                <a:latin typeface="BilboDisplay" pitchFamily="2" charset="0"/>
              </a:rPr>
            </a:br>
            <a:r>
              <a:rPr lang="en-US" sz="4400" b="1" dirty="0">
                <a:solidFill>
                  <a:srgbClr val="D42800"/>
                </a:solidFill>
                <a:effectLst>
                  <a:outerShdw blurRad="38100" dist="38100" dir="2700000" algn="tl">
                    <a:srgbClr val="000000"/>
                  </a:outerShdw>
                </a:effectLst>
                <a:latin typeface="BilboDisplay" pitchFamily="2" charset="0"/>
              </a:rPr>
              <a:t>1864</a:t>
            </a:r>
          </a:p>
        </p:txBody>
      </p:sp>
      <p:pic>
        <p:nvPicPr>
          <p:cNvPr id="53251" name="Picture 5" descr="map-1864 Election"/>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228600" y="685800"/>
            <a:ext cx="5486400" cy="6172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95961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Sherman’s March to the Sea</a:t>
            </a:r>
            <a:br>
              <a:rPr lang="en-US" dirty="0" smtClean="0"/>
            </a:br>
            <a:r>
              <a:rPr lang="en-US" dirty="0" smtClean="0"/>
              <a:t>November 1864 - February 1865</a:t>
            </a:r>
            <a:endParaRPr lang="en-US" dirty="0"/>
          </a:p>
        </p:txBody>
      </p:sp>
      <p:sp>
        <p:nvSpPr>
          <p:cNvPr id="3" name="Content Placeholder 2"/>
          <p:cNvSpPr>
            <a:spLocks noGrp="1"/>
          </p:cNvSpPr>
          <p:nvPr>
            <p:ph idx="1"/>
          </p:nvPr>
        </p:nvSpPr>
        <p:spPr/>
        <p:txBody>
          <a:bodyPr/>
          <a:lstStyle/>
          <a:p>
            <a:r>
              <a:rPr lang="en-US" dirty="0" smtClean="0"/>
              <a:t>Sherman and his force of 60,000 cut a sixty-mile wide swath of destruction through Georgia destroying everything in their path.</a:t>
            </a:r>
          </a:p>
          <a:p>
            <a:r>
              <a:rPr lang="en-US" dirty="0" smtClean="0"/>
              <a:t>His methods were brutal – total war- designed to destroy supply lines and the morale of the Confederate men fighting on the front by destroying their homes.</a:t>
            </a:r>
            <a:endParaRPr lang="en-US" dirty="0"/>
          </a:p>
        </p:txBody>
      </p:sp>
    </p:spTree>
    <p:extLst>
      <p:ext uri="{BB962C8B-B14F-4D97-AF65-F5344CB8AC3E}">
        <p14:creationId xmlns:p14="http://schemas.microsoft.com/office/powerpoint/2010/main" val="19463460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Sherman seized Savannah, </a:t>
            </a:r>
            <a:r>
              <a:rPr lang="en-US" dirty="0" smtClean="0"/>
              <a:t>Georgia as a “Christmas present” </a:t>
            </a:r>
            <a:r>
              <a:rPr lang="en-US" dirty="0" smtClean="0"/>
              <a:t>for Lincoln then headed north into South Carolina were his destruction was even worse.</a:t>
            </a:r>
          </a:p>
          <a:p>
            <a:r>
              <a:rPr lang="en-US" dirty="0" smtClean="0"/>
              <a:t>He destroyed the capital of Columbia and then continued northward into North Carolina.</a:t>
            </a:r>
            <a:endParaRPr lang="en-US" dirty="0"/>
          </a:p>
        </p:txBody>
      </p:sp>
    </p:spTree>
    <p:extLst>
      <p:ext uri="{BB962C8B-B14F-4D97-AF65-F5344CB8AC3E}">
        <p14:creationId xmlns:p14="http://schemas.microsoft.com/office/powerpoint/2010/main" val="38402162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04800" y="228600"/>
            <a:ext cx="2895600" cy="423703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sz="4000" b="1" dirty="0">
                <a:solidFill>
                  <a:srgbClr val="D42800"/>
                </a:solidFill>
                <a:effectLst>
                  <a:outerShdw blurRad="38100" dist="38100" dir="2700000" algn="tl">
                    <a:srgbClr val="000000"/>
                  </a:outerShdw>
                </a:effectLst>
                <a:latin typeface="BilboDisplay" pitchFamily="2" charset="0"/>
              </a:rPr>
              <a:t>Sherman’s</a:t>
            </a:r>
            <a:br>
              <a:rPr lang="en-US" sz="4000" b="1" dirty="0">
                <a:solidFill>
                  <a:srgbClr val="D42800"/>
                </a:solidFill>
                <a:effectLst>
                  <a:outerShdw blurRad="38100" dist="38100" dir="2700000" algn="tl">
                    <a:srgbClr val="000000"/>
                  </a:outerShdw>
                </a:effectLst>
                <a:latin typeface="BilboDisplay" pitchFamily="2" charset="0"/>
              </a:rPr>
            </a:br>
            <a:r>
              <a:rPr lang="en-US" sz="4000" b="1" dirty="0">
                <a:solidFill>
                  <a:srgbClr val="D42800"/>
                </a:solidFill>
                <a:effectLst>
                  <a:outerShdw blurRad="38100" dist="38100" dir="2700000" algn="tl">
                    <a:srgbClr val="000000"/>
                  </a:outerShdw>
                </a:effectLst>
                <a:latin typeface="BilboDisplay" pitchFamily="2" charset="0"/>
              </a:rPr>
              <a:t>“March</a:t>
            </a:r>
            <a:br>
              <a:rPr lang="en-US" sz="4000" b="1" dirty="0">
                <a:solidFill>
                  <a:srgbClr val="D42800"/>
                </a:solidFill>
                <a:effectLst>
                  <a:outerShdw blurRad="38100" dist="38100" dir="2700000" algn="tl">
                    <a:srgbClr val="000000"/>
                  </a:outerShdw>
                </a:effectLst>
                <a:latin typeface="BilboDisplay" pitchFamily="2" charset="0"/>
              </a:rPr>
            </a:br>
            <a:r>
              <a:rPr lang="en-US" sz="4000" b="1" dirty="0">
                <a:solidFill>
                  <a:srgbClr val="D42800"/>
                </a:solidFill>
                <a:effectLst>
                  <a:outerShdw blurRad="38100" dist="38100" dir="2700000" algn="tl">
                    <a:srgbClr val="000000"/>
                  </a:outerShdw>
                </a:effectLst>
                <a:latin typeface="BilboDisplay" pitchFamily="2" charset="0"/>
              </a:rPr>
              <a:t>to the</a:t>
            </a:r>
            <a:br>
              <a:rPr lang="en-US" sz="4000" b="1" dirty="0">
                <a:solidFill>
                  <a:srgbClr val="D42800"/>
                </a:solidFill>
                <a:effectLst>
                  <a:outerShdw blurRad="38100" dist="38100" dir="2700000" algn="tl">
                    <a:srgbClr val="000000"/>
                  </a:outerShdw>
                </a:effectLst>
                <a:latin typeface="BilboDisplay" pitchFamily="2" charset="0"/>
              </a:rPr>
            </a:br>
            <a:r>
              <a:rPr lang="en-US" sz="4000" b="1" dirty="0">
                <a:solidFill>
                  <a:srgbClr val="D42800"/>
                </a:solidFill>
                <a:effectLst>
                  <a:outerShdw blurRad="38100" dist="38100" dir="2700000" algn="tl">
                    <a:srgbClr val="000000"/>
                  </a:outerShdw>
                </a:effectLst>
                <a:latin typeface="BilboDisplay" pitchFamily="2" charset="0"/>
              </a:rPr>
              <a:t>Sea”</a:t>
            </a:r>
            <a:br>
              <a:rPr lang="en-US" sz="4000" b="1" dirty="0">
                <a:solidFill>
                  <a:srgbClr val="D42800"/>
                </a:solidFill>
                <a:effectLst>
                  <a:outerShdw blurRad="38100" dist="38100" dir="2700000" algn="tl">
                    <a:srgbClr val="000000"/>
                  </a:outerShdw>
                </a:effectLst>
                <a:latin typeface="BilboDisplay" pitchFamily="2" charset="0"/>
              </a:rPr>
            </a:br>
            <a:r>
              <a:rPr lang="en-US" sz="4000" b="1" dirty="0">
                <a:solidFill>
                  <a:srgbClr val="D42800"/>
                </a:solidFill>
                <a:effectLst>
                  <a:outerShdw blurRad="38100" dist="38100" dir="2700000" algn="tl">
                    <a:srgbClr val="000000"/>
                  </a:outerShdw>
                </a:effectLst>
                <a:latin typeface="BilboDisplay" pitchFamily="2" charset="0"/>
              </a:rPr>
              <a:t>through</a:t>
            </a:r>
            <a:br>
              <a:rPr lang="en-US" sz="4000" b="1" dirty="0">
                <a:solidFill>
                  <a:srgbClr val="D42800"/>
                </a:solidFill>
                <a:effectLst>
                  <a:outerShdw blurRad="38100" dist="38100" dir="2700000" algn="tl">
                    <a:srgbClr val="000000"/>
                  </a:outerShdw>
                </a:effectLst>
                <a:latin typeface="BilboDisplay" pitchFamily="2" charset="0"/>
              </a:rPr>
            </a:br>
            <a:r>
              <a:rPr lang="en-US" sz="4000" b="1" dirty="0">
                <a:solidFill>
                  <a:srgbClr val="D42800"/>
                </a:solidFill>
                <a:effectLst>
                  <a:outerShdw blurRad="38100" dist="38100" dir="2700000" algn="tl">
                    <a:srgbClr val="000000"/>
                  </a:outerShdw>
                </a:effectLst>
                <a:latin typeface="BilboDisplay" pitchFamily="2" charset="0"/>
              </a:rPr>
              <a:t>Georgia,</a:t>
            </a:r>
            <a:br>
              <a:rPr lang="en-US" sz="4000" b="1" dirty="0">
                <a:solidFill>
                  <a:srgbClr val="D42800"/>
                </a:solidFill>
                <a:effectLst>
                  <a:outerShdw blurRad="38100" dist="38100" dir="2700000" algn="tl">
                    <a:srgbClr val="000000"/>
                  </a:outerShdw>
                </a:effectLst>
                <a:latin typeface="BilboDisplay" pitchFamily="2" charset="0"/>
              </a:rPr>
            </a:br>
            <a:r>
              <a:rPr lang="en-US" sz="3200" b="1" dirty="0">
                <a:solidFill>
                  <a:srgbClr val="D42800"/>
                </a:solidFill>
                <a:effectLst>
                  <a:outerShdw blurRad="38100" dist="38100" dir="2700000" algn="tl">
                    <a:srgbClr val="000000"/>
                  </a:outerShdw>
                </a:effectLst>
                <a:latin typeface="BilboDisplay" pitchFamily="2" charset="0"/>
              </a:rPr>
              <a:t>1864</a:t>
            </a:r>
          </a:p>
        </p:txBody>
      </p:sp>
      <p:pic>
        <p:nvPicPr>
          <p:cNvPr id="48131" name="Picture 4" descr="304690_m_15_07"/>
          <p:cNvPicPr preferRelativeResize="0">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3276600" y="76200"/>
            <a:ext cx="5584825" cy="67056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2" name="Picture 5" descr="General_sherman"/>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838200" y="4572000"/>
            <a:ext cx="1558925" cy="20288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4970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1252</TotalTime>
  <Words>3643</Words>
  <Application>Microsoft Office PowerPoint</Application>
  <PresentationFormat>On-screen Show (4:3)</PresentationFormat>
  <Paragraphs>352</Paragraphs>
  <Slides>110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110</vt:i4>
      </vt:variant>
    </vt:vector>
  </HeadingPairs>
  <TitlesOfParts>
    <vt:vector size="120" baseType="lpstr">
      <vt:lpstr>Americana</vt:lpstr>
      <vt:lpstr>Arial</vt:lpstr>
      <vt:lpstr>BilboDisplay</vt:lpstr>
      <vt:lpstr>Calibri</vt:lpstr>
      <vt:lpstr>Comic Sans MS</vt:lpstr>
      <vt:lpstr>Corbel</vt:lpstr>
      <vt:lpstr>Wingdings</vt:lpstr>
      <vt:lpstr>Wingdings 2</vt:lpstr>
      <vt:lpstr>Wingdings 3</vt:lpstr>
      <vt:lpstr>Module</vt:lpstr>
      <vt:lpstr>The Civil War</vt:lpstr>
      <vt:lpstr>Election of 1860</vt:lpstr>
      <vt:lpstr>Secession</vt:lpstr>
      <vt:lpstr>Lincoln’s First Inauguration</vt:lpstr>
      <vt:lpstr>Lincoln’s First Inauguration</vt:lpstr>
      <vt:lpstr>Lincoln’s First Inauguration</vt:lpstr>
      <vt:lpstr>Fort Sumter April 12, 1861</vt:lpstr>
      <vt:lpstr>Fort Sumter April 12, 1861</vt:lpstr>
      <vt:lpstr>Fort Sumter April 12, 1861</vt:lpstr>
      <vt:lpstr>Impact of Fort Sumter</vt:lpstr>
      <vt:lpstr>Impact of Fort Sumter</vt:lpstr>
      <vt:lpstr>Border States</vt:lpstr>
      <vt:lpstr>PowerPoint Presentation</vt:lpstr>
      <vt:lpstr>North</vt:lpstr>
      <vt:lpstr>South</vt:lpstr>
      <vt:lpstr>PowerPoint Presentation</vt:lpstr>
      <vt:lpstr>PowerPoint Presentation</vt:lpstr>
      <vt:lpstr>PowerPoint Presentation</vt:lpstr>
      <vt:lpstr>PowerPoint Presentation</vt:lpstr>
      <vt:lpstr>PowerPoint Presentation</vt:lpstr>
      <vt:lpstr>Political Leadership</vt:lpstr>
      <vt:lpstr>Leaders of the Union</vt:lpstr>
      <vt:lpstr>Lincoln Leadership</vt:lpstr>
      <vt:lpstr>Lincoln Takes Power</vt:lpstr>
      <vt:lpstr>PowerPoint Presentation</vt:lpstr>
      <vt:lpstr>PowerPoint Presentation</vt:lpstr>
      <vt:lpstr>Davis as President of the Confederacy</vt:lpstr>
      <vt:lpstr>PowerPoint Presentation</vt:lpstr>
      <vt:lpstr>Military Leadership</vt:lpstr>
      <vt:lpstr>PowerPoint Presentation</vt:lpstr>
      <vt:lpstr>PowerPoint Presentation</vt:lpstr>
      <vt:lpstr>Economics</vt:lpstr>
      <vt:lpstr>Economics</vt:lpstr>
      <vt:lpstr>PowerPoint Presentation</vt:lpstr>
      <vt:lpstr>Foreign Perspectives</vt:lpstr>
      <vt:lpstr>PowerPoint Presentation</vt:lpstr>
      <vt:lpstr>PowerPoint Presentation</vt:lpstr>
      <vt:lpstr>PowerPoint Presentation</vt:lpstr>
      <vt:lpstr>PowerPoint Presentation</vt:lpstr>
      <vt:lpstr>PowerPoint Presentation</vt:lpstr>
      <vt:lpstr>First Battle of Bull Run (Manassas) July 21, 1861</vt:lpstr>
      <vt:lpstr>First Battle of Bull Run (Manassas) July 21, 1861</vt:lpstr>
      <vt:lpstr>PowerPoint Presentation</vt:lpstr>
      <vt:lpstr>Fort Henry and Fort Donelson February 1862</vt:lpstr>
      <vt:lpstr>Peninsular Campaign  Spring 1862</vt:lpstr>
      <vt:lpstr>PowerPoint Presentation</vt:lpstr>
      <vt:lpstr>Seven Days Battles June-July 1862</vt:lpstr>
      <vt:lpstr>Northern Strategy Anaconda Plan</vt:lpstr>
      <vt:lpstr>PowerPoint Presentation</vt:lpstr>
      <vt:lpstr>PowerPoint Presentation</vt:lpstr>
      <vt:lpstr>Second Battle of Bull Run (Manassas) August 29-30, 1862</vt:lpstr>
      <vt:lpstr>War at Sea</vt:lpstr>
      <vt:lpstr>PowerPoint Presentation</vt:lpstr>
      <vt:lpstr>PowerPoint Presentation</vt:lpstr>
      <vt:lpstr>PowerPoint Presentation</vt:lpstr>
      <vt:lpstr>Shiloh, Tennessee April 6-7, 1862</vt:lpstr>
      <vt:lpstr>PowerPoint Presentation</vt:lpstr>
      <vt:lpstr>Confederacy Institutes a Draft April 1962</vt:lpstr>
      <vt:lpstr>Battle of Antietam (Sharpsburg) September 17, 1862</vt:lpstr>
      <vt:lpstr>PowerPoint Presentation</vt:lpstr>
      <vt:lpstr>PowerPoint Presentation</vt:lpstr>
      <vt:lpstr>Emancipation Proclamation </vt:lpstr>
      <vt:lpstr>PowerPoint Presentation</vt:lpstr>
      <vt:lpstr>PowerPoint Presentation</vt:lpstr>
      <vt:lpstr>Effects</vt:lpstr>
      <vt:lpstr>Public Reaction</vt:lpstr>
      <vt:lpstr>PowerPoint Presentation</vt:lpstr>
      <vt:lpstr>Fredericksburg December 1862</vt:lpstr>
      <vt:lpstr>Chancellorsville May 1863</vt:lpstr>
      <vt:lpstr>Gettysburg July 1-3, 1863</vt:lpstr>
      <vt:lpstr>PowerPoint Presentation</vt:lpstr>
      <vt:lpstr>PowerPoint Presentation</vt:lpstr>
      <vt:lpstr>PowerPoint Presentation</vt:lpstr>
      <vt:lpstr>PowerPoint Presentation</vt:lpstr>
      <vt:lpstr>Gettysburg Address Abraham Lincoln</vt:lpstr>
      <vt:lpstr>PowerPoint Presentation</vt:lpstr>
      <vt:lpstr>Vicksburg, MS - July 4, 1863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Chattanooga November 23–25, 1863</vt:lpstr>
      <vt:lpstr>Wilderness Campaign  May 4 - June 12, 1864 </vt:lpstr>
      <vt:lpstr>Cold Harbor June 3, 1864</vt:lpstr>
      <vt:lpstr>Atlanta September – November, 1864</vt:lpstr>
      <vt:lpstr>U.S. Election of 1864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Sherman’s March to the Sea November 1864 - February 1865</vt:lpstr>
      <vt:lpstr>PowerPoint Presentation</vt:lpstr>
      <vt:lpstr>PowerPoint Presentation</vt:lpstr>
      <vt:lpstr>PowerPoint Presentation</vt:lpstr>
      <vt:lpstr>PowerPoint Presentation</vt:lpstr>
      <vt:lpstr>Appomatox Courthouse April 9, 1865</vt:lpstr>
      <vt:lpstr>PowerPoint Presentation</vt:lpstr>
      <vt:lpstr>PowerPoint Presentation</vt:lpstr>
      <vt:lpstr>PowerPoint Presentation</vt:lpstr>
      <vt:lpstr>Assassination of Lincoln April 14, 1865</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8th Grade Social Studies</dc:creator>
  <cp:lastModifiedBy>Windows User</cp:lastModifiedBy>
  <cp:revision>52</cp:revision>
  <cp:lastPrinted>2012-12-06T16:39:59Z</cp:lastPrinted>
  <dcterms:created xsi:type="dcterms:W3CDTF">2012-12-05T15:17:13Z</dcterms:created>
  <dcterms:modified xsi:type="dcterms:W3CDTF">2019-06-06T12:43:15Z</dcterms:modified>
</cp:coreProperties>
</file>