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3"/>
  </p:notesMasterIdLst>
  <p:sldIdLst>
    <p:sldId id="256" r:id="rId2"/>
    <p:sldId id="257" r:id="rId3"/>
    <p:sldId id="258" r:id="rId4"/>
    <p:sldId id="281" r:id="rId5"/>
    <p:sldId id="259" r:id="rId6"/>
    <p:sldId id="260" r:id="rId7"/>
    <p:sldId id="282" r:id="rId8"/>
    <p:sldId id="261" r:id="rId9"/>
    <p:sldId id="262" r:id="rId10"/>
    <p:sldId id="263" r:id="rId11"/>
    <p:sldId id="283" r:id="rId12"/>
    <p:sldId id="264" r:id="rId13"/>
    <p:sldId id="265" r:id="rId14"/>
    <p:sldId id="279" r:id="rId15"/>
    <p:sldId id="266" r:id="rId16"/>
    <p:sldId id="284" r:id="rId17"/>
    <p:sldId id="267" r:id="rId18"/>
    <p:sldId id="285" r:id="rId19"/>
    <p:sldId id="286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80" r:id="rId29"/>
    <p:sldId id="276" r:id="rId30"/>
    <p:sldId id="277" r:id="rId31"/>
    <p:sldId id="278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11" autoAdjust="0"/>
  </p:normalViewPr>
  <p:slideViewPr>
    <p:cSldViewPr>
      <p:cViewPr varScale="1">
        <p:scale>
          <a:sx n="75" d="100"/>
          <a:sy n="75" d="100"/>
        </p:scale>
        <p:origin x="10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80B2C2A-F9FB-470D-909A-31A4E50499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0850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780 w 21600"/>
                <a:gd name="T1" fmla="*/ 0 h 21231"/>
                <a:gd name="T2" fmla="*/ 4237 w 21600"/>
                <a:gd name="T3" fmla="*/ 3342 h 21231"/>
                <a:gd name="T4" fmla="*/ 0 w 21600"/>
                <a:gd name="T5" fmla="*/ 3342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D9A7D0-CA57-4C89-BA67-1E8724238C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9172960"/>
      </p:ext>
    </p:extLst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64460-4E69-4854-97F3-E0466FE1B2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677231"/>
      </p:ext>
    </p:extLst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5521A-5BAD-4E84-B593-4C48C443F6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6901064"/>
      </p:ext>
    </p:extLst>
  </p:cSld>
  <p:clrMapOvr>
    <a:masterClrMapping/>
  </p:clrMapOvr>
  <p:transition spd="med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8D179-98CD-42EA-A9B8-DDBAEDAB81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111489"/>
      </p:ext>
    </p:extLst>
  </p:cSld>
  <p:clrMapOvr>
    <a:masterClrMapping/>
  </p:clrMapOvr>
  <p:transition spd="med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F61CF-F504-47EE-B3A5-D230951B88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1471631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44157-E943-4488-8B3B-202C486DF1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553987"/>
      </p:ext>
    </p:extLst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E6855-AE0F-4DA5-AA16-BE5B6AFCE9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041446"/>
      </p:ext>
    </p:extLst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8238E-FC94-4A9E-9DC6-77D4304762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5721105"/>
      </p:ext>
    </p:extLst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9BC77-7158-4EEC-BB4C-F0F3B73E5D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550657"/>
      </p:ext>
    </p:extLst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06CDC-57F2-4DF1-94E1-6E5ABE10A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408343"/>
      </p:ext>
    </p:extLst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2DC30-5C7C-4958-B9E8-FF1635ECBF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196132"/>
      </p:ext>
    </p:extLst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0E899-AC30-4321-8C72-AB01B15198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3000239"/>
      </p:ext>
    </p:extLst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0ED47-6B0B-4ED0-B80A-58E1F79047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162855"/>
      </p:ext>
    </p:extLst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FF"/>
            </a:gs>
            <a:gs pos="85001">
              <a:srgbClr val="0000FF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4099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5298 w 21600"/>
                <a:gd name="T3" fmla="*/ 4312 h 21600"/>
                <a:gd name="T4" fmla="*/ 0 w 21600"/>
                <a:gd name="T5" fmla="*/ 431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EAAB17DC-63BF-47BC-A244-026C60F13E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Chapter 13: The Presidency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25908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smtClean="0"/>
              <a:t>Review for Exam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Running the Government:</a:t>
            </a:r>
            <a:br>
              <a:rPr lang="en-US" altLang="en-US" smtClean="0"/>
            </a:br>
            <a:r>
              <a:rPr lang="en-US" altLang="en-US" smtClean="0"/>
              <a:t>The Chief Executive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Vice President</a:t>
            </a:r>
          </a:p>
          <a:p>
            <a:pPr lvl="1" eaLnBrk="1" hangingPunct="1"/>
            <a:r>
              <a:rPr lang="en-US" altLang="en-US" smtClean="0"/>
              <a:t>Basically just “waits” for things to do</a:t>
            </a:r>
          </a:p>
          <a:p>
            <a:pPr lvl="1" eaLnBrk="1" hangingPunct="1"/>
            <a:r>
              <a:rPr lang="en-US" altLang="en-US" smtClean="0"/>
              <a:t>Recent presidents have given their VPs important jobs</a:t>
            </a:r>
          </a:p>
          <a:p>
            <a:pPr eaLnBrk="1" hangingPunct="1"/>
            <a:r>
              <a:rPr lang="en-US" altLang="en-US" smtClean="0"/>
              <a:t>The Cabinet</a:t>
            </a:r>
          </a:p>
          <a:p>
            <a:pPr lvl="1" eaLnBrk="1" hangingPunct="1"/>
            <a:r>
              <a:rPr lang="en-US" altLang="en-US" smtClean="0"/>
              <a:t>Presidential advisors, not in Constitution</a:t>
            </a:r>
          </a:p>
          <a:p>
            <a:pPr lvl="1" eaLnBrk="1" hangingPunct="1"/>
            <a:r>
              <a:rPr lang="en-US" altLang="en-US" smtClean="0"/>
              <a:t>Is made up of the top executives of the Federal Departments, confirmed by the Senate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smtClean="0"/>
              <a:t>Running the Government: The Chief Executive</a:t>
            </a:r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>
            <p:ph idx="1"/>
          </p:nvPr>
        </p:nvGraphicFramePr>
        <p:xfrm>
          <a:off x="990600" y="1828800"/>
          <a:ext cx="7162800" cy="482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Photo Editor Photo" r:id="rId3" imgW="13336862" imgH="8992855" progId="MSPhotoEd.3">
                  <p:embed/>
                </p:oleObj>
              </mc:Choice>
              <mc:Fallback>
                <p:oleObj name="Photo Editor Photo" r:id="rId3" imgW="13336862" imgH="8992855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828800"/>
                        <a:ext cx="7162800" cy="482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Figure 13.1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Running the Government:</a:t>
            </a:r>
            <a:br>
              <a:rPr lang="en-US" altLang="en-US" smtClean="0"/>
            </a:br>
            <a:r>
              <a:rPr lang="en-US" altLang="en-US" smtClean="0"/>
              <a:t>The Chief Executive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772400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Executive Office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Made up of several policymaking and advisory bodies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Three principle groups: NSC, CEA, OMB</a:t>
            </a:r>
          </a:p>
        </p:txBody>
      </p:sp>
      <p:graphicFrame>
        <p:nvGraphicFramePr>
          <p:cNvPr id="15365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1371600" y="3313113"/>
          <a:ext cx="6705600" cy="302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Photo Editor Photo" r:id="rId3" imgW="4266667" imgH="1924319" progId="MSPhotoEd.3">
                  <p:embed/>
                </p:oleObj>
              </mc:Choice>
              <mc:Fallback>
                <p:oleObj name="Photo Editor Photo" r:id="rId3" imgW="4266667" imgH="1924319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313113"/>
                        <a:ext cx="6705600" cy="302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Running the Government:</a:t>
            </a:r>
            <a:br>
              <a:rPr lang="en-US" altLang="en-US" smtClean="0"/>
            </a:br>
            <a:r>
              <a:rPr lang="en-US" altLang="en-US" smtClean="0"/>
              <a:t>The Chief Executive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White House Staff</a:t>
            </a:r>
          </a:p>
          <a:p>
            <a:pPr lvl="1" eaLnBrk="1" hangingPunct="1"/>
            <a:r>
              <a:rPr lang="en-US" altLang="en-US" smtClean="0"/>
              <a:t>Chief aides and staff for the president - some are more for the White House than the president</a:t>
            </a:r>
          </a:p>
          <a:p>
            <a:pPr lvl="1" eaLnBrk="1" hangingPunct="1"/>
            <a:r>
              <a:rPr lang="en-US" altLang="en-US" smtClean="0"/>
              <a:t>Presidents rely on their information and effort</a:t>
            </a:r>
          </a:p>
          <a:p>
            <a:pPr eaLnBrk="1" hangingPunct="1"/>
            <a:r>
              <a:rPr lang="en-US" altLang="en-US" smtClean="0"/>
              <a:t>The First Lady</a:t>
            </a:r>
          </a:p>
          <a:p>
            <a:pPr lvl="1" eaLnBrk="1" hangingPunct="1"/>
            <a:r>
              <a:rPr lang="en-US" altLang="en-US" smtClean="0"/>
              <a:t>No official government position, but many get involved politically</a:t>
            </a:r>
          </a:p>
          <a:p>
            <a:pPr lvl="1" eaLnBrk="1" hangingPunct="1"/>
            <a:r>
              <a:rPr lang="en-US" altLang="en-US" smtClean="0"/>
              <a:t>Recent ones focus on a single issue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smtClean="0"/>
              <a:t>Running the Government: The Chief Executive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05000"/>
            <a:ext cx="7467600" cy="4191000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Principal Offices in the White House (Figure 13.2)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000" smtClean="0"/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066800" y="2308225"/>
          <a:ext cx="7010400" cy="436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Photo Editor Photo" r:id="rId3" imgW="4342857" imgH="2704762" progId="MSPhotoEd.3">
                  <p:embed/>
                </p:oleObj>
              </mc:Choice>
              <mc:Fallback>
                <p:oleObj name="Photo Editor Photo" r:id="rId3" imgW="4342857" imgH="2704762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308225"/>
                        <a:ext cx="7010400" cy="436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Presidential Leadership of Congress: The Politics of Shared Powers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Chief Legislator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Veto: Sending a bill back to Congress with his reasons for rejecting it. Can be overridden.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Pocket Veto: Letting a bill die by not signing it - only works when Congress is adjourned.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Line Item Veto: The ability to veto parts of a bill. Some state governors have it, but not the president.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Vetoes are most used to prevent legislation.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smtClean="0"/>
              <a:t>Presidential Leadership of Congress: The Politics of Shared Powers</a:t>
            </a:r>
          </a:p>
        </p:txBody>
      </p:sp>
      <p:pic>
        <p:nvPicPr>
          <p:cNvPr id="19459" name="Picture 6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286000"/>
            <a:ext cx="7924800" cy="38100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Presidential Leadership of Congress: The Politics of Shared Powers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Party Leadership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The Bonds of Party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smtClean="0"/>
              <a:t>The psychological bond of being in the president’s party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Slippage in Party Support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smtClean="0"/>
              <a:t>Presidents cannot always count on party support, especially on controversial issues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Leading the Party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smtClean="0"/>
              <a:t>Presidents can offer party candidates support and punishment by withholding favors.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smtClean="0"/>
              <a:t>Presidential coattails occur when voters cast their ballots for congressional candidates of the president’s party because they support the president.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smtClean="0"/>
              <a:t>Presidential Leadership of Congress: The Politics of Shared Powers</a:t>
            </a:r>
          </a:p>
        </p:txBody>
      </p:sp>
      <p:pic>
        <p:nvPicPr>
          <p:cNvPr id="21507" name="Picture 6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057400"/>
            <a:ext cx="7391400" cy="4454525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smtClean="0"/>
              <a:t>Presidential Leadership of Congress: The Politics of Shared Powers</a:t>
            </a:r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>
            <p:ph idx="1"/>
          </p:nvPr>
        </p:nvGraphicFramePr>
        <p:xfrm>
          <a:off x="914400" y="2097088"/>
          <a:ext cx="7162800" cy="453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Photo Editor Photo" r:id="rId3" imgW="9209524" imgH="6761905" progId="MSPhotoEd.3">
                  <p:embed/>
                </p:oleObj>
              </mc:Choice>
              <mc:Fallback>
                <p:oleObj name="Photo Editor Photo" r:id="rId3" imgW="9209524" imgH="6761905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097088"/>
                        <a:ext cx="7162800" cy="453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The Presidents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Great Expectations</a:t>
            </a:r>
          </a:p>
          <a:p>
            <a:pPr lvl="1" eaLnBrk="1" hangingPunct="1"/>
            <a:r>
              <a:rPr lang="en-US" altLang="en-US" smtClean="0"/>
              <a:t>Americans want a president who is powerful and who can do good: Washington, Jefferson, Lincoln, Roosevelt and Kennedy.</a:t>
            </a:r>
          </a:p>
          <a:p>
            <a:pPr lvl="1" eaLnBrk="1" hangingPunct="1"/>
            <a:r>
              <a:rPr lang="en-US" altLang="en-US" smtClean="0"/>
              <a:t>But at the same time, they don’t want the president to get too powerful since we are individualistic and skeptical of authority.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bldLvl="2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Presidential Leadership of Congress: The Politics of Shared Powers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Public Support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Public Approval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Operates mostly in the background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Public approval gives the president leverage, not command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Mandates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Perception that the voters strongly support the president’s character and policies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Mandates are infrequent, but presidents may claim a mandate anyway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3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Presidential Leadership of Congress: The Politics of Shared Powers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Legislative Skills</a:t>
            </a:r>
          </a:p>
          <a:p>
            <a:pPr lvl="1" eaLnBrk="1" hangingPunct="1"/>
            <a:r>
              <a:rPr lang="en-US" altLang="en-US" smtClean="0"/>
              <a:t>Variety of forms: bargaining, making personal appeals, consulting with Congress, setting priorities, etc.</a:t>
            </a:r>
          </a:p>
          <a:p>
            <a:pPr lvl="1" eaLnBrk="1" hangingPunct="1"/>
            <a:r>
              <a:rPr lang="en-US" altLang="en-US" smtClean="0"/>
              <a:t>Most important is bargaining with Congress.</a:t>
            </a:r>
          </a:p>
          <a:p>
            <a:pPr lvl="1" eaLnBrk="1" hangingPunct="1"/>
            <a:r>
              <a:rPr lang="en-US" altLang="en-US" smtClean="0"/>
              <a:t>Presidents can use their “honeymoon” period to their advantage.</a:t>
            </a:r>
          </a:p>
          <a:p>
            <a:pPr lvl="1" eaLnBrk="1" hangingPunct="1"/>
            <a:r>
              <a:rPr lang="en-US" altLang="en-US" smtClean="0"/>
              <a:t>Nation’s key agenda builder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The President and National Security Policy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Chief Diplomat</a:t>
            </a:r>
          </a:p>
          <a:p>
            <a:pPr lvl="1" eaLnBrk="1" hangingPunct="1"/>
            <a:r>
              <a:rPr lang="en-US" altLang="en-US" smtClean="0"/>
              <a:t>Negotiates treaties with other countries</a:t>
            </a:r>
          </a:p>
          <a:p>
            <a:pPr lvl="1" eaLnBrk="1" hangingPunct="1"/>
            <a:r>
              <a:rPr lang="en-US" altLang="en-US" smtClean="0"/>
              <a:t>Treaties must be approved by the Senate</a:t>
            </a:r>
          </a:p>
          <a:p>
            <a:pPr lvl="1" eaLnBrk="1" hangingPunct="1"/>
            <a:r>
              <a:rPr lang="en-US" altLang="en-US" smtClean="0"/>
              <a:t>Use executive agreements to take care of routine matters with other countries</a:t>
            </a:r>
          </a:p>
          <a:p>
            <a:pPr lvl="1" eaLnBrk="1" hangingPunct="1"/>
            <a:r>
              <a:rPr lang="en-US" altLang="en-US" smtClean="0"/>
              <a:t>May negotiate for peace between other countries</a:t>
            </a:r>
          </a:p>
          <a:p>
            <a:pPr lvl="1" eaLnBrk="1" hangingPunct="1"/>
            <a:r>
              <a:rPr lang="en-US" altLang="en-US" smtClean="0"/>
              <a:t>Lead U.S. allies in defense &amp; economic issues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The President and National Security Policy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Commander in Chief</a:t>
            </a:r>
          </a:p>
          <a:p>
            <a:pPr lvl="1" eaLnBrk="1" hangingPunct="1"/>
            <a:r>
              <a:rPr lang="en-US" altLang="en-US" smtClean="0"/>
              <a:t>Writers of the constitution wanted civilian control of the military</a:t>
            </a:r>
          </a:p>
          <a:p>
            <a:pPr lvl="1" eaLnBrk="1" hangingPunct="1"/>
            <a:r>
              <a:rPr lang="en-US" altLang="en-US" smtClean="0"/>
              <a:t>Presidents often make important military decisions</a:t>
            </a:r>
          </a:p>
          <a:p>
            <a:pPr lvl="1" eaLnBrk="1" hangingPunct="1"/>
            <a:r>
              <a:rPr lang="en-US" altLang="en-US" smtClean="0"/>
              <a:t>Presidents command a standing military and nuclear arsenal - unthinkable 200 years ago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The President and National Security Policy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War Powers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Constitution gives Congress the power to declare war, but presidents can commit troops and equipment in conflicts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War Powers Resolution was intended to limit the president’s use of the military - but may be unconstitutional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Presidents continue to test the limits of using the military in foreign conflicts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The President and National Security Policy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Crisis Manager</a:t>
            </a:r>
          </a:p>
          <a:p>
            <a:pPr lvl="1" eaLnBrk="1" hangingPunct="1">
              <a:lnSpc>
                <a:spcPct val="80000"/>
              </a:lnSpc>
              <a:buClrTx/>
            </a:pPr>
            <a:r>
              <a:rPr lang="en-US" altLang="en-US" sz="2400" smtClean="0"/>
              <a:t>A crisis is a sudden, unpredictable, and potentially dangerous event.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The role the president plays can help or hurt the presidential image.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With current technology, the president can act much faster than Congress to resolve a crisis.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Working with Congress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President has lead role in foreign affairs.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Presidents still have to work with Congress for support and funding of foreign policies.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Power from the People:</a:t>
            </a:r>
            <a:br>
              <a:rPr lang="en-US" altLang="en-US" smtClean="0"/>
            </a:br>
            <a:r>
              <a:rPr lang="en-US" altLang="en-US" smtClean="0"/>
              <a:t>The Public Presidency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Going Public</a:t>
            </a:r>
          </a:p>
          <a:p>
            <a:pPr lvl="1" eaLnBrk="1" hangingPunct="1"/>
            <a:r>
              <a:rPr lang="en-US" altLang="en-US" smtClean="0"/>
              <a:t>Public support is perhaps the greatest source of influence a president has.</a:t>
            </a:r>
          </a:p>
          <a:p>
            <a:pPr lvl="1" eaLnBrk="1" hangingPunct="1"/>
            <a:r>
              <a:rPr lang="en-US" altLang="en-US" smtClean="0"/>
              <a:t>Presidential appearances are staged to get the public’s attention.</a:t>
            </a:r>
          </a:p>
          <a:p>
            <a:pPr lvl="1" eaLnBrk="1" hangingPunct="1"/>
            <a:r>
              <a:rPr lang="en-US" altLang="en-US" smtClean="0"/>
              <a:t>As head of state, presidents often perform many ceremonial functions, which usually result in favorable press coverage.</a:t>
            </a:r>
            <a:endParaRPr lang="en-US" altLang="en-US" i="1" smtClean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Figure 13.3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Power from the People:</a:t>
            </a:r>
            <a:br>
              <a:rPr lang="en-US" altLang="en-US" smtClean="0"/>
            </a:br>
            <a:r>
              <a:rPr lang="en-US" altLang="en-US" smtClean="0"/>
              <a:t>The Public Presidency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7724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Presidential Approval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Receives much effort by the White House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Product of many factors: predispositions, “honeymoon”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Changes can highlight good / bad decisions</a:t>
            </a:r>
          </a:p>
        </p:txBody>
      </p:sp>
      <p:pic>
        <p:nvPicPr>
          <p:cNvPr id="30725" name="Picture 9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3429000"/>
            <a:ext cx="7239000" cy="2890838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smtClean="0"/>
              <a:t>Power from the People: The Public Presidency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05000"/>
            <a:ext cx="7315200" cy="4191000"/>
          </a:xfrm>
        </p:spPr>
        <p:txBody>
          <a:bodyPr/>
          <a:lstStyle/>
          <a:p>
            <a:pPr eaLnBrk="1" hangingPunct="1"/>
            <a:r>
              <a:rPr lang="en-US" altLang="en-US" sz="1800" smtClean="0"/>
              <a:t>Average Presidential Approval for Entire Terms in Office (Figure 13.4)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800" smtClean="0"/>
          </a:p>
        </p:txBody>
      </p:sp>
      <p:pic>
        <p:nvPicPr>
          <p:cNvPr id="31748" name="Picture 9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401888"/>
            <a:ext cx="7696200" cy="4030662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Power from the People:</a:t>
            </a:r>
            <a:br>
              <a:rPr lang="en-US" altLang="en-US" smtClean="0"/>
            </a:br>
            <a:r>
              <a:rPr lang="en-US" altLang="en-US" smtClean="0"/>
              <a:t>The Public Presidency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Policy Support</a:t>
            </a:r>
          </a:p>
          <a:p>
            <a:pPr lvl="1" eaLnBrk="1" hangingPunct="1"/>
            <a:r>
              <a:rPr lang="en-US" altLang="en-US" smtClean="0"/>
              <a:t>Being an effective speaker is important.</a:t>
            </a:r>
          </a:p>
          <a:p>
            <a:pPr lvl="1" eaLnBrk="1" hangingPunct="1"/>
            <a:r>
              <a:rPr lang="en-US" altLang="en-US" smtClean="0"/>
              <a:t>The public may still miss the message.</a:t>
            </a:r>
          </a:p>
          <a:p>
            <a:pPr eaLnBrk="1" hangingPunct="1"/>
            <a:r>
              <a:rPr lang="en-US" altLang="en-US" smtClean="0"/>
              <a:t>Mobilizing the Public</a:t>
            </a:r>
          </a:p>
          <a:p>
            <a:pPr lvl="1" eaLnBrk="1" hangingPunct="1"/>
            <a:r>
              <a:rPr lang="en-US" altLang="en-US" smtClean="0"/>
              <a:t>The president may need to get the public to actually act by contacting Congress.</a:t>
            </a:r>
          </a:p>
          <a:p>
            <a:pPr lvl="1" eaLnBrk="1" hangingPunct="1"/>
            <a:r>
              <a:rPr lang="en-US" altLang="en-US" smtClean="0"/>
              <a:t>Difficult to do since public opinion and political action are needed.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The Presidents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Who They 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Formal Requirements: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Must be 35 years old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Must be a natural-born citizen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Must have resided in U.S. for 14 years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Informal “Requirements”: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White, Male, Protestant (except one)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All manner of professions, but mostly political ones (former state governors, for example)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bldLvl="2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The President and the Press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 eaLnBrk="1" hangingPunct="1"/>
            <a:r>
              <a:rPr lang="en-US" altLang="en-US" smtClean="0"/>
              <a:t>Presidents and media are often adversaries due to different goals</a:t>
            </a:r>
          </a:p>
          <a:p>
            <a:pPr eaLnBrk="1" hangingPunct="1"/>
            <a:r>
              <a:rPr lang="en-US" altLang="en-US" smtClean="0"/>
              <a:t>Many people in the White House deal with the media, but the press secretary is the main contact person</a:t>
            </a:r>
          </a:p>
          <a:p>
            <a:pPr eaLnBrk="1" hangingPunct="1"/>
            <a:r>
              <a:rPr lang="en-US" altLang="en-US" smtClean="0"/>
              <a:t>Media are often more interested in the person, not the policies</a:t>
            </a:r>
          </a:p>
          <a:p>
            <a:pPr eaLnBrk="1" hangingPunct="1"/>
            <a:r>
              <a:rPr lang="en-US" altLang="en-US" smtClean="0"/>
              <a:t>News coverage has become more negative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Understanding the American Presidency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Presidency and Democracy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There are still concerns over the president having too much power.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Others argue there are too many checks and balances on the president.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Presidency and the Scope of Government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Some presidents have increased the functions of government.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The Presidents</a:t>
            </a: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685800" y="1676400"/>
          <a:ext cx="3810000" cy="437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Photo Editor Photo" r:id="rId3" imgW="13441651" imgH="14200000" progId="MSPhotoEd.3">
                  <p:embed/>
                </p:oleObj>
              </mc:Choice>
              <mc:Fallback>
                <p:oleObj name="Photo Editor Photo" r:id="rId3" imgW="13441651" imgH="14200000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76400"/>
                        <a:ext cx="3810000" cy="437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4572000" y="1676400"/>
          <a:ext cx="38862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Photo Editor Photo" r:id="rId5" imgW="13523810" imgH="8809524" progId="MSPhotoEd.3">
                  <p:embed/>
                </p:oleObj>
              </mc:Choice>
              <mc:Fallback>
                <p:oleObj name="Photo Editor Photo" r:id="rId5" imgW="13523810" imgH="8809524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676400"/>
                        <a:ext cx="38862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The Presidents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How They Got There</a:t>
            </a:r>
          </a:p>
          <a:p>
            <a:pPr lvl="1" eaLnBrk="1" hangingPunct="1"/>
            <a:r>
              <a:rPr lang="en-US" altLang="en-US" smtClean="0"/>
              <a:t>Elections: The Normal Road to the White House</a:t>
            </a:r>
          </a:p>
          <a:p>
            <a:pPr lvl="2" eaLnBrk="1" hangingPunct="1"/>
            <a:r>
              <a:rPr lang="en-US" altLang="en-US" smtClean="0"/>
              <a:t>Once elected, the president gets a term of four years.</a:t>
            </a:r>
          </a:p>
          <a:p>
            <a:pPr lvl="2" eaLnBrk="1" hangingPunct="1"/>
            <a:r>
              <a:rPr lang="en-US" altLang="en-US" smtClean="0"/>
              <a:t>In 1951, the 22</a:t>
            </a:r>
            <a:r>
              <a:rPr lang="en-US" altLang="en-US" baseline="30000" smtClean="0"/>
              <a:t>nd</a:t>
            </a:r>
            <a:r>
              <a:rPr lang="en-US" altLang="en-US" smtClean="0"/>
              <a:t> Amendment limited the number of terms to two.</a:t>
            </a:r>
          </a:p>
          <a:p>
            <a:pPr lvl="2" eaLnBrk="1" hangingPunct="1"/>
            <a:r>
              <a:rPr lang="en-US" altLang="en-US" smtClean="0"/>
              <a:t>Most Presidents have been elected to office.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3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The Presidents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How They Got There</a:t>
            </a:r>
          </a:p>
          <a:p>
            <a:pPr lvl="1" eaLnBrk="1" hangingPunct="1"/>
            <a:r>
              <a:rPr lang="en-US" altLang="en-US" sz="2400" smtClean="0"/>
              <a:t>Succession and Impeachment</a:t>
            </a:r>
          </a:p>
          <a:p>
            <a:pPr lvl="2" eaLnBrk="1" hangingPunct="1"/>
            <a:r>
              <a:rPr lang="en-US" altLang="en-US" sz="2000" smtClean="0"/>
              <a:t>Vice-President succeeds if the president leaves office due to death, resignation, or removal.</a:t>
            </a:r>
          </a:p>
          <a:p>
            <a:pPr lvl="2" eaLnBrk="1" hangingPunct="1"/>
            <a:r>
              <a:rPr lang="en-US" altLang="en-US" sz="2000" smtClean="0"/>
              <a:t>Impeachment is investigated by the House, and if impeached, tried by the Senate with the Chief Justice presiding.</a:t>
            </a:r>
          </a:p>
          <a:p>
            <a:pPr lvl="2" eaLnBrk="1" hangingPunct="1"/>
            <a:r>
              <a:rPr lang="en-US" altLang="en-US" sz="2000" smtClean="0"/>
              <a:t>Only two presidents have been impeached: A. Johnson &amp; Clinton - neither was convicted.</a:t>
            </a:r>
          </a:p>
          <a:p>
            <a:pPr lvl="2" eaLnBrk="1" hangingPunct="1"/>
            <a:r>
              <a:rPr lang="en-US" altLang="en-US" sz="2000" smtClean="0"/>
              <a:t>The 25</a:t>
            </a:r>
            <a:r>
              <a:rPr lang="en-US" altLang="en-US" sz="2000" baseline="30000" smtClean="0"/>
              <a:t>th</a:t>
            </a:r>
            <a:r>
              <a:rPr lang="en-US" altLang="en-US" sz="2000" smtClean="0"/>
              <a:t> Amendment clarifies what happens if the president becomes disabled.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3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The Presidents</a:t>
            </a:r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>
            <p:ph idx="1"/>
          </p:nvPr>
        </p:nvGraphicFramePr>
        <p:xfrm>
          <a:off x="685800" y="1990725"/>
          <a:ext cx="7772400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Photo Editor Photo" r:id="rId3" imgW="9523810" imgH="5020376" progId="MSPhotoEd.3">
                  <p:embed/>
                </p:oleObj>
              </mc:Choice>
              <mc:Fallback>
                <p:oleObj name="Photo Editor Photo" r:id="rId3" imgW="9523810" imgH="5020376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90725"/>
                        <a:ext cx="7772400" cy="409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From Table 13.3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Presidential Powers</a:t>
            </a: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>
            <p:ph idx="1"/>
          </p:nvPr>
        </p:nvGraphicFramePr>
        <p:xfrm>
          <a:off x="1066800" y="1524000"/>
          <a:ext cx="6705600" cy="505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Photo Editor Photo" r:id="rId3" imgW="9523810" imgH="7621064" progId="MSPhotoEd.3">
                  <p:embed/>
                </p:oleObj>
              </mc:Choice>
              <mc:Fallback>
                <p:oleObj name="Photo Editor Photo" r:id="rId3" imgW="9523810" imgH="7621064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524000"/>
                        <a:ext cx="6705600" cy="505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  <p:bldLst>
      <p:bldP spid="8195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Presidential Powers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Expansion of Power</a:t>
            </a:r>
          </a:p>
          <a:p>
            <a:pPr lvl="1" eaLnBrk="1" hangingPunct="1"/>
            <a:r>
              <a:rPr lang="en-US" altLang="en-US" smtClean="0"/>
              <a:t>Presidents may develop new roles for the office</a:t>
            </a:r>
          </a:p>
          <a:p>
            <a:pPr lvl="1" eaLnBrk="1" hangingPunct="1"/>
            <a:r>
              <a:rPr lang="en-US" altLang="en-US" smtClean="0"/>
              <a:t>Presidents may expand the power of the office</a:t>
            </a:r>
          </a:p>
          <a:p>
            <a:pPr eaLnBrk="1" hangingPunct="1"/>
            <a:r>
              <a:rPr lang="en-US" altLang="en-US" smtClean="0"/>
              <a:t>Perspectives on Presidential Power</a:t>
            </a:r>
          </a:p>
          <a:p>
            <a:pPr lvl="1" eaLnBrk="1" hangingPunct="1"/>
            <a:r>
              <a:rPr lang="en-US" altLang="en-US" smtClean="0"/>
              <a:t>Through the 50’s &amp; 60’s a powerful President was perceived as good.</a:t>
            </a:r>
          </a:p>
          <a:p>
            <a:pPr lvl="1" eaLnBrk="1" hangingPunct="1"/>
            <a:r>
              <a:rPr lang="en-US" altLang="en-US" smtClean="0"/>
              <a:t>From the 70’s on, presidential power was checked and distrusted by the public.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2" autoUpdateAnimBg="0"/>
    </p:bldLst>
  </p:timing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522</TotalTime>
  <Words>1225</Words>
  <Application>Microsoft Office PowerPoint</Application>
  <PresentationFormat>On-screen Show (4:3)</PresentationFormat>
  <Paragraphs>149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Times New Roman</vt:lpstr>
      <vt:lpstr>Arial</vt:lpstr>
      <vt:lpstr>Wingdings</vt:lpstr>
      <vt:lpstr>Soaring</vt:lpstr>
      <vt:lpstr>Microsoft Photo Editor 3.0 Photo</vt:lpstr>
      <vt:lpstr>Chapter 13: The Presidency</vt:lpstr>
      <vt:lpstr>The Presidents</vt:lpstr>
      <vt:lpstr>The Presidents</vt:lpstr>
      <vt:lpstr>The Presidents</vt:lpstr>
      <vt:lpstr>The Presidents</vt:lpstr>
      <vt:lpstr>The Presidents</vt:lpstr>
      <vt:lpstr>The Presidents</vt:lpstr>
      <vt:lpstr>Presidential Powers</vt:lpstr>
      <vt:lpstr>Presidential Powers</vt:lpstr>
      <vt:lpstr>Running the Government: The Chief Executive</vt:lpstr>
      <vt:lpstr>Running the Government: The Chief Executive</vt:lpstr>
      <vt:lpstr>Running the Government: The Chief Executive</vt:lpstr>
      <vt:lpstr>Running the Government: The Chief Executive</vt:lpstr>
      <vt:lpstr>Running the Government: The Chief Executive</vt:lpstr>
      <vt:lpstr>Presidential Leadership of Congress: The Politics of Shared Powers</vt:lpstr>
      <vt:lpstr>Presidential Leadership of Congress: The Politics of Shared Powers</vt:lpstr>
      <vt:lpstr>Presidential Leadership of Congress: The Politics of Shared Powers</vt:lpstr>
      <vt:lpstr>Presidential Leadership of Congress: The Politics of Shared Powers</vt:lpstr>
      <vt:lpstr>Presidential Leadership of Congress: The Politics of Shared Powers</vt:lpstr>
      <vt:lpstr>Presidential Leadership of Congress: The Politics of Shared Powers</vt:lpstr>
      <vt:lpstr>Presidential Leadership of Congress: The Politics of Shared Powers</vt:lpstr>
      <vt:lpstr>The President and National Security Policy</vt:lpstr>
      <vt:lpstr>The President and National Security Policy</vt:lpstr>
      <vt:lpstr>The President and National Security Policy</vt:lpstr>
      <vt:lpstr>The President and National Security Policy</vt:lpstr>
      <vt:lpstr>Power from the People: The Public Presidency</vt:lpstr>
      <vt:lpstr>Power from the People: The Public Presidency</vt:lpstr>
      <vt:lpstr>Power from the People: The Public Presidency</vt:lpstr>
      <vt:lpstr>Power from the People: The Public Presidency</vt:lpstr>
      <vt:lpstr>The President and the Press</vt:lpstr>
      <vt:lpstr>Understanding the American Presidency</vt:lpstr>
    </vt:vector>
  </TitlesOfParts>
  <Company>Longman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Presidency</dc:title>
  <dc:creator>Mr. Kay</dc:creator>
  <cp:lastModifiedBy>Ryan Kay</cp:lastModifiedBy>
  <cp:revision>45</cp:revision>
  <dcterms:created xsi:type="dcterms:W3CDTF">2001-06-03T18:31:09Z</dcterms:created>
  <dcterms:modified xsi:type="dcterms:W3CDTF">2016-11-13T20:06:07Z</dcterms:modified>
</cp:coreProperties>
</file>