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93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4" r:id="rId34"/>
    <p:sldId id="287" r:id="rId35"/>
    <p:sldId id="288" r:id="rId36"/>
    <p:sldId id="289" r:id="rId37"/>
    <p:sldId id="290" r:id="rId38"/>
    <p:sldId id="291" r:id="rId39"/>
    <p:sldId id="292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23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6C4B-33D1-49DC-A54D-0F53CA23AC20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6ECE-B891-47D9-97B5-95D136B8D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6C4B-33D1-49DC-A54D-0F53CA23AC20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6ECE-B891-47D9-97B5-95D136B8D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6C4B-33D1-49DC-A54D-0F53CA23AC20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6ECE-B891-47D9-97B5-95D136B8D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6C4B-33D1-49DC-A54D-0F53CA23AC20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6ECE-B891-47D9-97B5-95D136B8D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6C4B-33D1-49DC-A54D-0F53CA23AC20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6ECE-B891-47D9-97B5-95D136B8D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6C4B-33D1-49DC-A54D-0F53CA23AC20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6ECE-B891-47D9-97B5-95D136B8D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6C4B-33D1-49DC-A54D-0F53CA23AC20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6ECE-B891-47D9-97B5-95D136B8D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6C4B-33D1-49DC-A54D-0F53CA23AC20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6ECE-B891-47D9-97B5-95D136B8D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6C4B-33D1-49DC-A54D-0F53CA23AC20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6ECE-B891-47D9-97B5-95D136B8D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6C4B-33D1-49DC-A54D-0F53CA23AC20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6ECE-B891-47D9-97B5-95D136B8D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6C4B-33D1-49DC-A54D-0F53CA23AC20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6ECE-B891-47D9-97B5-95D136B8D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86C4B-33D1-49DC-A54D-0F53CA23AC20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76ECE-B891-47D9-97B5-95D136B8D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png"/><Relationship Id="rId4" Type="http://schemas.openxmlformats.org/officeDocument/2006/relationships/image" Target="../media/image10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12 </a:t>
            </a:r>
            <a:br>
              <a:rPr lang="en-US" dirty="0" smtClean="0"/>
            </a:br>
            <a:r>
              <a:rPr lang="en-US" dirty="0" smtClean="0"/>
              <a:t>The Industrial Revolution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/>
          <a:lstStyle/>
          <a:p>
            <a:r>
              <a:rPr lang="en-US" dirty="0" smtClean="0"/>
              <a:t>Section 2</a:t>
            </a:r>
            <a:br>
              <a:rPr lang="en-US" dirty="0" smtClean="0"/>
            </a:br>
            <a:r>
              <a:rPr lang="en-US" dirty="0" smtClean="0"/>
              <a:t>Changes in Working Life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Mills Change Workers’ Lives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Lack of workers</a:t>
            </a:r>
          </a:p>
          <a:p>
            <a:r>
              <a:rPr lang="en-US" sz="2400" u="sng" dirty="0" smtClean="0"/>
              <a:t>Apprentices</a:t>
            </a:r>
            <a:r>
              <a:rPr lang="en-US" sz="2400" dirty="0" smtClean="0"/>
              <a:t> – young men who worked for several years to learn a trade</a:t>
            </a:r>
          </a:p>
          <a:p>
            <a:pPr lvl="1"/>
            <a:r>
              <a:rPr lang="en-US" sz="2400" dirty="0" smtClean="0"/>
              <a:t>Given simple work</a:t>
            </a:r>
          </a:p>
          <a:p>
            <a:pPr lvl="1"/>
            <a:r>
              <a:rPr lang="en-US" sz="2400" dirty="0" smtClean="0"/>
              <a:t>Grew tired and frequently left</a:t>
            </a:r>
          </a:p>
        </p:txBody>
      </p:sp>
      <p:pic>
        <p:nvPicPr>
          <p:cNvPr id="4" name="Picture 3" descr="apprenti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3810000"/>
            <a:ext cx="3757612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Rhode Island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Samuel Slater</a:t>
            </a:r>
          </a:p>
          <a:p>
            <a:pPr lvl="1"/>
            <a:r>
              <a:rPr lang="en-US" sz="2000" dirty="0" smtClean="0"/>
              <a:t>Began hiring entire families</a:t>
            </a:r>
          </a:p>
          <a:p>
            <a:pPr lvl="2"/>
            <a:r>
              <a:rPr lang="en-US" sz="2000" dirty="0" smtClean="0"/>
              <a:t>Moved to the mills</a:t>
            </a:r>
          </a:p>
          <a:p>
            <a:pPr lvl="2"/>
            <a:r>
              <a:rPr lang="en-US" sz="2000" dirty="0" smtClean="0"/>
              <a:t>Low cost</a:t>
            </a:r>
          </a:p>
          <a:p>
            <a:pPr lvl="1"/>
            <a:r>
              <a:rPr lang="en-US" sz="2000" dirty="0" smtClean="0"/>
              <a:t>Children working was common</a:t>
            </a:r>
          </a:p>
          <a:p>
            <a:pPr lvl="2"/>
            <a:r>
              <a:rPr lang="en-US" sz="2000" dirty="0" smtClean="0"/>
              <a:t>Worked on farms</a:t>
            </a:r>
          </a:p>
          <a:p>
            <a:pPr lvl="2"/>
            <a:r>
              <a:rPr lang="en-US" sz="2000" dirty="0" smtClean="0"/>
              <a:t>Machines made tasks easy for children to do</a:t>
            </a:r>
          </a:p>
          <a:p>
            <a:pPr lvl="2"/>
            <a:r>
              <a:rPr lang="en-US" sz="2000" dirty="0" smtClean="0"/>
              <a:t>Could pay children less than adults</a:t>
            </a:r>
          </a:p>
          <a:p>
            <a:endParaRPr lang="en-US" dirty="0"/>
          </a:p>
        </p:txBody>
      </p:sp>
      <p:pic>
        <p:nvPicPr>
          <p:cNvPr id="4" name="Picture 3" descr="children work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399" y="1295400"/>
            <a:ext cx="3451921" cy="2390775"/>
          </a:xfrm>
          <a:prstGeom prst="rect">
            <a:avLst/>
          </a:prstGeom>
        </p:spPr>
      </p:pic>
      <p:pic>
        <p:nvPicPr>
          <p:cNvPr id="5" name="Picture 4" descr="gir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1572" y="4724400"/>
            <a:ext cx="2781453" cy="1933575"/>
          </a:xfrm>
          <a:prstGeom prst="rect">
            <a:avLst/>
          </a:prstGeom>
        </p:spPr>
      </p:pic>
      <p:pic>
        <p:nvPicPr>
          <p:cNvPr id="6" name="Picture 5" descr="girl work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642038"/>
            <a:ext cx="3048000" cy="2073088"/>
          </a:xfrm>
          <a:prstGeom prst="rect">
            <a:avLst/>
          </a:prstGeom>
        </p:spPr>
      </p:pic>
      <p:pic>
        <p:nvPicPr>
          <p:cNvPr id="7" name="Picture 6" descr="gir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4724400"/>
            <a:ext cx="2604977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Rhode Island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Samuel Slater built housing for families</a:t>
            </a:r>
          </a:p>
          <a:p>
            <a:r>
              <a:rPr lang="en-US" sz="2400" dirty="0" smtClean="0"/>
              <a:t>Provided a company store</a:t>
            </a:r>
          </a:p>
          <a:p>
            <a:pPr lvl="1"/>
            <a:r>
              <a:rPr lang="en-US" sz="2400" dirty="0" smtClean="0"/>
              <a:t>Started paying workers with store credit</a:t>
            </a:r>
          </a:p>
          <a:p>
            <a:pPr lvl="1"/>
            <a:r>
              <a:rPr lang="en-US" sz="2400" dirty="0" smtClean="0"/>
              <a:t>Small payments over time</a:t>
            </a:r>
          </a:p>
          <a:p>
            <a:pPr lvl="1"/>
            <a:r>
              <a:rPr lang="en-US" sz="2400" dirty="0" smtClean="0"/>
              <a:t>Workers had to buy necessities from the company – no cash</a:t>
            </a:r>
          </a:p>
          <a:p>
            <a:pPr lvl="1"/>
            <a:r>
              <a:rPr lang="en-US" sz="2400" dirty="0" smtClean="0"/>
              <a:t>Allowed Slater to reinvest his money in his business</a:t>
            </a:r>
            <a:endParaRPr lang="en-US" sz="2400" dirty="0"/>
          </a:p>
        </p:txBody>
      </p:sp>
      <p:pic>
        <p:nvPicPr>
          <p:cNvPr id="4" name="Picture 3" descr="company st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4620397"/>
            <a:ext cx="2971800" cy="2028053"/>
          </a:xfrm>
          <a:prstGeom prst="rect">
            <a:avLst/>
          </a:prstGeom>
        </p:spPr>
      </p:pic>
      <p:pic>
        <p:nvPicPr>
          <p:cNvPr id="5" name="Picture 4" descr="st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632416"/>
            <a:ext cx="3505200" cy="1977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 Towns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err="1" smtClean="0"/>
              <a:t>Slatersville</a:t>
            </a:r>
            <a:r>
              <a:rPr lang="en-US" sz="2400" dirty="0" smtClean="0"/>
              <a:t> – one of the earliest mill towns</a:t>
            </a:r>
          </a:p>
          <a:p>
            <a:pPr lvl="1"/>
            <a:r>
              <a:rPr lang="en-US" sz="2400" dirty="0" smtClean="0"/>
              <a:t>2 workers’ houses</a:t>
            </a:r>
          </a:p>
          <a:p>
            <a:pPr lvl="1"/>
            <a:r>
              <a:rPr lang="en-US" sz="2400" dirty="0" smtClean="0"/>
              <a:t>Company store</a:t>
            </a:r>
          </a:p>
          <a:p>
            <a:pPr lvl="1"/>
            <a:r>
              <a:rPr lang="en-US" sz="2400" dirty="0" smtClean="0"/>
              <a:t>Owner’s house</a:t>
            </a:r>
          </a:p>
          <a:p>
            <a:pPr lvl="1"/>
            <a:r>
              <a:rPr lang="en-US" sz="2400" dirty="0" err="1" smtClean="0"/>
              <a:t>Slatersville</a:t>
            </a:r>
            <a:r>
              <a:rPr lang="en-US" sz="2400" dirty="0" smtClean="0"/>
              <a:t> Mill</a:t>
            </a:r>
          </a:p>
          <a:p>
            <a:pPr lvl="1"/>
            <a:r>
              <a:rPr lang="en-US" sz="2400" dirty="0" smtClean="0"/>
              <a:t>Mechanics and dam builders</a:t>
            </a:r>
          </a:p>
          <a:p>
            <a:pPr lvl="1"/>
            <a:r>
              <a:rPr lang="en-US" sz="2400" dirty="0" smtClean="0"/>
              <a:t>Small businesses – tailors, butchers, small workshops</a:t>
            </a:r>
          </a:p>
          <a:p>
            <a:r>
              <a:rPr lang="en-US" sz="2400" dirty="0" smtClean="0"/>
              <a:t>Largest and most modern of its time</a:t>
            </a:r>
          </a:p>
          <a:p>
            <a:endParaRPr lang="en-US" dirty="0"/>
          </a:p>
        </p:txBody>
      </p:sp>
      <p:pic>
        <p:nvPicPr>
          <p:cNvPr id="8" name="Picture 7" descr="slatersv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2123866"/>
            <a:ext cx="4267200" cy="1638510"/>
          </a:xfrm>
          <a:prstGeom prst="rect">
            <a:avLst/>
          </a:prstGeom>
        </p:spPr>
      </p:pic>
      <p:pic>
        <p:nvPicPr>
          <p:cNvPr id="9" name="Picture 8" descr="slatersville mi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5105400"/>
            <a:ext cx="3181350" cy="159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 Towns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Other factories copied Slater’s system</a:t>
            </a:r>
          </a:p>
          <a:p>
            <a:pPr lvl="1"/>
            <a:r>
              <a:rPr lang="en-US" sz="2400" dirty="0" smtClean="0"/>
              <a:t>Advertised for families</a:t>
            </a:r>
          </a:p>
          <a:p>
            <a:pPr lvl="1"/>
            <a:r>
              <a:rPr lang="en-US" sz="2400" dirty="0" smtClean="0"/>
              <a:t>Sent recruiters to poor communities</a:t>
            </a:r>
          </a:p>
          <a:p>
            <a:pPr lvl="1"/>
            <a:r>
              <a:rPr lang="en-US" sz="2400" dirty="0" smtClean="0"/>
              <a:t>Welcome opportunity for many people to earn money and learn a new skill</a:t>
            </a:r>
          </a:p>
          <a:p>
            <a:endParaRPr lang="en-US" dirty="0"/>
          </a:p>
        </p:txBody>
      </p:sp>
      <p:pic>
        <p:nvPicPr>
          <p:cNvPr id="4" name="Picture 3" descr="milltow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4800600"/>
            <a:ext cx="2985534" cy="1752600"/>
          </a:xfrm>
          <a:prstGeom prst="rect">
            <a:avLst/>
          </a:prstGeom>
        </p:spPr>
      </p:pic>
      <p:pic>
        <p:nvPicPr>
          <p:cNvPr id="6" name="Picture 5" descr="mi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3962400"/>
            <a:ext cx="2616982" cy="1970314"/>
          </a:xfrm>
          <a:prstGeom prst="rect">
            <a:avLst/>
          </a:prstGeom>
        </p:spPr>
      </p:pic>
      <p:pic>
        <p:nvPicPr>
          <p:cNvPr id="7" name="Picture 6" descr="tow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914400"/>
            <a:ext cx="2762250" cy="1657350"/>
          </a:xfrm>
          <a:prstGeom prst="rect">
            <a:avLst/>
          </a:prstGeom>
        </p:spPr>
      </p:pic>
      <p:pic>
        <p:nvPicPr>
          <p:cNvPr id="8" name="Picture 7" descr="mill tow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4320138"/>
            <a:ext cx="2895600" cy="2318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Lowell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Francis Cabot Lowell</a:t>
            </a:r>
          </a:p>
          <a:p>
            <a:pPr lvl="1"/>
            <a:r>
              <a:rPr lang="en-US" sz="2400" dirty="0" smtClean="0"/>
              <a:t>Developed a different system</a:t>
            </a:r>
          </a:p>
          <a:p>
            <a:pPr lvl="1"/>
            <a:r>
              <a:rPr lang="en-US" sz="2400" dirty="0" smtClean="0"/>
              <a:t>Employed young, unmarried women                                  from local farms</a:t>
            </a:r>
          </a:p>
          <a:p>
            <a:pPr lvl="1"/>
            <a:r>
              <a:rPr lang="en-US" sz="2400" dirty="0" smtClean="0"/>
              <a:t>Lived in boardinghouses</a:t>
            </a:r>
          </a:p>
          <a:p>
            <a:r>
              <a:rPr lang="en-US" sz="2400" dirty="0" smtClean="0"/>
              <a:t>Lowell’s first textile mill opened in Waltham, Massachusetts in 1814</a:t>
            </a:r>
            <a:endParaRPr lang="en-US" sz="2400" dirty="0"/>
          </a:p>
        </p:txBody>
      </p:sp>
      <p:pic>
        <p:nvPicPr>
          <p:cNvPr id="6" name="Picture 5" descr="boar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4338032"/>
            <a:ext cx="3429000" cy="2281844"/>
          </a:xfrm>
          <a:prstGeom prst="rect">
            <a:avLst/>
          </a:prstGeom>
        </p:spPr>
      </p:pic>
      <p:pic>
        <p:nvPicPr>
          <p:cNvPr id="7" name="Picture 6" descr="boarding 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4413954"/>
            <a:ext cx="3200400" cy="2129721"/>
          </a:xfrm>
          <a:prstGeom prst="rect">
            <a:avLst/>
          </a:prstGeom>
        </p:spPr>
      </p:pic>
      <p:pic>
        <p:nvPicPr>
          <p:cNvPr id="8" name="Picture 7" descr="lowellgirl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1295400"/>
            <a:ext cx="2873899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Lowell, Massachusetts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Lowell built a larger mill in 1822           </a:t>
            </a:r>
          </a:p>
          <a:p>
            <a:r>
              <a:rPr lang="en-US" sz="2400" dirty="0" smtClean="0"/>
              <a:t>Town of Lowell</a:t>
            </a:r>
          </a:p>
          <a:p>
            <a:pPr lvl="1"/>
            <a:r>
              <a:rPr lang="en-US" sz="2400" dirty="0" smtClean="0"/>
              <a:t>Clean factories and neat boardinghouses</a:t>
            </a:r>
          </a:p>
          <a:p>
            <a:pPr lvl="1"/>
            <a:r>
              <a:rPr lang="en-US" sz="2400" dirty="0" smtClean="0"/>
              <a:t>New machinery</a:t>
            </a:r>
          </a:p>
          <a:p>
            <a:pPr lvl="1"/>
            <a:r>
              <a:rPr lang="en-US" sz="2400" dirty="0" smtClean="0"/>
              <a:t>Machines that could spin thread as well as weave cloth</a:t>
            </a:r>
          </a:p>
        </p:txBody>
      </p:sp>
      <p:pic>
        <p:nvPicPr>
          <p:cNvPr id="4" name="Picture 3" descr="mach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4127402"/>
            <a:ext cx="3276600" cy="2444848"/>
          </a:xfrm>
          <a:prstGeom prst="rect">
            <a:avLst/>
          </a:prstGeom>
        </p:spPr>
      </p:pic>
      <p:pic>
        <p:nvPicPr>
          <p:cNvPr id="5" name="Picture 4" descr="lowellfacto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191000"/>
            <a:ext cx="3944353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Lowell, Massachusetts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The Lowell Girls</a:t>
            </a:r>
          </a:p>
          <a:p>
            <a:pPr lvl="1"/>
            <a:r>
              <a:rPr lang="en-US" sz="2400" dirty="0" smtClean="0"/>
              <a:t>$2-$4 per week</a:t>
            </a:r>
          </a:p>
          <a:p>
            <a:pPr lvl="1"/>
            <a:r>
              <a:rPr lang="en-US" sz="2400" dirty="0" smtClean="0"/>
              <a:t>$1.25 for room and board</a:t>
            </a:r>
          </a:p>
          <a:p>
            <a:pPr lvl="1"/>
            <a:r>
              <a:rPr lang="en-US" sz="2400" dirty="0" smtClean="0"/>
              <a:t>Attracted many young women</a:t>
            </a:r>
          </a:p>
          <a:p>
            <a:pPr lvl="1"/>
            <a:r>
              <a:rPr lang="en-US" sz="2400" dirty="0" smtClean="0"/>
              <a:t>Worked for about 4 years</a:t>
            </a:r>
          </a:p>
          <a:p>
            <a:pPr lvl="1"/>
            <a:r>
              <a:rPr lang="en-US" sz="2400" dirty="0" smtClean="0"/>
              <a:t>Spent free time taking classes and                                     forming women’s clubs</a:t>
            </a:r>
          </a:p>
          <a:p>
            <a:pPr lvl="1"/>
            <a:r>
              <a:rPr lang="en-US" sz="2400" dirty="0" smtClean="0"/>
              <a:t>Hard work – long days – 12-14 hours</a:t>
            </a:r>
          </a:p>
          <a:p>
            <a:pPr lvl="1"/>
            <a:r>
              <a:rPr lang="en-US" sz="2400" dirty="0" smtClean="0"/>
              <a:t>Bells kept workers under control</a:t>
            </a:r>
          </a:p>
          <a:p>
            <a:pPr lvl="1"/>
            <a:r>
              <a:rPr lang="en-US" sz="2400" dirty="0" smtClean="0"/>
              <a:t>Health problems – cotton dust</a:t>
            </a:r>
          </a:p>
          <a:p>
            <a:endParaRPr lang="en-US" dirty="0"/>
          </a:p>
        </p:txBody>
      </p:sp>
      <p:pic>
        <p:nvPicPr>
          <p:cNvPr id="4" name="Picture 3" descr="lowe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1" y="3048001"/>
            <a:ext cx="2368248" cy="1676400"/>
          </a:xfrm>
          <a:prstGeom prst="rect">
            <a:avLst/>
          </a:prstGeom>
        </p:spPr>
      </p:pic>
      <p:pic>
        <p:nvPicPr>
          <p:cNvPr id="5" name="Picture 4" descr="lowell gir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128483"/>
            <a:ext cx="3429000" cy="1786167"/>
          </a:xfrm>
          <a:prstGeom prst="rect">
            <a:avLst/>
          </a:prstGeom>
        </p:spPr>
      </p:pic>
      <p:pic>
        <p:nvPicPr>
          <p:cNvPr id="6" name="Picture 5" descr="women work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5029200"/>
            <a:ext cx="2279930" cy="168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Workers Organize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Craftspeople – made goods by hand</a:t>
            </a:r>
          </a:p>
          <a:p>
            <a:pPr lvl="1"/>
            <a:r>
              <a:rPr lang="en-US" sz="2400" dirty="0" smtClean="0"/>
              <a:t>Felt threatened by factories</a:t>
            </a:r>
          </a:p>
          <a:p>
            <a:pPr lvl="1"/>
            <a:r>
              <a:rPr lang="en-US" sz="2400" dirty="0" smtClean="0"/>
              <a:t>Luddites – England – attacked factories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400" dirty="0" smtClean="0"/>
              <a:t>Competition for work led to lower wages</a:t>
            </a:r>
          </a:p>
          <a:p>
            <a:pPr lvl="1"/>
            <a:r>
              <a:rPr lang="en-US" sz="2400" dirty="0" smtClean="0"/>
              <a:t>Immigration – 1840s                                                                           Irish Potato Famine –                                                                           willing to work for less pay</a:t>
            </a:r>
          </a:p>
          <a:p>
            <a:pPr lvl="1"/>
            <a:r>
              <a:rPr lang="en-US" sz="2400" dirty="0" smtClean="0"/>
              <a:t>Panic of 1837 –                                                              unemployment – competition for jobs</a:t>
            </a:r>
          </a:p>
          <a:p>
            <a:pPr lvl="2"/>
            <a:r>
              <a:rPr lang="en-US" dirty="0" smtClean="0"/>
              <a:t>50,000 people in New York City lost their jobs</a:t>
            </a:r>
            <a:endParaRPr lang="en-US" dirty="0"/>
          </a:p>
        </p:txBody>
      </p:sp>
      <p:pic>
        <p:nvPicPr>
          <p:cNvPr id="4" name="Picture 3" descr="irish potato fam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3505200"/>
            <a:ext cx="2438400" cy="1876425"/>
          </a:xfrm>
          <a:prstGeom prst="rect">
            <a:avLst/>
          </a:prstGeom>
        </p:spPr>
      </p:pic>
      <p:pic>
        <p:nvPicPr>
          <p:cNvPr id="5" name="Picture 4" descr="luddit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295400"/>
            <a:ext cx="2276475" cy="2009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>
            <a:normAutofit/>
          </a:bodyPr>
          <a:lstStyle/>
          <a:p>
            <a:r>
              <a:rPr lang="en-US" dirty="0" smtClean="0"/>
              <a:t>Section 1</a:t>
            </a:r>
            <a:br>
              <a:rPr lang="en-US" dirty="0" smtClean="0"/>
            </a:br>
            <a:r>
              <a:rPr lang="en-US" dirty="0" smtClean="0"/>
              <a:t>The Industrial Revolution 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Unions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Skilled workers faced low wages and feared losing their jobs</a:t>
            </a:r>
          </a:p>
          <a:p>
            <a:r>
              <a:rPr lang="en-US" dirty="0" smtClean="0"/>
              <a:t>Formed </a:t>
            </a:r>
            <a:r>
              <a:rPr lang="en-US" u="sng" dirty="0" smtClean="0"/>
              <a:t>trade unions </a:t>
            </a:r>
            <a:r>
              <a:rPr lang="en-US" dirty="0" smtClean="0"/>
              <a:t>– tried to improve pay and working conditions</a:t>
            </a:r>
          </a:p>
          <a:p>
            <a:r>
              <a:rPr lang="en-US" dirty="0" smtClean="0"/>
              <a:t>Unskilled workers also formed trade unions</a:t>
            </a:r>
          </a:p>
          <a:p>
            <a:r>
              <a:rPr lang="en-US" dirty="0" smtClean="0"/>
              <a:t>Employers did not want to hire union workers</a:t>
            </a:r>
          </a:p>
          <a:p>
            <a:pPr lvl="1"/>
            <a:r>
              <a:rPr lang="en-US" dirty="0" smtClean="0"/>
              <a:t>Demanded higher wages – more expensive</a:t>
            </a:r>
          </a:p>
          <a:p>
            <a:r>
              <a:rPr lang="en-US" dirty="0" smtClean="0"/>
              <a:t>Trade unions would go on </a:t>
            </a:r>
            <a:r>
              <a:rPr lang="en-US" u="sng" dirty="0" smtClean="0"/>
              <a:t>strike</a:t>
            </a:r>
            <a:r>
              <a:rPr lang="en-US" dirty="0" smtClean="0"/>
              <a:t> – stop working until their demands were met</a:t>
            </a:r>
          </a:p>
          <a:p>
            <a:pPr lvl="1"/>
            <a:r>
              <a:rPr lang="en-US" dirty="0" smtClean="0"/>
              <a:t>Most early strikes were unsuccessful</a:t>
            </a:r>
          </a:p>
          <a:p>
            <a:pPr lvl="1"/>
            <a:r>
              <a:rPr lang="en-US" dirty="0" smtClean="0"/>
              <a:t>Courts and police supported the companies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Trade unions wanted to improve the lives of workers</a:t>
            </a:r>
          </a:p>
          <a:p>
            <a:pPr lvl="1"/>
            <a:r>
              <a:rPr lang="en-US" dirty="0" smtClean="0"/>
              <a:t>Attempted to publicize the struggles of factory workers</a:t>
            </a:r>
          </a:p>
          <a:p>
            <a:r>
              <a:rPr lang="en-US" u="sng" dirty="0" smtClean="0"/>
              <a:t>Sarah G. Bagley </a:t>
            </a:r>
            <a:r>
              <a:rPr lang="en-US" dirty="0" smtClean="0"/>
              <a:t>– formed the                                    </a:t>
            </a:r>
            <a:r>
              <a:rPr lang="en-US" u="sng" dirty="0" smtClean="0"/>
              <a:t>Lowell Female Labor Reform Association </a:t>
            </a:r>
            <a:r>
              <a:rPr lang="en-US" dirty="0" smtClean="0"/>
              <a:t>in 1844</a:t>
            </a:r>
          </a:p>
          <a:p>
            <a:pPr lvl="1"/>
            <a:r>
              <a:rPr lang="en-US" dirty="0" smtClean="0"/>
              <a:t>2 Goals: </a:t>
            </a:r>
          </a:p>
          <a:p>
            <a:pPr lvl="2"/>
            <a:r>
              <a:rPr lang="en-US" dirty="0" smtClean="0"/>
              <a:t>1- Influence the Massachusetts legislature to investigate working conditions</a:t>
            </a:r>
          </a:p>
          <a:p>
            <a:pPr lvl="2"/>
            <a:r>
              <a:rPr lang="en-US" dirty="0" smtClean="0"/>
              <a:t>2- Obtain a 10 hour workday</a:t>
            </a:r>
          </a:p>
          <a:p>
            <a:pPr lvl="1"/>
            <a:r>
              <a:rPr lang="en-US" dirty="0" smtClean="0"/>
              <a:t>Passed out pamphlets and petitions</a:t>
            </a:r>
          </a:p>
        </p:txBody>
      </p:sp>
      <p:pic>
        <p:nvPicPr>
          <p:cNvPr id="4" name="Picture 3" descr="sarah g. bagl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1981200"/>
            <a:ext cx="1225279" cy="1514475"/>
          </a:xfrm>
          <a:prstGeom prst="rect">
            <a:avLst/>
          </a:prstGeom>
        </p:spPr>
      </p:pic>
      <p:pic>
        <p:nvPicPr>
          <p:cNvPr id="5" name="Picture 4" descr="stri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4724400"/>
            <a:ext cx="2145916" cy="197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1845 Sarah G. Bagley was                           elected vice-president of the                               </a:t>
            </a:r>
            <a:r>
              <a:rPr lang="en-US" u="sng" dirty="0" smtClean="0"/>
              <a:t>New England Working Men’s Association</a:t>
            </a:r>
          </a:p>
          <a:p>
            <a:r>
              <a:rPr lang="en-US" dirty="0" smtClean="0"/>
              <a:t>Unions faced opposition from business owners</a:t>
            </a:r>
          </a:p>
          <a:p>
            <a:r>
              <a:rPr lang="en-US" dirty="0" smtClean="0"/>
              <a:t>Over time the unions got what they wanted</a:t>
            </a:r>
          </a:p>
          <a:p>
            <a:pPr lvl="1"/>
            <a:r>
              <a:rPr lang="en-US" dirty="0" smtClean="0"/>
              <a:t>Connecticut, Maine, New Hampshire, Ohio, and Pennsylvania passed 10 hour workdays</a:t>
            </a:r>
          </a:p>
          <a:p>
            <a:r>
              <a:rPr lang="en-US" dirty="0" smtClean="0"/>
              <a:t>Continued to fight for work reforms and an end to child labor</a:t>
            </a:r>
          </a:p>
          <a:p>
            <a:endParaRPr lang="en-US" dirty="0"/>
          </a:p>
        </p:txBody>
      </p:sp>
      <p:pic>
        <p:nvPicPr>
          <p:cNvPr id="4" name="Picture 3" descr="refor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7620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/>
          <a:lstStyle/>
          <a:p>
            <a:r>
              <a:rPr lang="en-US" dirty="0" smtClean="0"/>
              <a:t>Section 3</a:t>
            </a:r>
            <a:br>
              <a:rPr lang="en-US" dirty="0" smtClean="0"/>
            </a:br>
            <a:r>
              <a:rPr lang="en-US" dirty="0" smtClean="0"/>
              <a:t>The Transportation Revolution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Trade and Daily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Transportation Revolution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 period of rapid growth in the speed and convenience of travel</a:t>
            </a:r>
          </a:p>
          <a:p>
            <a:r>
              <a:rPr lang="en-US" dirty="0" smtClean="0"/>
              <a:t>Created a boom in business</a:t>
            </a:r>
          </a:p>
          <a:p>
            <a:r>
              <a:rPr lang="en-US" dirty="0" smtClean="0"/>
              <a:t>Reduced shipping time and costs</a:t>
            </a:r>
          </a:p>
          <a:p>
            <a:r>
              <a:rPr lang="en-US" dirty="0" smtClean="0"/>
              <a:t>Improved travel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Trade and Daily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new inventions:</a:t>
            </a:r>
          </a:p>
          <a:p>
            <a:pPr lvl="1"/>
            <a:r>
              <a:rPr lang="en-US" b="1" dirty="0" smtClean="0"/>
              <a:t>Steamboat</a:t>
            </a:r>
          </a:p>
          <a:p>
            <a:pPr lvl="1"/>
            <a:r>
              <a:rPr lang="en-US" b="1" dirty="0" smtClean="0"/>
              <a:t>Steam-powered trains (locomotives)</a:t>
            </a:r>
          </a:p>
          <a:p>
            <a:r>
              <a:rPr lang="en-US" dirty="0" smtClean="0"/>
              <a:t>Enabled goods, people, and information to travel quickly and efficiently</a:t>
            </a:r>
          </a:p>
          <a:p>
            <a:endParaRPr lang="en-US" dirty="0"/>
          </a:p>
        </p:txBody>
      </p:sp>
      <p:pic>
        <p:nvPicPr>
          <p:cNvPr id="4" name="Picture 3" descr="steam bo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280038"/>
            <a:ext cx="4038600" cy="2282687"/>
          </a:xfrm>
          <a:prstGeom prst="rect">
            <a:avLst/>
          </a:prstGeom>
        </p:spPr>
      </p:pic>
      <p:pic>
        <p:nvPicPr>
          <p:cNvPr id="6" name="Picture 5" descr="early tr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4327144"/>
            <a:ext cx="2895600" cy="2168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Steamboats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Robert Fulton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steamboat tested in France – 1803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Clermont – </a:t>
            </a:r>
            <a:r>
              <a:rPr lang="en-US" dirty="0" smtClean="0"/>
              <a:t>1st full-sized commercial steamboat</a:t>
            </a:r>
          </a:p>
          <a:p>
            <a:pPr lvl="1"/>
            <a:r>
              <a:rPr lang="en-US" dirty="0" smtClean="0"/>
              <a:t>Tested the </a:t>
            </a:r>
            <a:r>
              <a:rPr lang="en-US" i="1" dirty="0" smtClean="0"/>
              <a:t>Clermont</a:t>
            </a:r>
            <a:r>
              <a:rPr lang="en-US" dirty="0" smtClean="0"/>
              <a:t> on the Hudson River in 1807</a:t>
            </a:r>
          </a:p>
          <a:p>
            <a:pPr lvl="1"/>
            <a:r>
              <a:rPr lang="en-US" dirty="0" smtClean="0"/>
              <a:t>Increased demand for steamboat ferry service</a:t>
            </a:r>
            <a:endParaRPr lang="en-US" dirty="0"/>
          </a:p>
        </p:txBody>
      </p:sp>
      <p:pic>
        <p:nvPicPr>
          <p:cNvPr id="4" name="Picture 3" descr="robert ful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1066800"/>
            <a:ext cx="1943100" cy="2352675"/>
          </a:xfrm>
          <a:prstGeom prst="rect">
            <a:avLst/>
          </a:prstGeom>
        </p:spPr>
      </p:pic>
      <p:pic>
        <p:nvPicPr>
          <p:cNvPr id="5" name="Picture 4" descr="clermo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4419600"/>
            <a:ext cx="3657600" cy="2067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Steamboats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Well suited for river travel</a:t>
            </a:r>
          </a:p>
          <a:p>
            <a:r>
              <a:rPr lang="en-US" dirty="0" smtClean="0"/>
              <a:t>No longer had to rely on wind power</a:t>
            </a:r>
          </a:p>
          <a:p>
            <a:r>
              <a:rPr lang="en-US" dirty="0" smtClean="0"/>
              <a:t>Allowed for goods to move quickly – increased trade and profits</a:t>
            </a:r>
          </a:p>
          <a:p>
            <a:r>
              <a:rPr lang="en-US" dirty="0" smtClean="0"/>
              <a:t>Transportation of passengers across the Atlantic Ocean</a:t>
            </a:r>
            <a:endParaRPr lang="en-US" dirty="0"/>
          </a:p>
        </p:txBody>
      </p:sp>
      <p:pic>
        <p:nvPicPr>
          <p:cNvPr id="4" name="Picture 3" descr="steam  bo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752600"/>
            <a:ext cx="2907524" cy="1736208"/>
          </a:xfrm>
          <a:prstGeom prst="rect">
            <a:avLst/>
          </a:prstGeom>
        </p:spPr>
      </p:pic>
      <p:pic>
        <p:nvPicPr>
          <p:cNvPr id="5" name="Picture 4" descr="steambo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648200"/>
            <a:ext cx="2676525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Gibbons v. Ogden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6172200" cy="4449763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sz="3500" dirty="0" smtClean="0"/>
              <a:t>Conflict over waterway rights</a:t>
            </a:r>
          </a:p>
          <a:p>
            <a:r>
              <a:rPr lang="en-US" sz="3500" b="1" dirty="0" smtClean="0"/>
              <a:t>Aaron Ogden</a:t>
            </a:r>
            <a:r>
              <a:rPr lang="en-US" sz="3500" dirty="0" smtClean="0"/>
              <a:t> sued </a:t>
            </a:r>
            <a:r>
              <a:rPr lang="en-US" sz="3500" b="1" dirty="0" smtClean="0"/>
              <a:t>Thomas Gibbon</a:t>
            </a:r>
            <a:r>
              <a:rPr lang="en-US" sz="3500" dirty="0" smtClean="0"/>
              <a:t>s for operating steamboats in waters that he claimed he owned</a:t>
            </a:r>
          </a:p>
          <a:p>
            <a:r>
              <a:rPr lang="en-US" sz="3500" dirty="0" smtClean="0"/>
              <a:t>Gibbons did not have a state license to operate in New York</a:t>
            </a:r>
          </a:p>
          <a:p>
            <a:r>
              <a:rPr lang="en-US" sz="3500" dirty="0" smtClean="0"/>
              <a:t>Claimed his federal license                                  gave him the right to use                                     New York waterways</a:t>
            </a:r>
            <a:endParaRPr lang="en-US" sz="3500" dirty="0"/>
          </a:p>
        </p:txBody>
      </p:sp>
      <p:pic>
        <p:nvPicPr>
          <p:cNvPr id="4" name="Picture 3" descr="ogd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228600"/>
            <a:ext cx="1484768" cy="1828800"/>
          </a:xfrm>
          <a:prstGeom prst="rect">
            <a:avLst/>
          </a:prstGeom>
        </p:spPr>
      </p:pic>
      <p:pic>
        <p:nvPicPr>
          <p:cNvPr id="5" name="Picture 4" descr="gibb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28600"/>
            <a:ext cx="1484768" cy="1828800"/>
          </a:xfrm>
          <a:prstGeom prst="rect">
            <a:avLst/>
          </a:prstGeom>
        </p:spPr>
      </p:pic>
      <p:pic>
        <p:nvPicPr>
          <p:cNvPr id="6" name="Picture 5" descr="new york harb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4191000"/>
            <a:ext cx="3200400" cy="2432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Gibbons v. Ogden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case went to the Supreme Court in 1824</a:t>
            </a:r>
          </a:p>
          <a:p>
            <a:r>
              <a:rPr lang="en-US" dirty="0" smtClean="0"/>
              <a:t>Favored </a:t>
            </a:r>
            <a:r>
              <a:rPr lang="en-US" smtClean="0"/>
              <a:t>Gibbons’ </a:t>
            </a:r>
            <a:r>
              <a:rPr lang="en-US" dirty="0" smtClean="0"/>
              <a:t>claim and federal license</a:t>
            </a:r>
          </a:p>
          <a:p>
            <a:r>
              <a:rPr lang="en-US" dirty="0" smtClean="0"/>
              <a:t>Reinforced the federal government’s authority to regulate trade between states</a:t>
            </a:r>
          </a:p>
          <a:p>
            <a:r>
              <a:rPr lang="en-US" dirty="0" smtClean="0"/>
              <a:t>Led to greater trade and shipping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Early 1700s – Europe – farmers</a:t>
            </a:r>
          </a:p>
          <a:p>
            <a:r>
              <a:rPr lang="en-US" sz="2400" dirty="0" smtClean="0"/>
              <a:t>Made things by hand</a:t>
            </a:r>
          </a:p>
          <a:p>
            <a:r>
              <a:rPr lang="en-US" sz="2400" dirty="0" smtClean="0"/>
              <a:t>Clothing</a:t>
            </a:r>
          </a:p>
          <a:p>
            <a:pPr lvl="1"/>
            <a:r>
              <a:rPr lang="en-US" sz="2400" dirty="0" smtClean="0"/>
              <a:t>Spinning wheel – cotton or wool – thread</a:t>
            </a:r>
          </a:p>
          <a:p>
            <a:pPr lvl="1"/>
            <a:r>
              <a:rPr lang="en-US" sz="2400" dirty="0" smtClean="0"/>
              <a:t>Hand loom – cloth </a:t>
            </a:r>
          </a:p>
          <a:p>
            <a:r>
              <a:rPr lang="en-US" sz="2400" dirty="0" smtClean="0"/>
              <a:t>Merchants – sold for profit</a:t>
            </a:r>
          </a:p>
          <a:p>
            <a:r>
              <a:rPr lang="en-US" sz="2400" dirty="0" smtClean="0"/>
              <a:t>Skilled workers owned shops – </a:t>
            </a:r>
          </a:p>
          <a:p>
            <a:r>
              <a:rPr lang="en-US" sz="2400" dirty="0" smtClean="0"/>
              <a:t>Ex: blacksmiths</a:t>
            </a:r>
          </a:p>
          <a:p>
            <a:endParaRPr lang="en-US" dirty="0"/>
          </a:p>
        </p:txBody>
      </p:sp>
      <p:pic>
        <p:nvPicPr>
          <p:cNvPr id="4" name="Picture 3" descr="weav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143000"/>
            <a:ext cx="2548094" cy="1674199"/>
          </a:xfrm>
          <a:prstGeom prst="rect">
            <a:avLst/>
          </a:prstGeom>
        </p:spPr>
      </p:pic>
      <p:pic>
        <p:nvPicPr>
          <p:cNvPr id="5" name="Picture 4" descr="blacksmi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5082954"/>
            <a:ext cx="2438400" cy="1622645"/>
          </a:xfrm>
          <a:prstGeom prst="rect">
            <a:avLst/>
          </a:prstGeom>
        </p:spPr>
      </p:pic>
      <p:pic>
        <p:nvPicPr>
          <p:cNvPr id="6" name="Picture 5" descr="spinning whe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2971800"/>
            <a:ext cx="2161342" cy="1438275"/>
          </a:xfrm>
          <a:prstGeom prst="rect">
            <a:avLst/>
          </a:prstGeom>
        </p:spPr>
      </p:pic>
      <p:pic>
        <p:nvPicPr>
          <p:cNvPr id="7" name="Picture 6" descr="hand lo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733800"/>
            <a:ext cx="1813891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American Railroads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Steam-powered trains were first developed in Great Britain in the early 1800s</a:t>
            </a:r>
          </a:p>
          <a:p>
            <a:r>
              <a:rPr lang="en-US" sz="2800" dirty="0" smtClean="0"/>
              <a:t>Became popular in the U.S. in the 1830s</a:t>
            </a:r>
          </a:p>
          <a:p>
            <a:endParaRPr lang="en-US" sz="2800" b="1" u="sng" dirty="0" smtClean="0"/>
          </a:p>
          <a:p>
            <a:endParaRPr lang="en-US" sz="2800" b="1" u="sng" dirty="0" smtClean="0"/>
          </a:p>
          <a:p>
            <a:r>
              <a:rPr lang="en-US" sz="2800" b="1" u="sng" dirty="0" smtClean="0"/>
              <a:t>Peter Cooper</a:t>
            </a:r>
          </a:p>
          <a:p>
            <a:pPr lvl="1"/>
            <a:r>
              <a:rPr lang="en-US" dirty="0" smtClean="0"/>
              <a:t>Small and powerful locomotive –     </a:t>
            </a:r>
            <a:r>
              <a:rPr lang="en-US" i="1" dirty="0" smtClean="0"/>
              <a:t>Tom Thumb</a:t>
            </a:r>
          </a:p>
          <a:p>
            <a:pPr lvl="1"/>
            <a:r>
              <a:rPr lang="en-US" dirty="0" smtClean="0"/>
              <a:t>Raced against a horse-drawn railcar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Tom Thumb </a:t>
            </a:r>
            <a:r>
              <a:rPr lang="en-US" dirty="0" smtClean="0"/>
              <a:t>broke down and lost the race, but the race displayed the power of locomotives</a:t>
            </a:r>
            <a:endParaRPr lang="en-US" dirty="0"/>
          </a:p>
        </p:txBody>
      </p:sp>
      <p:pic>
        <p:nvPicPr>
          <p:cNvPr id="4" name="Picture 3" descr="peter coo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2895600"/>
            <a:ext cx="1345800" cy="1726431"/>
          </a:xfrm>
          <a:prstGeom prst="rect">
            <a:avLst/>
          </a:prstGeom>
        </p:spPr>
      </p:pic>
      <p:pic>
        <p:nvPicPr>
          <p:cNvPr id="5" name="Picture 4" descr="tom 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6990" y="1143000"/>
            <a:ext cx="2045461" cy="1905000"/>
          </a:xfrm>
          <a:prstGeom prst="rect">
            <a:avLst/>
          </a:prstGeom>
        </p:spPr>
      </p:pic>
      <p:pic>
        <p:nvPicPr>
          <p:cNvPr id="6" name="Picture 5" descr="ra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4800600"/>
            <a:ext cx="2819400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American </a:t>
            </a:r>
            <a:br>
              <a:rPr lang="en-US" dirty="0" smtClean="0"/>
            </a:br>
            <a:r>
              <a:rPr lang="en-US" dirty="0" smtClean="0"/>
              <a:t>Railroads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410200" cy="43735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Railroads soon became popular</a:t>
            </a:r>
          </a:p>
          <a:p>
            <a:r>
              <a:rPr lang="en-US" sz="2200" dirty="0" smtClean="0"/>
              <a:t>By 1840, 2,800 miles of track had been laid</a:t>
            </a:r>
          </a:p>
          <a:p>
            <a:r>
              <a:rPr lang="en-US" sz="2200" dirty="0" smtClean="0"/>
              <a:t>Railroad companies faced many challenges</a:t>
            </a:r>
          </a:p>
          <a:p>
            <a:pPr lvl="1"/>
            <a:r>
              <a:rPr lang="en-US" sz="2200" dirty="0" smtClean="0"/>
              <a:t>Steep mountains, tight curves, bridges over rivers</a:t>
            </a:r>
          </a:p>
          <a:p>
            <a:pPr lvl="1"/>
            <a:r>
              <a:rPr lang="en-US" sz="2200" dirty="0" smtClean="0"/>
              <a:t>Built tracks quickly and cheaply – unsafe and didn’t last long</a:t>
            </a:r>
          </a:p>
          <a:p>
            <a:r>
              <a:rPr lang="en-US" sz="2200" dirty="0" smtClean="0"/>
              <a:t>By 1860, 30,000 miles of track linked almost every city in the East</a:t>
            </a:r>
          </a:p>
          <a:p>
            <a:r>
              <a:rPr lang="en-US" sz="2200" dirty="0" smtClean="0"/>
              <a:t>Led to an economic boom</a:t>
            </a:r>
          </a:p>
        </p:txBody>
      </p:sp>
      <p:pic>
        <p:nvPicPr>
          <p:cNvPr id="4" name="Picture 3" descr="railroa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2209800"/>
            <a:ext cx="2533650" cy="1800225"/>
          </a:xfrm>
          <a:prstGeom prst="rect">
            <a:avLst/>
          </a:prstGeom>
        </p:spPr>
      </p:pic>
      <p:pic>
        <p:nvPicPr>
          <p:cNvPr id="6" name="Picture 5" descr="locomotive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228600"/>
            <a:ext cx="2133600" cy="1601578"/>
          </a:xfrm>
          <a:prstGeom prst="rect">
            <a:avLst/>
          </a:prstGeom>
        </p:spPr>
      </p:pic>
      <p:pic>
        <p:nvPicPr>
          <p:cNvPr id="7" name="Picture 6" descr="old tr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152400"/>
            <a:ext cx="2209800" cy="1578429"/>
          </a:xfrm>
          <a:prstGeom prst="rect">
            <a:avLst/>
          </a:prstGeom>
        </p:spPr>
      </p:pic>
      <p:pic>
        <p:nvPicPr>
          <p:cNvPr id="9" name="Picture 8" descr="sno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4267200"/>
            <a:ext cx="2366731" cy="1609725"/>
          </a:xfrm>
          <a:prstGeom prst="rect">
            <a:avLst/>
          </a:prstGeom>
        </p:spPr>
      </p:pic>
      <p:pic>
        <p:nvPicPr>
          <p:cNvPr id="10" name="Picture 9" descr="brid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00" y="5105400"/>
            <a:ext cx="2362200" cy="151855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Impact of Railroads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6934200" cy="2590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Railroad companies became some of the most powerful businesses in the country</a:t>
            </a:r>
          </a:p>
          <a:p>
            <a:r>
              <a:rPr lang="en-US" dirty="0" smtClean="0"/>
              <a:t>Opened up markets for manufacturers and farmers</a:t>
            </a:r>
          </a:p>
          <a:p>
            <a:r>
              <a:rPr lang="en-US" dirty="0" smtClean="0"/>
              <a:t>Standard time zones – uniform train schedules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ime zon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967216"/>
            <a:ext cx="3886200" cy="248120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5562600" cy="4525963"/>
          </a:xfrm>
        </p:spPr>
        <p:txBody>
          <a:bodyPr/>
          <a:lstStyle/>
          <a:p>
            <a:r>
              <a:rPr lang="en-US" dirty="0" smtClean="0"/>
              <a:t>Increased passenger travel – reduced travel time</a:t>
            </a:r>
          </a:p>
          <a:p>
            <a:pPr lvl="1"/>
            <a:r>
              <a:rPr lang="en-US" dirty="0" smtClean="0"/>
              <a:t>Thrilling and impressive</a:t>
            </a:r>
          </a:p>
          <a:p>
            <a:pPr lvl="1"/>
            <a:r>
              <a:rPr lang="en-US" dirty="0" smtClean="0"/>
              <a:t>20 miles per hour</a:t>
            </a:r>
          </a:p>
          <a:p>
            <a:pPr lvl="1"/>
            <a:r>
              <a:rPr lang="en-US" dirty="0" smtClean="0"/>
              <a:t>Sense of adventure</a:t>
            </a:r>
          </a:p>
          <a:p>
            <a:pPr lvl="2"/>
            <a:r>
              <a:rPr lang="en-US" dirty="0" smtClean="0"/>
              <a:t>Dangerous tracks – engineers traveled too fast – crashes</a:t>
            </a:r>
          </a:p>
          <a:p>
            <a:endParaRPr lang="en-US" dirty="0"/>
          </a:p>
        </p:txBody>
      </p:sp>
      <p:pic>
        <p:nvPicPr>
          <p:cNvPr id="5" name="Picture 4" descr="bridge cras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4572000"/>
            <a:ext cx="2457450" cy="1857375"/>
          </a:xfrm>
          <a:prstGeom prst="rect">
            <a:avLst/>
          </a:prstGeom>
        </p:spPr>
      </p:pic>
      <p:pic>
        <p:nvPicPr>
          <p:cNvPr id="6" name="Picture 5" descr="cras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4953000"/>
            <a:ext cx="2809875" cy="1628775"/>
          </a:xfrm>
          <a:prstGeom prst="rect">
            <a:avLst/>
          </a:prstGeom>
        </p:spPr>
      </p:pic>
      <p:pic>
        <p:nvPicPr>
          <p:cNvPr id="7" name="Picture 6" descr="loco cra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953000"/>
            <a:ext cx="2647950" cy="1724025"/>
          </a:xfrm>
          <a:prstGeom prst="rect">
            <a:avLst/>
          </a:prstGeom>
        </p:spPr>
      </p:pic>
      <p:pic>
        <p:nvPicPr>
          <p:cNvPr id="8" name="Picture 7" descr="passeng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2133601"/>
            <a:ext cx="3429000" cy="2117911"/>
          </a:xfrm>
          <a:prstGeom prst="rect">
            <a:avLst/>
          </a:prstGeom>
        </p:spPr>
      </p:pic>
      <p:pic>
        <p:nvPicPr>
          <p:cNvPr id="9" name="Picture 8" descr="train passenge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1" y="147911"/>
            <a:ext cx="2286000" cy="169041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Transportation Revolution     Brings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Access to markets and products </a:t>
            </a:r>
          </a:p>
          <a:p>
            <a:r>
              <a:rPr lang="en-US" dirty="0" smtClean="0"/>
              <a:t>Led to population growth – towns and cities at railroad junctions</a:t>
            </a:r>
          </a:p>
          <a:p>
            <a:r>
              <a:rPr lang="en-US" dirty="0" smtClean="0"/>
              <a:t>Transportation hubs – </a:t>
            </a:r>
            <a:r>
              <a:rPr lang="en-US" b="1" dirty="0" smtClean="0"/>
              <a:t>Chicago</a:t>
            </a:r>
            <a:r>
              <a:rPr lang="en-US" dirty="0" smtClean="0"/>
              <a:t> – linked the Midwest to the East and South</a:t>
            </a:r>
          </a:p>
          <a:p>
            <a:r>
              <a:rPr lang="en-US" dirty="0" smtClean="0"/>
              <a:t>Most railroads were located in the North – economic growth and prosperity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hica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914401"/>
            <a:ext cx="2390775" cy="1692346"/>
          </a:xfrm>
          <a:prstGeom prst="rect">
            <a:avLst/>
          </a:prstGeom>
        </p:spPr>
      </p:pic>
      <p:pic>
        <p:nvPicPr>
          <p:cNvPr id="6" name="Picture 5" descr="chicago tr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667000"/>
            <a:ext cx="2590800" cy="1623811"/>
          </a:xfrm>
          <a:prstGeom prst="rect">
            <a:avLst/>
          </a:prstGeom>
        </p:spPr>
      </p:pic>
      <p:pic>
        <p:nvPicPr>
          <p:cNvPr id="7" name="Picture 6" descr="m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4419600"/>
            <a:ext cx="2895600" cy="223699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Wood was the early source of fuel for trains, as well as heating, cooking and light</a:t>
            </a:r>
          </a:p>
          <a:p>
            <a:r>
              <a:rPr lang="en-US" dirty="0" smtClean="0"/>
              <a:t>Burned in the firebox of a locomotive to boil water and produce steam</a:t>
            </a:r>
          </a:p>
          <a:p>
            <a:r>
              <a:rPr lang="en-US" dirty="0" smtClean="0"/>
              <a:t>The steam pushed pistons which were connected to rods that turned the wheels</a:t>
            </a:r>
          </a:p>
          <a:p>
            <a:r>
              <a:rPr lang="en-US" dirty="0" smtClean="0"/>
              <a:t>Expensive and inefficient</a:t>
            </a:r>
          </a:p>
          <a:p>
            <a:r>
              <a:rPr lang="en-US" dirty="0" smtClean="0"/>
              <a:t>Coal began to replace wood </a:t>
            </a:r>
          </a:p>
          <a:p>
            <a:endParaRPr lang="en-US" dirty="0"/>
          </a:p>
        </p:txBody>
      </p:sp>
      <p:pic>
        <p:nvPicPr>
          <p:cNvPr id="4" name="Picture 3" descr="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286000"/>
            <a:ext cx="2895600" cy="1694024"/>
          </a:xfrm>
          <a:prstGeom prst="rect">
            <a:avLst/>
          </a:prstGeom>
        </p:spPr>
      </p:pic>
      <p:pic>
        <p:nvPicPr>
          <p:cNvPr id="5" name="Picture 4" descr="locomoti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4591570"/>
            <a:ext cx="3048000" cy="2028305"/>
          </a:xfrm>
          <a:prstGeom prst="rect">
            <a:avLst/>
          </a:prstGeom>
        </p:spPr>
      </p:pic>
      <p:pic>
        <p:nvPicPr>
          <p:cNvPr id="6" name="Picture 5" descr="tr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228600"/>
            <a:ext cx="2533650" cy="180022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38100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Coal mining industry in Pennsylvania, West Virginia, and Illinois</a:t>
            </a:r>
          </a:p>
          <a:p>
            <a:r>
              <a:rPr lang="en-US" dirty="0" smtClean="0"/>
              <a:t>New coal mining towns </a:t>
            </a:r>
          </a:p>
          <a:p>
            <a:r>
              <a:rPr lang="en-US" dirty="0" smtClean="0"/>
              <a:t>Environmental effects – deep gashes in earth – air and water pollution</a:t>
            </a:r>
          </a:p>
        </p:txBody>
      </p:sp>
      <p:pic>
        <p:nvPicPr>
          <p:cNvPr id="4" name="Picture 3" descr="coal tow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3268518"/>
            <a:ext cx="2209800" cy="1598757"/>
          </a:xfrm>
          <a:prstGeom prst="rect">
            <a:avLst/>
          </a:prstGeom>
        </p:spPr>
      </p:pic>
      <p:pic>
        <p:nvPicPr>
          <p:cNvPr id="5" name="Picture 4" descr="coalt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1" y="4953000"/>
            <a:ext cx="2061746" cy="1733550"/>
          </a:xfrm>
          <a:prstGeom prst="rect">
            <a:avLst/>
          </a:prstGeom>
        </p:spPr>
      </p:pic>
      <p:pic>
        <p:nvPicPr>
          <p:cNvPr id="6" name="Picture 5" descr="coal min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228600"/>
            <a:ext cx="2351707" cy="1628775"/>
          </a:xfrm>
          <a:prstGeom prst="rect">
            <a:avLst/>
          </a:prstGeom>
        </p:spPr>
      </p:pic>
      <p:pic>
        <p:nvPicPr>
          <p:cNvPr id="8" name="Picture 7" descr="miner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381000"/>
            <a:ext cx="2800350" cy="1628775"/>
          </a:xfrm>
          <a:prstGeom prst="rect">
            <a:avLst/>
          </a:prstGeom>
        </p:spPr>
      </p:pic>
      <p:pic>
        <p:nvPicPr>
          <p:cNvPr id="9" name="Picture 8" descr="mini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800" y="1981200"/>
            <a:ext cx="2133600" cy="1496705"/>
          </a:xfrm>
          <a:prstGeom prst="rect">
            <a:avLst/>
          </a:prstGeom>
        </p:spPr>
      </p:pic>
      <p:pic>
        <p:nvPicPr>
          <p:cNvPr id="10" name="Picture 9" descr="mining tow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000" y="4419600"/>
            <a:ext cx="2362200" cy="153797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51054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invention of steel increased the demand for coal</a:t>
            </a:r>
          </a:p>
          <a:p>
            <a:r>
              <a:rPr lang="en-US" b="1" dirty="0" smtClean="0"/>
              <a:t>Smelting process </a:t>
            </a:r>
            <a:r>
              <a:rPr lang="en-US" dirty="0" smtClean="0"/>
              <a:t>– heating iron ore to high temperatures – coal was used to fire the furnaces</a:t>
            </a:r>
          </a:p>
          <a:p>
            <a:r>
              <a:rPr lang="en-US" dirty="0" smtClean="0"/>
              <a:t>Steel was much stronger than iron</a:t>
            </a:r>
          </a:p>
          <a:p>
            <a:r>
              <a:rPr lang="en-US" dirty="0" smtClean="0"/>
              <a:t>Used in construction, machinery, railroad tracks</a:t>
            </a:r>
          </a:p>
          <a:p>
            <a:endParaRPr lang="en-US" dirty="0"/>
          </a:p>
        </p:txBody>
      </p:sp>
      <p:pic>
        <p:nvPicPr>
          <p:cNvPr id="4" name="Picture 3" descr="sme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2650" y="381000"/>
            <a:ext cx="2476500" cy="1524000"/>
          </a:xfrm>
          <a:prstGeom prst="rect">
            <a:avLst/>
          </a:prstGeom>
        </p:spPr>
      </p:pic>
      <p:pic>
        <p:nvPicPr>
          <p:cNvPr id="5" name="Picture 4" descr="smel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6855" y="228600"/>
            <a:ext cx="2598420" cy="1676400"/>
          </a:xfrm>
          <a:prstGeom prst="rect">
            <a:avLst/>
          </a:prstGeom>
        </p:spPr>
      </p:pic>
      <p:pic>
        <p:nvPicPr>
          <p:cNvPr id="6" name="Picture 5" descr="ste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191000"/>
            <a:ext cx="2082925" cy="1704975"/>
          </a:xfrm>
          <a:prstGeom prst="rect">
            <a:avLst/>
          </a:prstGeom>
        </p:spPr>
      </p:pic>
      <p:pic>
        <p:nvPicPr>
          <p:cNvPr id="7" name="Picture 6" descr="steel smel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2209800"/>
            <a:ext cx="2127738" cy="1828800"/>
          </a:xfrm>
          <a:prstGeom prst="rect">
            <a:avLst/>
          </a:prstGeom>
        </p:spPr>
      </p:pic>
      <p:pic>
        <p:nvPicPr>
          <p:cNvPr id="8" name="Picture 7" descr="steel worke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5105400"/>
            <a:ext cx="2228645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/>
          <a:lstStyle/>
          <a:p>
            <a:r>
              <a:rPr lang="en-US" dirty="0" smtClean="0"/>
              <a:t>Increase in demand for steel increased the need for more railroads</a:t>
            </a:r>
          </a:p>
          <a:p>
            <a:r>
              <a:rPr lang="en-US" dirty="0" smtClean="0"/>
              <a:t>Transported steel</a:t>
            </a:r>
          </a:p>
          <a:p>
            <a:r>
              <a:rPr lang="en-US" dirty="0" smtClean="0"/>
              <a:t>Steel improved farming </a:t>
            </a:r>
          </a:p>
          <a:p>
            <a:r>
              <a:rPr lang="en-US" dirty="0" smtClean="0"/>
              <a:t>Steel tools and machines –              more crops</a:t>
            </a:r>
          </a:p>
          <a:p>
            <a:r>
              <a:rPr lang="en-US" dirty="0" smtClean="0"/>
              <a:t>Railroads transported harvests</a:t>
            </a:r>
            <a:endParaRPr lang="en-US" dirty="0"/>
          </a:p>
        </p:txBody>
      </p:sp>
      <p:pic>
        <p:nvPicPr>
          <p:cNvPr id="4" name="Picture 3" descr="far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2667000"/>
            <a:ext cx="2628900" cy="1743075"/>
          </a:xfrm>
          <a:prstGeom prst="rect">
            <a:avLst/>
          </a:prstGeom>
        </p:spPr>
      </p:pic>
      <p:pic>
        <p:nvPicPr>
          <p:cNvPr id="5" name="Picture 4" descr="farm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4800600"/>
            <a:ext cx="26670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5410200" cy="3840163"/>
          </a:xfrm>
        </p:spPr>
        <p:txBody>
          <a:bodyPr/>
          <a:lstStyle/>
          <a:p>
            <a:r>
              <a:rPr lang="en-US" dirty="0" smtClean="0"/>
              <a:t>Towns and population grew – increased the need for wood – houses and furniture</a:t>
            </a:r>
          </a:p>
          <a:p>
            <a:r>
              <a:rPr lang="en-US" dirty="0" smtClean="0"/>
              <a:t>Newspaper publishing increased – demand for paper</a:t>
            </a:r>
          </a:p>
          <a:p>
            <a:r>
              <a:rPr lang="en-US" dirty="0" smtClean="0"/>
              <a:t>Led to deforestation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news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4800600"/>
            <a:ext cx="2590800" cy="1755267"/>
          </a:xfrm>
          <a:prstGeom prst="rect">
            <a:avLst/>
          </a:prstGeom>
        </p:spPr>
      </p:pic>
      <p:pic>
        <p:nvPicPr>
          <p:cNvPr id="5" name="Picture 4" descr="lumber tr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304800"/>
            <a:ext cx="2352675" cy="1943100"/>
          </a:xfrm>
          <a:prstGeom prst="rect">
            <a:avLst/>
          </a:prstGeom>
        </p:spPr>
      </p:pic>
      <p:pic>
        <p:nvPicPr>
          <p:cNvPr id="6" name="Picture 5" descr="lumb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2819400"/>
            <a:ext cx="2533650" cy="1809750"/>
          </a:xfrm>
          <a:prstGeom prst="rect">
            <a:avLst/>
          </a:prstGeom>
        </p:spPr>
      </p:pic>
      <p:pic>
        <p:nvPicPr>
          <p:cNvPr id="7" name="Picture 6" descr="lumber jack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533400"/>
            <a:ext cx="2419350" cy="1895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Great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Cities and populations grew</a:t>
            </a:r>
          </a:p>
          <a:p>
            <a:r>
              <a:rPr lang="en-US" dirty="0" smtClean="0"/>
              <a:t>Overseas trade expanded</a:t>
            </a:r>
          </a:p>
          <a:p>
            <a:r>
              <a:rPr lang="en-US" dirty="0" smtClean="0"/>
              <a:t>Not enough goods produced</a:t>
            </a:r>
          </a:p>
          <a:p>
            <a:r>
              <a:rPr lang="en-US" dirty="0" smtClean="0"/>
              <a:t>Need for efficiency</a:t>
            </a:r>
          </a:p>
          <a:p>
            <a:r>
              <a:rPr lang="en-US" dirty="0" smtClean="0"/>
              <a:t>Industrial Revolution</a:t>
            </a:r>
          </a:p>
          <a:p>
            <a:pPr lvl="1"/>
            <a:r>
              <a:rPr lang="en-US" dirty="0" smtClean="0"/>
              <a:t>Rapid growth</a:t>
            </a:r>
          </a:p>
          <a:p>
            <a:pPr lvl="1"/>
            <a:r>
              <a:rPr lang="en-US" dirty="0" smtClean="0"/>
              <a:t>Machines for manufacturing and production</a:t>
            </a:r>
          </a:p>
          <a:p>
            <a:endParaRPr lang="en-US" dirty="0" smtClean="0"/>
          </a:p>
        </p:txBody>
      </p:sp>
      <p:pic>
        <p:nvPicPr>
          <p:cNvPr id="4" name="Picture 3" descr="lond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5286" y="1524000"/>
            <a:ext cx="311534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dirty="0" smtClean="0"/>
              <a:t>Section 4</a:t>
            </a:r>
            <a:br>
              <a:rPr lang="en-US" dirty="0" smtClean="0"/>
            </a:br>
            <a:r>
              <a:rPr lang="en-US" dirty="0" smtClean="0"/>
              <a:t>More Technological Advances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Telegraph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Samuel F. B. Morse</a:t>
            </a:r>
          </a:p>
          <a:p>
            <a:r>
              <a:rPr lang="en-US" dirty="0" smtClean="0"/>
              <a:t>Perfected the telegraph</a:t>
            </a:r>
          </a:p>
          <a:p>
            <a:r>
              <a:rPr lang="en-US" dirty="0" smtClean="0"/>
              <a:t>Studied electricity and magnetism</a:t>
            </a:r>
          </a:p>
          <a:p>
            <a:r>
              <a:rPr lang="en-US" dirty="0" smtClean="0"/>
              <a:t>Sent information over wires across great distances</a:t>
            </a:r>
          </a:p>
          <a:p>
            <a:r>
              <a:rPr lang="en-US" dirty="0" smtClean="0"/>
              <a:t>Sent pulses, or surges, of electric current through a wire</a:t>
            </a:r>
          </a:p>
          <a:p>
            <a:endParaRPr lang="en-US" dirty="0" smtClean="0"/>
          </a:p>
        </p:txBody>
      </p:sp>
      <p:pic>
        <p:nvPicPr>
          <p:cNvPr id="4" name="Picture 3" descr="samuel mor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533400"/>
            <a:ext cx="1733550" cy="2124075"/>
          </a:xfrm>
          <a:prstGeom prst="rect">
            <a:avLst/>
          </a:prstGeom>
        </p:spPr>
      </p:pic>
      <p:pic>
        <p:nvPicPr>
          <p:cNvPr id="5" name="Picture 4" descr="telegraphwir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2209800"/>
            <a:ext cx="2066925" cy="2219325"/>
          </a:xfrm>
          <a:prstGeom prst="rect">
            <a:avLst/>
          </a:prstGeom>
        </p:spPr>
      </p:pic>
      <p:pic>
        <p:nvPicPr>
          <p:cNvPr id="6" name="Picture 5" descr="telegraph c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4495800"/>
            <a:ext cx="1739341" cy="21526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Telegraph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operator tapped the telegraph key that controlled the length of each pulse</a:t>
            </a:r>
          </a:p>
          <a:p>
            <a:r>
              <a:rPr lang="en-US" dirty="0" smtClean="0"/>
              <a:t>Changed into clicking sounds</a:t>
            </a:r>
          </a:p>
          <a:p>
            <a:r>
              <a:rPr lang="en-US" dirty="0" smtClean="0"/>
              <a:t>Dot = short click;                 Dash = long click</a:t>
            </a:r>
          </a:p>
          <a:p>
            <a:r>
              <a:rPr lang="en-US" b="1" dirty="0" smtClean="0"/>
              <a:t>Alfred Lewis </a:t>
            </a:r>
            <a:r>
              <a:rPr lang="en-US" dirty="0" smtClean="0"/>
              <a:t>developed  </a:t>
            </a:r>
            <a:r>
              <a:rPr lang="en-US" b="1" dirty="0" smtClean="0"/>
              <a:t>Morse Code</a:t>
            </a:r>
          </a:p>
          <a:p>
            <a:r>
              <a:rPr lang="en-US" dirty="0" smtClean="0"/>
              <a:t>Different combinations of dots and dashes represented each letter of the alphabet</a:t>
            </a:r>
          </a:p>
          <a:p>
            <a:r>
              <a:rPr lang="en-US" dirty="0" smtClean="0"/>
              <a:t>SOS = ••• – – – ••• </a:t>
            </a:r>
            <a:endParaRPr lang="en-US" dirty="0"/>
          </a:p>
        </p:txBody>
      </p:sp>
      <p:pic>
        <p:nvPicPr>
          <p:cNvPr id="5" name="Picture 4" descr="telegrap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2" y="2895601"/>
            <a:ext cx="2054276" cy="1362074"/>
          </a:xfrm>
          <a:prstGeom prst="rect">
            <a:avLst/>
          </a:prstGeom>
        </p:spPr>
      </p:pic>
      <p:pic>
        <p:nvPicPr>
          <p:cNvPr id="6" name="Picture 5" descr="morse co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5029200"/>
            <a:ext cx="2876550" cy="1590675"/>
          </a:xfrm>
          <a:prstGeom prst="rect">
            <a:avLst/>
          </a:prstGeom>
        </p:spPr>
      </p:pic>
      <p:pic>
        <p:nvPicPr>
          <p:cNvPr id="7" name="Picture 6" descr="alfred lew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2590800"/>
            <a:ext cx="1422650" cy="2009775"/>
          </a:xfrm>
          <a:prstGeom prst="rect">
            <a:avLst/>
          </a:prstGeom>
        </p:spPr>
      </p:pic>
      <p:pic>
        <p:nvPicPr>
          <p:cNvPr id="8" name="Picture 7" descr="telegraph diagra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1" y="288455"/>
            <a:ext cx="4018046" cy="184514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Telegraph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 smtClean="0"/>
              <a:t>Telegraph wires followed the railroads</a:t>
            </a:r>
          </a:p>
          <a:p>
            <a:r>
              <a:rPr lang="en-US" dirty="0" smtClean="0"/>
              <a:t>Telegraph offices in train stations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Transcontinental line in 1861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telegraph railr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55414"/>
            <a:ext cx="1905000" cy="2054412"/>
          </a:xfrm>
          <a:prstGeom prst="rect">
            <a:avLst/>
          </a:prstGeom>
        </p:spPr>
      </p:pic>
      <p:pic>
        <p:nvPicPr>
          <p:cNvPr id="6" name="Picture 5" descr="telegraph work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990600"/>
            <a:ext cx="1790700" cy="2305050"/>
          </a:xfrm>
          <a:prstGeom prst="rect">
            <a:avLst/>
          </a:prstGeom>
        </p:spPr>
      </p:pic>
      <p:pic>
        <p:nvPicPr>
          <p:cNvPr id="7" name="Picture 6" descr="telegraph wir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429000"/>
            <a:ext cx="3354965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Steam Power and New Factories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Factories began using steam power</a:t>
            </a:r>
          </a:p>
          <a:p>
            <a:pPr lvl="1"/>
            <a:r>
              <a:rPr lang="en-US" dirty="0" smtClean="0"/>
              <a:t>Factories could be built almost anywhere</a:t>
            </a:r>
          </a:p>
          <a:p>
            <a:r>
              <a:rPr lang="en-US" dirty="0" smtClean="0"/>
              <a:t>Companies built factories close to cities and transportation centers </a:t>
            </a:r>
          </a:p>
          <a:p>
            <a:pPr lvl="1"/>
            <a:r>
              <a:rPr lang="en-US" dirty="0" smtClean="0"/>
              <a:t>Supply of workers and lower shipping costs</a:t>
            </a:r>
          </a:p>
          <a:p>
            <a:r>
              <a:rPr lang="en-US" dirty="0" smtClean="0"/>
              <a:t>Cities became the center of industrial growth</a:t>
            </a:r>
          </a:p>
          <a:p>
            <a:endParaRPr lang="en-US" dirty="0" smtClean="0"/>
          </a:p>
          <a:p>
            <a:r>
              <a:rPr lang="en-US" dirty="0" smtClean="0"/>
              <a:t>New and improved machine designs</a:t>
            </a:r>
          </a:p>
          <a:p>
            <a:r>
              <a:rPr lang="en-US" dirty="0" smtClean="0"/>
              <a:t>Interchangeable parts</a:t>
            </a:r>
          </a:p>
          <a:p>
            <a:r>
              <a:rPr lang="en-US" dirty="0" smtClean="0"/>
              <a:t>Precision machine tools</a:t>
            </a:r>
            <a:endParaRPr lang="en-US" dirty="0"/>
          </a:p>
        </p:txBody>
      </p:sp>
      <p:pic>
        <p:nvPicPr>
          <p:cNvPr id="4" name="Picture 3" descr="chica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5334000"/>
            <a:ext cx="3429000" cy="1333500"/>
          </a:xfrm>
          <a:prstGeom prst="rect">
            <a:avLst/>
          </a:prstGeom>
        </p:spPr>
      </p:pic>
      <p:pic>
        <p:nvPicPr>
          <p:cNvPr id="5" name="Picture 4" descr="new yo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276600"/>
            <a:ext cx="2705100" cy="1685925"/>
          </a:xfrm>
          <a:prstGeom prst="rect">
            <a:avLst/>
          </a:prstGeom>
        </p:spPr>
      </p:pic>
      <p:pic>
        <p:nvPicPr>
          <p:cNvPr id="6" name="Picture 5" descr="pittsburg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1086370"/>
            <a:ext cx="3048000" cy="202830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Improved Farm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 smtClean="0"/>
              <a:t>John Deere</a:t>
            </a:r>
          </a:p>
          <a:p>
            <a:pPr lvl="1"/>
            <a:r>
              <a:rPr lang="en-US" dirty="0" smtClean="0"/>
              <a:t>Developed a steel blade for plows  </a:t>
            </a:r>
          </a:p>
          <a:p>
            <a:pPr lvl="2"/>
            <a:r>
              <a:rPr lang="en-US" dirty="0" smtClean="0"/>
              <a:t>Much stronger than iron blades</a:t>
            </a:r>
          </a:p>
          <a:p>
            <a:r>
              <a:rPr lang="en-US" b="1" u="sng" dirty="0" smtClean="0"/>
              <a:t>Cyrus McCormick</a:t>
            </a:r>
          </a:p>
          <a:p>
            <a:pPr lvl="1"/>
            <a:r>
              <a:rPr lang="en-US" dirty="0" smtClean="0"/>
              <a:t>Developed the mechanical reaper </a:t>
            </a:r>
          </a:p>
          <a:p>
            <a:pPr lvl="2"/>
            <a:r>
              <a:rPr lang="en-US" dirty="0" smtClean="0"/>
              <a:t>A new harvesting machine that cut down wheat quickly and efficiently</a:t>
            </a:r>
          </a:p>
          <a:p>
            <a:r>
              <a:rPr lang="en-US" dirty="0" smtClean="0"/>
              <a:t>Led to farmers harvesting huge crops</a:t>
            </a:r>
          </a:p>
          <a:p>
            <a:pPr lvl="1"/>
            <a:r>
              <a:rPr lang="en-US" dirty="0" smtClean="0"/>
              <a:t>By 1860: </a:t>
            </a:r>
          </a:p>
          <a:p>
            <a:pPr lvl="2"/>
            <a:r>
              <a:rPr lang="en-US" dirty="0" smtClean="0"/>
              <a:t>170 million bushels of wheat per year</a:t>
            </a:r>
          </a:p>
          <a:p>
            <a:pPr lvl="2"/>
            <a:r>
              <a:rPr lang="en-US" dirty="0" smtClean="0"/>
              <a:t>Over 800 million bushels of corn per year</a:t>
            </a:r>
            <a:endParaRPr lang="en-US" dirty="0"/>
          </a:p>
        </p:txBody>
      </p:sp>
      <p:pic>
        <p:nvPicPr>
          <p:cNvPr id="5" name="Picture 4" descr="john dee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219200"/>
            <a:ext cx="2667000" cy="1493520"/>
          </a:xfrm>
          <a:prstGeom prst="rect">
            <a:avLst/>
          </a:prstGeom>
        </p:spPr>
      </p:pic>
      <p:pic>
        <p:nvPicPr>
          <p:cNvPr id="6" name="Picture 5" descr="cyrus mccormi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3276600"/>
            <a:ext cx="1383769" cy="1895475"/>
          </a:xfrm>
          <a:prstGeom prst="rect">
            <a:avLst/>
          </a:prstGeom>
        </p:spPr>
      </p:pic>
      <p:pic>
        <p:nvPicPr>
          <p:cNvPr id="7" name="Picture 6" descr="reap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5410200"/>
            <a:ext cx="1905000" cy="1224643"/>
          </a:xfrm>
          <a:prstGeom prst="rect">
            <a:avLst/>
          </a:prstGeom>
        </p:spPr>
      </p:pic>
      <p:pic>
        <p:nvPicPr>
          <p:cNvPr id="8" name="Picture 7" descr="mechanical reap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5257800"/>
            <a:ext cx="2209800" cy="1377235"/>
          </a:xfrm>
          <a:prstGeom prst="rect">
            <a:avLst/>
          </a:prstGeom>
        </p:spPr>
      </p:pic>
      <p:pic>
        <p:nvPicPr>
          <p:cNvPr id="9" name="Picture 8" descr="steel plo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8373" y="1066800"/>
            <a:ext cx="1768285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Home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Many inventions made life easier</a:t>
            </a:r>
          </a:p>
          <a:p>
            <a:r>
              <a:rPr lang="en-US" dirty="0" smtClean="0"/>
              <a:t>The hand sewing machine</a:t>
            </a:r>
          </a:p>
          <a:p>
            <a:pPr lvl="1"/>
            <a:r>
              <a:rPr lang="en-US" dirty="0" smtClean="0"/>
              <a:t>First invented by          </a:t>
            </a:r>
            <a:r>
              <a:rPr lang="en-US" b="1" dirty="0" smtClean="0"/>
              <a:t>Elias Howe</a:t>
            </a:r>
          </a:p>
          <a:p>
            <a:pPr lvl="1"/>
            <a:r>
              <a:rPr lang="en-US" dirty="0" smtClean="0"/>
              <a:t>Improved upon by      </a:t>
            </a:r>
            <a:r>
              <a:rPr lang="en-US" b="1" dirty="0" smtClean="0"/>
              <a:t>Isaac Singer</a:t>
            </a:r>
          </a:p>
        </p:txBody>
      </p:sp>
      <p:pic>
        <p:nvPicPr>
          <p:cNvPr id="4" name="Picture 3" descr="elias how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219200"/>
            <a:ext cx="1524000" cy="1695718"/>
          </a:xfrm>
          <a:prstGeom prst="rect">
            <a:avLst/>
          </a:prstGeom>
        </p:spPr>
      </p:pic>
      <p:pic>
        <p:nvPicPr>
          <p:cNvPr id="5" name="Picture 4" descr="howe sewing mach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533400"/>
            <a:ext cx="2171700" cy="2105025"/>
          </a:xfrm>
          <a:prstGeom prst="rect">
            <a:avLst/>
          </a:prstGeom>
        </p:spPr>
      </p:pic>
      <p:pic>
        <p:nvPicPr>
          <p:cNvPr id="10" name="Picture 9" descr="isaac sing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3657600"/>
            <a:ext cx="1297829" cy="1628775"/>
          </a:xfrm>
          <a:prstGeom prst="rect">
            <a:avLst/>
          </a:prstGeom>
        </p:spPr>
      </p:pic>
      <p:pic>
        <p:nvPicPr>
          <p:cNvPr id="11" name="Picture 10" descr="singer sewing machi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3200400"/>
            <a:ext cx="2286000" cy="1618180"/>
          </a:xfrm>
          <a:prstGeom prst="rect">
            <a:avLst/>
          </a:prstGeom>
        </p:spPr>
      </p:pic>
      <p:pic>
        <p:nvPicPr>
          <p:cNvPr id="12" name="Picture 11" descr="singersewingmachi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7400" y="5105400"/>
            <a:ext cx="1743698" cy="15811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Home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dirty="0" smtClean="0"/>
              <a:t>Other inventions:</a:t>
            </a:r>
          </a:p>
          <a:p>
            <a:pPr lvl="1"/>
            <a:r>
              <a:rPr lang="en-US" dirty="0" smtClean="0"/>
              <a:t>Iceboxes</a:t>
            </a:r>
          </a:p>
          <a:p>
            <a:pPr lvl="1"/>
            <a:r>
              <a:rPr lang="en-US" dirty="0" smtClean="0"/>
              <a:t>Iron cook-stoves</a:t>
            </a:r>
          </a:p>
          <a:p>
            <a:pPr lvl="1"/>
            <a:r>
              <a:rPr lang="en-US" dirty="0" smtClean="0"/>
              <a:t>Matches</a:t>
            </a:r>
          </a:p>
          <a:p>
            <a:pPr lvl="1"/>
            <a:r>
              <a:rPr lang="en-US" dirty="0" smtClean="0"/>
              <a:t>Safety pins</a:t>
            </a:r>
          </a:p>
          <a:p>
            <a:endParaRPr lang="en-US" dirty="0"/>
          </a:p>
        </p:txBody>
      </p:sp>
      <p:pic>
        <p:nvPicPr>
          <p:cNvPr id="4" name="Picture 3" descr="icebo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219200"/>
            <a:ext cx="1933575" cy="2362200"/>
          </a:xfrm>
          <a:prstGeom prst="rect">
            <a:avLst/>
          </a:prstGeom>
        </p:spPr>
      </p:pic>
      <p:pic>
        <p:nvPicPr>
          <p:cNvPr id="5" name="Picture 4" descr="match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4572000"/>
            <a:ext cx="2409825" cy="1895475"/>
          </a:xfrm>
          <a:prstGeom prst="rect">
            <a:avLst/>
          </a:prstGeom>
        </p:spPr>
      </p:pic>
      <p:pic>
        <p:nvPicPr>
          <p:cNvPr id="6" name="Picture 5" descr="safety pi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4419600"/>
            <a:ext cx="2400300" cy="1905000"/>
          </a:xfrm>
          <a:prstGeom prst="rect">
            <a:avLst/>
          </a:prstGeom>
        </p:spPr>
      </p:pic>
      <p:pic>
        <p:nvPicPr>
          <p:cNvPr id="7" name="Picture 6" descr="iron cookstov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1828800"/>
            <a:ext cx="184785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Textile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Textiles = cloth items</a:t>
            </a:r>
          </a:p>
          <a:p>
            <a:r>
              <a:rPr lang="en-US" dirty="0" smtClean="0"/>
              <a:t>Hand spinning and weaving</a:t>
            </a:r>
          </a:p>
          <a:p>
            <a:r>
              <a:rPr lang="en-US" dirty="0" smtClean="0"/>
              <a:t>Richard Arkwright</a:t>
            </a:r>
          </a:p>
          <a:p>
            <a:pPr lvl="1"/>
            <a:r>
              <a:rPr lang="en-US" dirty="0" smtClean="0"/>
              <a:t>Water Frame – lowered cost, increased speed</a:t>
            </a:r>
          </a:p>
          <a:p>
            <a:r>
              <a:rPr lang="en-US" dirty="0" smtClean="0"/>
              <a:t>Water power – rivers</a:t>
            </a:r>
          </a:p>
          <a:p>
            <a:r>
              <a:rPr lang="en-US" dirty="0" smtClean="0"/>
              <a:t>Textile mills = factories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richard arkw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914400"/>
            <a:ext cx="1952625" cy="2343150"/>
          </a:xfrm>
          <a:prstGeom prst="rect">
            <a:avLst/>
          </a:prstGeom>
        </p:spPr>
      </p:pic>
      <p:pic>
        <p:nvPicPr>
          <p:cNvPr id="5" name="Picture 4" descr="water fra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962400"/>
            <a:ext cx="3200400" cy="2397211"/>
          </a:xfrm>
          <a:prstGeom prst="rect">
            <a:avLst/>
          </a:prstGeom>
        </p:spPr>
      </p:pic>
      <p:pic>
        <p:nvPicPr>
          <p:cNvPr id="6" name="Picture 5" descr="riv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4953000"/>
            <a:ext cx="2260469" cy="1693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Samuel Slater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British Parliament</a:t>
            </a:r>
          </a:p>
          <a:p>
            <a:pPr lvl="1"/>
            <a:r>
              <a:rPr lang="en-US" dirty="0" smtClean="0"/>
              <a:t>Illegal for mechanics or machine </a:t>
            </a:r>
          </a:p>
          <a:p>
            <a:pPr lvl="1">
              <a:buNone/>
            </a:pPr>
            <a:r>
              <a:rPr lang="en-US" dirty="0" smtClean="0"/>
              <a:t>plans to leave the country</a:t>
            </a:r>
          </a:p>
          <a:p>
            <a:r>
              <a:rPr lang="en-US" dirty="0" smtClean="0"/>
              <a:t>Slater – memorized designs – arrives in America</a:t>
            </a:r>
          </a:p>
          <a:p>
            <a:r>
              <a:rPr lang="en-US" dirty="0" smtClean="0"/>
              <a:t>Moses Brown – owned textile                     business in New England </a:t>
            </a:r>
          </a:p>
          <a:p>
            <a:r>
              <a:rPr lang="en-US" dirty="0" smtClean="0"/>
              <a:t>Smith Brown and William </a:t>
            </a:r>
            <a:r>
              <a:rPr lang="en-US" dirty="0" err="1" smtClean="0"/>
              <a:t>Almy</a:t>
            </a:r>
            <a:r>
              <a:rPr lang="en-US" dirty="0" smtClean="0"/>
              <a:t> –                  partner with Slater</a:t>
            </a:r>
          </a:p>
          <a:p>
            <a:r>
              <a:rPr lang="en-US" dirty="0" smtClean="0"/>
              <a:t>Pawtucket, Rhode Island – 1</a:t>
            </a:r>
            <a:r>
              <a:rPr lang="en-US" baseline="30000" dirty="0" smtClean="0"/>
              <a:t>st</a:t>
            </a:r>
            <a:r>
              <a:rPr lang="en-US" dirty="0" smtClean="0"/>
              <a:t> mill</a:t>
            </a:r>
            <a:endParaRPr lang="en-US" dirty="0"/>
          </a:p>
        </p:txBody>
      </p:sp>
      <p:pic>
        <p:nvPicPr>
          <p:cNvPr id="5" name="Picture 4" descr="samuel sla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685800"/>
            <a:ext cx="2009775" cy="2276475"/>
          </a:xfrm>
          <a:prstGeom prst="rect">
            <a:avLst/>
          </a:prstGeom>
        </p:spPr>
      </p:pic>
      <p:pic>
        <p:nvPicPr>
          <p:cNvPr id="6" name="Picture 5" descr="pawtuck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3657600"/>
            <a:ext cx="1743075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 Whitney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U.S. government – need for muskets</a:t>
            </a:r>
          </a:p>
          <a:p>
            <a:pPr lvl="1"/>
            <a:r>
              <a:rPr lang="en-US" dirty="0" smtClean="0"/>
              <a:t>Made by hand – no 2 parts alike –                      took time and skill</a:t>
            </a:r>
          </a:p>
          <a:p>
            <a:pPr lvl="1"/>
            <a:r>
              <a:rPr lang="en-US" dirty="0" smtClean="0"/>
              <a:t>Needed better technology</a:t>
            </a:r>
          </a:p>
          <a:p>
            <a:r>
              <a:rPr lang="en-US" dirty="0" smtClean="0"/>
              <a:t>Eli Whitney – mass producing guns –            water  power</a:t>
            </a:r>
          </a:p>
          <a:p>
            <a:pPr lvl="1"/>
            <a:r>
              <a:rPr lang="en-US" dirty="0" smtClean="0"/>
              <a:t>Interchangeable parts – identical –                  easier to assemble and replace</a:t>
            </a:r>
          </a:p>
          <a:p>
            <a:pPr lvl="1"/>
            <a:r>
              <a:rPr lang="en-US" dirty="0" smtClean="0"/>
              <a:t>Mass production – large numbers</a:t>
            </a:r>
            <a:endParaRPr lang="en-US" dirty="0"/>
          </a:p>
        </p:txBody>
      </p:sp>
      <p:pic>
        <p:nvPicPr>
          <p:cNvPr id="4" name="Picture 3" descr="eli whitn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533400"/>
            <a:ext cx="1895475" cy="2409825"/>
          </a:xfrm>
          <a:prstGeom prst="rect">
            <a:avLst/>
          </a:prstGeom>
        </p:spPr>
      </p:pic>
      <p:pic>
        <p:nvPicPr>
          <p:cNvPr id="5" name="Picture 4" descr="interchangeable par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4267200"/>
            <a:ext cx="2540065" cy="170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Grows Slowly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 was plentiful and cheap</a:t>
            </a:r>
          </a:p>
          <a:p>
            <a:r>
              <a:rPr lang="en-US" dirty="0" smtClean="0"/>
              <a:t>People would choose to own their own farm</a:t>
            </a:r>
          </a:p>
          <a:p>
            <a:r>
              <a:rPr lang="en-US" dirty="0" smtClean="0"/>
              <a:t>American manufacturers could not compete with the British</a:t>
            </a:r>
          </a:p>
          <a:p>
            <a:r>
              <a:rPr lang="en-US" dirty="0" smtClean="0"/>
              <a:t>Only a few industries thrived:</a:t>
            </a:r>
          </a:p>
          <a:p>
            <a:pPr lvl="1"/>
            <a:r>
              <a:rPr lang="en-US" dirty="0" smtClean="0"/>
              <a:t>Cotton goods, flour milling, weapons, and iron production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Takes 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War of 1812</a:t>
            </a:r>
          </a:p>
          <a:p>
            <a:pPr lvl="1"/>
            <a:r>
              <a:rPr lang="en-US" dirty="0" smtClean="0"/>
              <a:t>Americans could no longer buy manufactured goods from Europe</a:t>
            </a:r>
          </a:p>
          <a:p>
            <a:pPr lvl="1"/>
            <a:r>
              <a:rPr lang="en-US" dirty="0" smtClean="0"/>
              <a:t>Began buying American</a:t>
            </a:r>
          </a:p>
          <a:p>
            <a:r>
              <a:rPr lang="en-US" dirty="0" smtClean="0"/>
              <a:t>Factories grew</a:t>
            </a:r>
          </a:p>
          <a:p>
            <a:r>
              <a:rPr lang="en-US" dirty="0" smtClean="0"/>
              <a:t>The U.S. had become to dependent on foreign goods</a:t>
            </a:r>
          </a:p>
          <a:p>
            <a:r>
              <a:rPr lang="en-US" dirty="0" smtClean="0"/>
              <a:t>Period of Industrial growth</a:t>
            </a:r>
          </a:p>
          <a:p>
            <a:r>
              <a:rPr lang="en-US" dirty="0" smtClean="0"/>
              <a:t>Higher tariffs on imported goods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 12</Template>
  <TotalTime>3</TotalTime>
  <Words>1651</Words>
  <Application>Microsoft Office PowerPoint</Application>
  <PresentationFormat>On-screen Show (4:3)</PresentationFormat>
  <Paragraphs>289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Calibri</vt:lpstr>
      <vt:lpstr>Office Theme</vt:lpstr>
      <vt:lpstr>Chapter 12  The Industrial Revolution </vt:lpstr>
      <vt:lpstr>Section 1 The Industrial Revolution in America</vt:lpstr>
      <vt:lpstr>Before Industrialization</vt:lpstr>
      <vt:lpstr>Changes in Great Britain</vt:lpstr>
      <vt:lpstr>The Textile Industry</vt:lpstr>
      <vt:lpstr>Samuel Slater</vt:lpstr>
      <vt:lpstr>Eli Whitney</vt:lpstr>
      <vt:lpstr>Manufacturing Grows Slowly</vt:lpstr>
      <vt:lpstr>Manufacturing Takes Off</vt:lpstr>
      <vt:lpstr>Section 2 Changes in Working Life</vt:lpstr>
      <vt:lpstr>Mills Change Workers’ Lives</vt:lpstr>
      <vt:lpstr>The Rhode Island System</vt:lpstr>
      <vt:lpstr>The Rhode Island System</vt:lpstr>
      <vt:lpstr>Mill Towns</vt:lpstr>
      <vt:lpstr>Mill Towns</vt:lpstr>
      <vt:lpstr>The Lowell System</vt:lpstr>
      <vt:lpstr>Lowell, Massachusetts</vt:lpstr>
      <vt:lpstr>Lowell, Massachusetts</vt:lpstr>
      <vt:lpstr>Workers Organize</vt:lpstr>
      <vt:lpstr>Trade Unions</vt:lpstr>
      <vt:lpstr>Labor Reform</vt:lpstr>
      <vt:lpstr>Labor Reform</vt:lpstr>
      <vt:lpstr>Section 3 The Transportation Revolution</vt:lpstr>
      <vt:lpstr>Trade and Daily Life</vt:lpstr>
      <vt:lpstr>Trade and Daily Life</vt:lpstr>
      <vt:lpstr>Steamboats</vt:lpstr>
      <vt:lpstr>Steamboats</vt:lpstr>
      <vt:lpstr>Gibbons v. Ogden</vt:lpstr>
      <vt:lpstr>Gibbons v. Ogden</vt:lpstr>
      <vt:lpstr>American Railroads</vt:lpstr>
      <vt:lpstr>American  Railroads</vt:lpstr>
      <vt:lpstr>The Impact of Railroads</vt:lpstr>
      <vt:lpstr>Travel</vt:lpstr>
      <vt:lpstr>The Transportation Revolution     Brings Changes</vt:lpstr>
      <vt:lpstr>Coal</vt:lpstr>
      <vt:lpstr>Coal</vt:lpstr>
      <vt:lpstr>Steel</vt:lpstr>
      <vt:lpstr>Steel</vt:lpstr>
      <vt:lpstr>Logging</vt:lpstr>
      <vt:lpstr>Section 4 More Technological Advances</vt:lpstr>
      <vt:lpstr>The Telegraph</vt:lpstr>
      <vt:lpstr>The Telegraph</vt:lpstr>
      <vt:lpstr>The Telegraph</vt:lpstr>
      <vt:lpstr>Steam Power and New Factories</vt:lpstr>
      <vt:lpstr>Improved Farm Equipment</vt:lpstr>
      <vt:lpstr>Home Improvements</vt:lpstr>
      <vt:lpstr>Home Improvements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 The Industrial Revolution </dc:title>
  <dc:creator>8th Grade Social Studies</dc:creator>
  <cp:lastModifiedBy>Windows User</cp:lastModifiedBy>
  <cp:revision>1</cp:revision>
  <dcterms:created xsi:type="dcterms:W3CDTF">2019-05-06T13:48:01Z</dcterms:created>
  <dcterms:modified xsi:type="dcterms:W3CDTF">2019-05-06T13:51:25Z</dcterms:modified>
</cp:coreProperties>
</file>