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2"/>
  </p:notesMasterIdLst>
  <p:sldIdLst>
    <p:sldId id="284" r:id="rId2"/>
    <p:sldId id="509" r:id="rId3"/>
    <p:sldId id="510" r:id="rId4"/>
    <p:sldId id="511" r:id="rId5"/>
    <p:sldId id="512" r:id="rId6"/>
    <p:sldId id="513" r:id="rId7"/>
    <p:sldId id="514" r:id="rId8"/>
    <p:sldId id="504" r:id="rId9"/>
    <p:sldId id="505" r:id="rId10"/>
    <p:sldId id="506" r:id="rId11"/>
    <p:sldId id="507" r:id="rId12"/>
    <p:sldId id="508" r:id="rId13"/>
    <p:sldId id="498" r:id="rId14"/>
    <p:sldId id="499" r:id="rId15"/>
    <p:sldId id="500" r:id="rId16"/>
    <p:sldId id="501" r:id="rId17"/>
    <p:sldId id="502" r:id="rId18"/>
    <p:sldId id="503" r:id="rId19"/>
    <p:sldId id="493" r:id="rId20"/>
    <p:sldId id="494" r:id="rId21"/>
    <p:sldId id="495" r:id="rId22"/>
    <p:sldId id="496" r:id="rId23"/>
    <p:sldId id="497" r:id="rId24"/>
    <p:sldId id="486" r:id="rId25"/>
    <p:sldId id="485" r:id="rId26"/>
    <p:sldId id="487" r:id="rId27"/>
    <p:sldId id="488" r:id="rId28"/>
    <p:sldId id="489" r:id="rId29"/>
    <p:sldId id="490" r:id="rId30"/>
    <p:sldId id="491" r:id="rId3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orient="horz" pos="3552">
          <p15:clr>
            <a:srgbClr val="A4A3A4"/>
          </p15:clr>
        </p15:guide>
        <p15:guide id="4" pos="2880">
          <p15:clr>
            <a:srgbClr val="A4A3A4"/>
          </p15:clr>
        </p15:guide>
        <p15:guide id="5" pos="480">
          <p15:clr>
            <a:srgbClr val="A4A3A4"/>
          </p15:clr>
        </p15:guide>
        <p15:guide id="6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23300"/>
    <a:srgbClr val="FF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826" autoAdjust="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orient="horz" pos="864"/>
        <p:guide orient="horz" pos="3552"/>
        <p:guide pos="2880"/>
        <p:guide pos="48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E635CF-0A5F-4CC6-BF10-4267659573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85582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75653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33400"/>
            <a:ext cx="2019300" cy="564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905500" cy="5643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64525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83333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87993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3639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51405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97034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56405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617159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77029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4553456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33400"/>
            <a:ext cx="807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AutoShape 3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5867400" y="6019800"/>
            <a:ext cx="7620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AutoShape 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6781800" y="6016625"/>
            <a:ext cx="5334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AutoShape 5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8305800" y="6016625"/>
            <a:ext cx="6096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AutoShape 6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7467600" y="6016625"/>
            <a:ext cx="7620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500" b="1" kern="1200">
          <a:solidFill>
            <a:srgbClr val="FFFF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7.xml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slide" Target="slide26.xml"/><Relationship Id="rId17" Type="http://schemas.openxmlformats.org/officeDocument/2006/relationships/image" Target="../media/image7.png"/><Relationship Id="rId2" Type="http://schemas.openxmlformats.org/officeDocument/2006/relationships/image" Target="../media/image2.jpeg"/><Relationship Id="rId16" Type="http://schemas.openxmlformats.org/officeDocument/2006/relationships/slide" Target="slide30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slide" Target="slide25.xml"/><Relationship Id="rId24" Type="http://schemas.openxmlformats.org/officeDocument/2006/relationships/slide" Target="slide23.xml"/><Relationship Id="rId5" Type="http://schemas.openxmlformats.org/officeDocument/2006/relationships/slide" Target="slide13.xml"/><Relationship Id="rId15" Type="http://schemas.openxmlformats.org/officeDocument/2006/relationships/slide" Target="slide29.xml"/><Relationship Id="rId23" Type="http://schemas.openxmlformats.org/officeDocument/2006/relationships/image" Target="../media/image13.png"/><Relationship Id="rId10" Type="http://schemas.openxmlformats.org/officeDocument/2006/relationships/slide" Target="slide24.xml"/><Relationship Id="rId19" Type="http://schemas.openxmlformats.org/officeDocument/2006/relationships/image" Target="../media/image9.png"/><Relationship Id="rId4" Type="http://schemas.openxmlformats.org/officeDocument/2006/relationships/slide" Target="slide8.xml"/><Relationship Id="rId9" Type="http://schemas.openxmlformats.org/officeDocument/2006/relationships/image" Target="../media/image6.png"/><Relationship Id="rId14" Type="http://schemas.openxmlformats.org/officeDocument/2006/relationships/slide" Target="slide28.xml"/><Relationship Id="rId2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9163051" cy="68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762000" y="685800"/>
            <a:ext cx="7696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>
                <a:solidFill>
                  <a:srgbClr val="FFFF99"/>
                </a:solidFill>
                <a:latin typeface="Verdana" panose="020B0604030504040204" pitchFamily="34" charset="0"/>
              </a:rPr>
              <a:t>Chapter 12 – The North</a:t>
            </a:r>
            <a:endParaRPr lang="en-US" altLang="en-US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1219200" y="12954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rgbClr val="FF9900"/>
                </a:solidFill>
              </a:rPr>
              <a:t>Section Notes</a:t>
            </a:r>
            <a:endParaRPr lang="en-US" altLang="en-US">
              <a:solidFill>
                <a:srgbClr val="FFFF99"/>
              </a:solidFill>
            </a:endParaRPr>
          </a:p>
        </p:txBody>
      </p:sp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33563"/>
            <a:ext cx="152400" cy="14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1295400" y="1676400"/>
            <a:ext cx="39624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" action="ppaction://hlinkshowjump?jump=nextslide"/>
              </a:rPr>
              <a:t>The Industrial Revolution </a:t>
            </a:r>
          </a:p>
          <a:p>
            <a:pPr algn="l"/>
            <a:r>
              <a:rPr lang="en-US" altLang="en-US" sz="1600">
                <a:solidFill>
                  <a:srgbClr val="FFFF99"/>
                </a:solidFill>
                <a:latin typeface="Verdana" panose="020B0604030504040204" pitchFamily="34" charset="0"/>
                <a:hlinkClick r:id="" action="ppaction://hlinkshowjump?jump=nextslide"/>
              </a:rPr>
              <a:t> </a:t>
            </a:r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" action="ppaction://hlinkshowjump?jump=nextslide"/>
              </a:rPr>
              <a:t>in America</a:t>
            </a:r>
            <a:endParaRPr lang="en-US" altLang="en-US" sz="1600" u="sng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pPr algn="l"/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rId4" action="ppaction://hlinksldjump"/>
              </a:rPr>
              <a:t>Changes in Working Life</a:t>
            </a:r>
            <a:endParaRPr lang="en-US" altLang="en-US" sz="1600" u="sng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pPr algn="l"/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rId5" action="ppaction://hlinksldjump"/>
              </a:rPr>
              <a:t>The Transportation Revolution</a:t>
            </a:r>
            <a:endParaRPr lang="en-US" altLang="en-US" sz="1600" u="sng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pPr algn="l"/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rId6" action="ppaction://hlinksldjump"/>
              </a:rPr>
              <a:t>More Technological Advances</a:t>
            </a:r>
            <a:endParaRPr lang="en-US" altLang="en-US" sz="1600" u="sng">
              <a:solidFill>
                <a:srgbClr val="FFFF99"/>
              </a:solidFill>
              <a:latin typeface="Verdana" panose="020B0604030504040204" pitchFamily="34" charset="0"/>
            </a:endParaRPr>
          </a:p>
        </p:txBody>
      </p:sp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90763"/>
            <a:ext cx="152400" cy="14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9363"/>
            <a:ext cx="152400" cy="14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7963"/>
            <a:ext cx="152400" cy="14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5486400" y="1295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rgbClr val="FF9900"/>
                </a:solidFill>
              </a:rPr>
              <a:t>Video</a:t>
            </a:r>
            <a:endParaRPr lang="en-US" altLang="en-US">
              <a:solidFill>
                <a:srgbClr val="FFFF99"/>
              </a:solidFill>
            </a:endParaRP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5638800" y="1676400"/>
            <a:ext cx="289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" action="ppaction://noaction"/>
              </a:rPr>
              <a:t>Mass Transportation</a:t>
            </a:r>
            <a:endParaRPr lang="en-US" altLang="en-US" sz="2000" u="sng">
              <a:solidFill>
                <a:srgbClr val="FFFF99"/>
              </a:solidFill>
              <a:latin typeface="Verdana" panose="020B0604030504040204" pitchFamily="34" charset="0"/>
            </a:endParaRP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838200" y="30480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rgbClr val="FF9900"/>
                </a:solidFill>
              </a:rPr>
              <a:t>    History Close-up</a:t>
            </a:r>
            <a:endParaRPr lang="en-US" altLang="en-US">
              <a:solidFill>
                <a:srgbClr val="FFFF99"/>
              </a:solidFill>
            </a:endParaRP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1219200" y="3429000"/>
            <a:ext cx="3352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rId10" action="ppaction://hlinksldjump"/>
              </a:rPr>
              <a:t>A Mill Girl</a:t>
            </a:r>
            <a:endParaRPr lang="en-US" altLang="en-US" sz="1600" u="sng">
              <a:solidFill>
                <a:srgbClr val="FFFF99"/>
              </a:solidFill>
              <a:latin typeface="Verdana" panose="020B0604030504040204" pitchFamily="34" charset="0"/>
            </a:endParaRP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5105400" y="34290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rgbClr val="FF9900"/>
                </a:solidFill>
              </a:rPr>
              <a:t>     Images</a:t>
            </a:r>
            <a:endParaRPr lang="en-US" altLang="en-US">
              <a:solidFill>
                <a:srgbClr val="FFFF99"/>
              </a:solidFill>
            </a:endParaRP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5486400" y="3775075"/>
            <a:ext cx="3200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rId11" action="ppaction://hlinksldjump"/>
              </a:rPr>
              <a:t>Textile Mill and Water Frame</a:t>
            </a:r>
            <a:endParaRPr lang="en-US" altLang="en-US" sz="1600" u="sng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pPr algn="l"/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rId12" action="ppaction://hlinksldjump"/>
              </a:rPr>
              <a:t>Mississippi River Steamboats</a:t>
            </a:r>
            <a:endParaRPr lang="en-US" altLang="en-US" sz="1600" u="sng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pPr algn="l"/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rId13" action="ppaction://hlinksldjump"/>
              </a:rPr>
              <a:t>The Steam Train</a:t>
            </a:r>
            <a:endParaRPr lang="en-US" altLang="en-US" sz="1600" u="sng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pPr algn="l"/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rId14" action="ppaction://hlinksldjump"/>
              </a:rPr>
              <a:t>Samuel Morse</a:t>
            </a:r>
            <a:endParaRPr lang="en-US" altLang="en-US" sz="2000" u="sng">
              <a:solidFill>
                <a:srgbClr val="FFFF99"/>
              </a:solidFill>
              <a:latin typeface="Verdana" panose="020B0604030504040204" pitchFamily="34" charset="0"/>
            </a:endParaRP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838200" y="4052888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rgbClr val="FF9900"/>
                </a:solidFill>
              </a:rPr>
              <a:t>    Quick Facts</a:t>
            </a:r>
            <a:endParaRPr lang="en-US" altLang="en-US">
              <a:solidFill>
                <a:srgbClr val="FFFF99"/>
              </a:solidFill>
            </a:endParaRP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1219200" y="4433888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rId15" action="ppaction://hlinksldjump"/>
              </a:rPr>
              <a:t>Chapter 12 Visual Summary</a:t>
            </a:r>
            <a:endParaRPr lang="en-US" altLang="en-US" sz="2000" u="sng">
              <a:solidFill>
                <a:srgbClr val="FFFF99"/>
              </a:solidFill>
              <a:latin typeface="Verdana" panose="020B0604030504040204" pitchFamily="34" charset="0"/>
            </a:endParaRP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5181600" y="248285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rgbClr val="FF9900"/>
                </a:solidFill>
              </a:rPr>
              <a:t>    Maps</a:t>
            </a:r>
            <a:endParaRPr lang="en-US" altLang="en-US">
              <a:solidFill>
                <a:srgbClr val="FFFF99"/>
              </a:solidFill>
            </a:endParaRPr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5486400" y="2863850"/>
            <a:ext cx="3200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rId16" action="ppaction://hlinksldjump"/>
              </a:rPr>
              <a:t>Transportation Routes, 1850</a:t>
            </a:r>
            <a:endParaRPr lang="en-US" altLang="en-US" sz="2000" u="sng">
              <a:solidFill>
                <a:srgbClr val="FFFF99"/>
              </a:solidFill>
              <a:latin typeface="Verdana" panose="020B0604030504040204" pitchFamily="34" charset="0"/>
            </a:endParaRPr>
          </a:p>
        </p:txBody>
      </p:sp>
      <p:pic>
        <p:nvPicPr>
          <p:cNvPr id="45080" name="Picture 2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609600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1" name="Picture 2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82850"/>
            <a:ext cx="46037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2" name="Picture 2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48050"/>
            <a:ext cx="509588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3" name="Picture 2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671513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4" name="Picture 2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671513" cy="5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5" name="Picture 2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03563"/>
            <a:ext cx="519113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8" name="Picture 32" descr="Untitled-7 copy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6057900"/>
            <a:ext cx="28956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89" name="Rectangle 3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0" name="Rectangle 3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1" name="Rectangle 35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0104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2:</a:t>
            </a:r>
            <a:br>
              <a:rPr lang="en-US" altLang="en-US" sz="2400"/>
            </a:br>
            <a:r>
              <a:rPr lang="en-US" altLang="en-US" sz="2400"/>
              <a:t>The Lowell System revolutionized the textile industry in the Northeast.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8077200" cy="35814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Francis Cabot Lowell</a:t>
            </a:r>
            <a:r>
              <a:rPr lang="en-US" altLang="en-US" sz="2000">
                <a:solidFill>
                  <a:srgbClr val="003300"/>
                </a:solidFill>
              </a:rPr>
              <a:t> created a new system of mill manufacturing in 1814, called the </a:t>
            </a:r>
            <a:r>
              <a:rPr lang="en-US" altLang="en-US" sz="2000" b="1">
                <a:solidFill>
                  <a:srgbClr val="003300"/>
                </a:solidFill>
              </a:rPr>
              <a:t>Lowell system.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The Lowell system involved</a:t>
            </a:r>
          </a:p>
          <a:p>
            <a:pPr marL="685800" lvl="1" indent="-228600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Employing young, unmarried women, who were housed in boardinghouses</a:t>
            </a:r>
          </a:p>
          <a:p>
            <a:pPr marL="685800" lvl="1" indent="-228600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Providing clean factories and free-time activities for its employees</a:t>
            </a:r>
          </a:p>
          <a:p>
            <a:pPr marL="685800" lvl="1" indent="-228600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Having mills that included both spinning thread and weaving in the same plant</a:t>
            </a:r>
          </a:p>
        </p:txBody>
      </p:sp>
      <p:sp>
        <p:nvSpPr>
          <p:cNvPr id="300036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37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0040" name="Picture 8" descr="Untitled-10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041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42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533400" y="2133600"/>
            <a:ext cx="3657600" cy="37338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01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573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145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1717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Deteriorating Working Conditions</a:t>
            </a:r>
            <a:endParaRPr lang="en-US" altLang="en-US" sz="1800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Employees worked 12-to-14 hour days in unhealthy conditions.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Craftsmen’s wages dropped in competition against cheap manufactured goods. 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Wages of factory workers dropped as they competed for jobs.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3:</a:t>
            </a:r>
            <a:br>
              <a:rPr lang="en-US" altLang="en-US" sz="2400"/>
            </a:br>
            <a:r>
              <a:rPr lang="en-US" altLang="en-US" sz="2400"/>
              <a:t> Workers organized to reform working conditions.</a:t>
            </a:r>
          </a:p>
        </p:txBody>
      </p:sp>
      <p:pic>
        <p:nvPicPr>
          <p:cNvPr id="301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4290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0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862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1062" name="Rectangle 6"/>
          <p:cNvSpPr>
            <a:spLocks noChangeArrowheads="1"/>
          </p:cNvSpPr>
          <p:nvPr/>
        </p:nvSpPr>
        <p:spPr bwMode="auto">
          <a:xfrm>
            <a:off x="4343400" y="2133600"/>
            <a:ext cx="3811588" cy="37338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Trade Unions Formed</a:t>
            </a: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Craftsmen formed </a:t>
            </a: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trade unions</a:t>
            </a: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 to gain higher wages and better working conditions.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Factory workers also formed trade unions.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Labor unions staged protests called </a:t>
            </a: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strikes</a:t>
            </a: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, refusing to work until employers met their demands.</a:t>
            </a:r>
          </a:p>
        </p:txBody>
      </p:sp>
      <p:sp>
        <p:nvSpPr>
          <p:cNvPr id="301063" name="Rectangl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64" name="Rectangl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1067" name="Picture 11" descr="Untitled-10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1068" name="Rectangle 1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69" name="Rectangle 1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8" grpId="0" animBg="1"/>
      <p:bldP spid="3010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5302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Labor Reform Efforts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077200" cy="31242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Millworker </a:t>
            </a:r>
            <a:r>
              <a:rPr lang="en-US" altLang="en-US" sz="2000" b="1">
                <a:solidFill>
                  <a:srgbClr val="003300"/>
                </a:solidFill>
              </a:rPr>
              <a:t>Sarah G. Bagley</a:t>
            </a:r>
            <a:r>
              <a:rPr lang="en-US" altLang="en-US" sz="2000">
                <a:solidFill>
                  <a:srgbClr val="003300"/>
                </a:solidFill>
              </a:rPr>
              <a:t> helped lead the union movement in Massachusetts.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Bagley’s union campaigned to reduce the 12-to 14-hour workday to a 10-hour workday.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Union workers won some victories, as several states passed 10-hour workday laws.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In other states the workday remained long and child labor prevailed.</a:t>
            </a:r>
          </a:p>
        </p:txBody>
      </p:sp>
      <p:sp>
        <p:nvSpPr>
          <p:cNvPr id="302084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85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2088" name="Picture 8" descr="Untitled-10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2089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90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533400" y="533400"/>
            <a:ext cx="807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1pPr>
            <a:lvl2pPr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2pPr>
            <a:lvl3pPr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3pPr>
            <a:lvl4pPr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4pPr>
            <a:lvl5pPr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/>
              <a:t>The Transportation Revolution</a:t>
            </a:r>
          </a:p>
        </p:txBody>
      </p:sp>
      <p:sp>
        <p:nvSpPr>
          <p:cNvPr id="291843" name="Rectangle 3"/>
          <p:cNvSpPr>
            <a:spLocks noChangeArrowheads="1"/>
          </p:cNvSpPr>
          <p:nvPr/>
        </p:nvSpPr>
        <p:spPr bwMode="auto">
          <a:xfrm>
            <a:off x="533400" y="1447800"/>
            <a:ext cx="8077200" cy="441960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FFFF99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The Big Idea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New forms of transportation improved business, travel, and communications in the United States.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 b="1">
              <a:solidFill>
                <a:srgbClr val="0033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Main Ideas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</a:rPr>
              <a:t>The Transportation Revolution affected trade and daily life. </a:t>
            </a:r>
          </a:p>
          <a:p>
            <a:pPr algn="l"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</a:rPr>
              <a:t>The steamboat was one of the first developments of the Transportation Revolution.</a:t>
            </a:r>
          </a:p>
          <a:p>
            <a:pPr algn="l"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</a:rPr>
              <a:t>Railroads were a vital part of the Transportation Revolution.</a:t>
            </a:r>
          </a:p>
          <a:p>
            <a:pPr algn="l"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</a:rPr>
              <a:t>The Transportation Revolution brought many changes to American life and industry.</a:t>
            </a:r>
          </a:p>
        </p:txBody>
      </p:sp>
      <p:sp>
        <p:nvSpPr>
          <p:cNvPr id="291844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45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1848" name="Picture 8" descr="Untitled-10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9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50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1:</a:t>
            </a:r>
            <a:br>
              <a:rPr lang="en-US" altLang="en-US" sz="2400"/>
            </a:br>
            <a:r>
              <a:rPr lang="en-US" altLang="en-US" sz="2400"/>
              <a:t> The Transportation Revolution affected </a:t>
            </a:r>
            <a:br>
              <a:rPr lang="en-US" altLang="en-US" sz="2400"/>
            </a:br>
            <a:r>
              <a:rPr lang="en-US" altLang="en-US" sz="2400"/>
              <a:t>trade and daily life. 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8077200" cy="31242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The 1800s gave rise to </a:t>
            </a:r>
            <a:r>
              <a:rPr lang="en-US" altLang="en-US" sz="2000" b="1">
                <a:solidFill>
                  <a:srgbClr val="003300"/>
                </a:solidFill>
              </a:rPr>
              <a:t>Transportation Revolution</a:t>
            </a:r>
            <a:r>
              <a:rPr lang="en-US" altLang="en-US" sz="2000">
                <a:solidFill>
                  <a:srgbClr val="003300"/>
                </a:solidFill>
              </a:rPr>
              <a:t>: period of rapid growth in new means of transportation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Transportation Revolution created boom in business by reducing shipping costs and time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Two new forms of transportation were steamboat and steam-powered trains</a:t>
            </a:r>
          </a:p>
          <a:p>
            <a:pPr marL="685800" lvl="1" indent="-228600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Goods, people, and information were able to travel rapidly and efficiently across the United States.</a:t>
            </a:r>
          </a:p>
        </p:txBody>
      </p:sp>
      <p:sp>
        <p:nvSpPr>
          <p:cNvPr id="292868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69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2872" name="Picture 8" descr="Untitled-10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73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74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3875"/>
            <a:ext cx="8077200" cy="1600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2:</a:t>
            </a:r>
            <a:br>
              <a:rPr lang="en-US" altLang="en-US" sz="2400"/>
            </a:br>
            <a:r>
              <a:rPr lang="en-US" altLang="en-US" sz="2400"/>
              <a:t>The steamboat was one of </a:t>
            </a:r>
            <a:br>
              <a:rPr lang="en-US" altLang="en-US" sz="2400"/>
            </a:br>
            <a:r>
              <a:rPr lang="en-US" altLang="en-US" sz="2400"/>
              <a:t>the first developments of the </a:t>
            </a:r>
            <a:br>
              <a:rPr lang="en-US" altLang="en-US" sz="2400"/>
            </a:br>
            <a:r>
              <a:rPr lang="en-US" altLang="en-US" sz="2400"/>
              <a:t>Transportation Revolution.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8077200" cy="37338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50000"/>
              </a:spcBef>
            </a:pPr>
            <a:r>
              <a:rPr lang="en-US" altLang="en-US" sz="1800" b="1">
                <a:solidFill>
                  <a:srgbClr val="003300"/>
                </a:solidFill>
              </a:rPr>
              <a:t>Robert Fulton</a:t>
            </a:r>
            <a:r>
              <a:rPr lang="en-US" altLang="en-US" sz="1800">
                <a:solidFill>
                  <a:srgbClr val="003300"/>
                </a:solidFill>
              </a:rPr>
              <a:t> invented the steamboat, testing the </a:t>
            </a:r>
            <a:r>
              <a:rPr lang="en-US" altLang="en-US" sz="1800" b="1" i="1">
                <a:solidFill>
                  <a:srgbClr val="003300"/>
                </a:solidFill>
              </a:rPr>
              <a:t>Clermont</a:t>
            </a:r>
            <a:r>
              <a:rPr lang="en-US" altLang="en-US" sz="1800">
                <a:solidFill>
                  <a:srgbClr val="003300"/>
                </a:solidFill>
              </a:rPr>
              <a:t> in 1807.</a:t>
            </a:r>
          </a:p>
          <a:p>
            <a:pPr marL="228600" indent="-228600">
              <a:spcBef>
                <a:spcPct val="5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Steamboats increased trade by moving goods more quickly and more cheaply.</a:t>
            </a:r>
          </a:p>
          <a:p>
            <a:pPr marL="228600" indent="-228600">
              <a:spcBef>
                <a:spcPct val="5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More than 500 steamboats were in use by 1840. </a:t>
            </a:r>
          </a:p>
          <a:p>
            <a:pPr marL="228600" indent="-228600">
              <a:spcBef>
                <a:spcPct val="50000"/>
              </a:spcBef>
            </a:pPr>
            <a:r>
              <a:rPr lang="en-US" altLang="en-US" sz="1800" b="1" i="1">
                <a:solidFill>
                  <a:srgbClr val="003300"/>
                </a:solidFill>
              </a:rPr>
              <a:t>Gibbons</a:t>
            </a:r>
            <a:r>
              <a:rPr lang="en-US" altLang="en-US" sz="1800" b="1">
                <a:solidFill>
                  <a:srgbClr val="003300"/>
                </a:solidFill>
              </a:rPr>
              <a:t> v. </a:t>
            </a:r>
            <a:r>
              <a:rPr lang="en-US" altLang="en-US" sz="1800" b="1" i="1">
                <a:solidFill>
                  <a:srgbClr val="003300"/>
                </a:solidFill>
              </a:rPr>
              <a:t>Ogden</a:t>
            </a:r>
            <a:r>
              <a:rPr lang="en-US" altLang="en-US" sz="1800">
                <a:solidFill>
                  <a:srgbClr val="003300"/>
                </a:solidFill>
              </a:rPr>
              <a:t> (1824): The Supreme Court reinforced the federal government’s authority to regulate trade between states.</a:t>
            </a:r>
          </a:p>
          <a:p>
            <a:pPr marL="571500" lvl="1" indent="-228600">
              <a:spcBef>
                <a:spcPct val="5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Gibbons argued that a federal license meant he could use New York waterways without another license.</a:t>
            </a:r>
          </a:p>
          <a:p>
            <a:pPr marL="571500" lvl="1" indent="-228600">
              <a:spcBef>
                <a:spcPct val="5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The Supreme Court agreed with Gibbons.</a:t>
            </a:r>
          </a:p>
        </p:txBody>
      </p:sp>
      <p:sp>
        <p:nvSpPr>
          <p:cNvPr id="293892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893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3896" name="Picture 8" descr="Untitled-10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7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898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3:</a:t>
            </a:r>
            <a:br>
              <a:rPr lang="en-US" altLang="en-US" sz="2400"/>
            </a:br>
            <a:r>
              <a:rPr lang="en-US" altLang="en-US" sz="2400"/>
              <a:t>Railroads were a vital part of the Transportation Revolution.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8077200" cy="37338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Steam-powered trains had been developed in Great Britain, but it took 30 years for the idea to catch on in the United States. 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Peter Cooper</a:t>
            </a:r>
            <a:r>
              <a:rPr lang="en-US" altLang="en-US" sz="2000">
                <a:solidFill>
                  <a:srgbClr val="003300"/>
                </a:solidFill>
              </a:rPr>
              <a:t> raced his </a:t>
            </a:r>
            <a:r>
              <a:rPr lang="en-US" altLang="en-US" sz="2000" i="1">
                <a:solidFill>
                  <a:srgbClr val="003300"/>
                </a:solidFill>
              </a:rPr>
              <a:t>Tom Thumb </a:t>
            </a:r>
            <a:r>
              <a:rPr lang="en-US" altLang="en-US" sz="2000">
                <a:solidFill>
                  <a:srgbClr val="003300"/>
                </a:solidFill>
              </a:rPr>
              <a:t>locomotive against a horse in 1830, proving its power and speed despite losing because of a breakdown near the end of the race.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About 30,000 miles of railroads linked American cities by 1860.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The U.S. economy surged as railroads moved goods cheaply to distant markets.</a:t>
            </a:r>
          </a:p>
        </p:txBody>
      </p:sp>
      <p:sp>
        <p:nvSpPr>
          <p:cNvPr id="294916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917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4920" name="Picture 8" descr="Untitled-10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21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922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4:</a:t>
            </a:r>
            <a:br>
              <a:rPr lang="en-US" altLang="en-US" sz="2400"/>
            </a:br>
            <a:r>
              <a:rPr lang="en-US" altLang="en-US" sz="2400"/>
              <a:t>The Transportation Revolution brought many changes to American life and industry.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8077200" cy="20574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People in all areas of the nation had access to products made and grown far away.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Railroads contributed to the expansion of the nation’s borders.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Cities and towns grew up along railroad tracks.</a:t>
            </a:r>
          </a:p>
        </p:txBody>
      </p:sp>
      <p:sp>
        <p:nvSpPr>
          <p:cNvPr id="295940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41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5944" name="Picture 8" descr="Untitled-10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45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46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5302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Impact of Railroads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077200" cy="3581400"/>
          </a:xfrm>
          <a:solidFill>
            <a:srgbClr val="FFFF99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Coal replaced wood as a source of fuel as trains grew bigger.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Railroads helped create the coal industry.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Coal, shipped cheaply on trains, became the main fuel in homes and in the emerging steel industry.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Railroads helped the lumber industry grow, leading to large-scale deforestation.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Railroads caused cities to grow, including Chicago, which became a transportation hub.</a:t>
            </a:r>
          </a:p>
        </p:txBody>
      </p:sp>
      <p:sp>
        <p:nvSpPr>
          <p:cNvPr id="296964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65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6968" name="Picture 8" descr="Untitled-10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9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70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533400" y="533400"/>
            <a:ext cx="815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1pPr>
            <a:lvl2pPr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2pPr>
            <a:lvl3pPr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3pPr>
            <a:lvl4pPr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4pPr>
            <a:lvl5pPr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/>
              <a:t>More Technological Advances</a:t>
            </a:r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533400" y="1447800"/>
            <a:ext cx="8077200" cy="441960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FFFF99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The Big Idea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Advances in technology led to new inventions that continued to change daily life and work.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 b="1">
              <a:solidFill>
                <a:srgbClr val="0033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Main Ideas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</a:rPr>
              <a:t>The telegraph made swift communication possible from coast to coast. </a:t>
            </a:r>
          </a:p>
          <a:p>
            <a:pPr algn="l"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</a:rPr>
              <a:t>With the shift to steam power, businesses built new factories closer to cities and transportation centers.</a:t>
            </a:r>
          </a:p>
          <a:p>
            <a:pPr algn="l"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</a:rPr>
              <a:t>Improved farm equipment and other labor-saving devices made life easier for many Americans.</a:t>
            </a:r>
          </a:p>
          <a:p>
            <a:pPr algn="l"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</a:rPr>
              <a:t>New inventions changed lives in American homes.</a:t>
            </a:r>
          </a:p>
        </p:txBody>
      </p:sp>
      <p:sp>
        <p:nvSpPr>
          <p:cNvPr id="286724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5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728" name="Picture 8" descr="Untitled-10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29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30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533400" y="533400"/>
            <a:ext cx="807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1pPr>
            <a:lvl2pPr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2pPr>
            <a:lvl3pPr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3pPr>
            <a:lvl4pPr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4pPr>
            <a:lvl5pPr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/>
              <a:t>The Industrial Revolution in America</a:t>
            </a:r>
          </a:p>
        </p:txBody>
      </p:sp>
      <p:sp>
        <p:nvSpPr>
          <p:cNvPr id="303107" name="Rectangle 3"/>
          <p:cNvSpPr>
            <a:spLocks noChangeArrowheads="1"/>
          </p:cNvSpPr>
          <p:nvPr/>
        </p:nvSpPr>
        <p:spPr bwMode="auto">
          <a:xfrm>
            <a:off x="533400" y="1447800"/>
            <a:ext cx="8077200" cy="419100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FFFF99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The Big Idea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The Industrial Revolution transformed the way goods were produced in the United States.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 b="1">
              <a:solidFill>
                <a:srgbClr val="0033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Main Ideas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</a:rPr>
              <a:t>The invention of new machines in Great Britain led to the beginning of the Industrial Revolution. 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</a:rPr>
              <a:t>The development of new machines and processes brought the Industrial Revolution to the United States.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</a:rPr>
              <a:t>Despite a slow start in manufacturing, the United States made rapid improvements during the War of 1812.</a:t>
            </a:r>
          </a:p>
        </p:txBody>
      </p:sp>
      <p:sp>
        <p:nvSpPr>
          <p:cNvPr id="303108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09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3112" name="Picture 8" descr="Untitled-10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3113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14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42925"/>
            <a:ext cx="8077200" cy="1219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1:</a:t>
            </a:r>
            <a:br>
              <a:rPr lang="en-US" altLang="en-US" sz="2400"/>
            </a:br>
            <a:r>
              <a:rPr lang="en-US" altLang="en-US" sz="2400"/>
              <a:t>The telegraph made swift communication possible from coast to coast.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8077200" cy="37338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r>
              <a:rPr lang="en-US" altLang="en-US" sz="1800">
                <a:solidFill>
                  <a:srgbClr val="003300"/>
                </a:solidFill>
              </a:rPr>
              <a:t>In 1832, </a:t>
            </a:r>
            <a:r>
              <a:rPr lang="en-US" altLang="en-US" sz="1800" b="1">
                <a:solidFill>
                  <a:srgbClr val="003300"/>
                </a:solidFill>
              </a:rPr>
              <a:t>Samuel F. B. Morse</a:t>
            </a:r>
            <a:r>
              <a:rPr lang="en-US" altLang="en-US" sz="1800">
                <a:solidFill>
                  <a:srgbClr val="003300"/>
                </a:solidFill>
              </a:rPr>
              <a:t> perfected the </a:t>
            </a:r>
            <a:r>
              <a:rPr lang="en-US" altLang="en-US" sz="1800" b="1">
                <a:solidFill>
                  <a:srgbClr val="003300"/>
                </a:solidFill>
              </a:rPr>
              <a:t>telegraph</a:t>
            </a:r>
            <a:r>
              <a:rPr lang="en-US" altLang="en-US" sz="1800">
                <a:solidFill>
                  <a:srgbClr val="003300"/>
                </a:solidFill>
              </a:rPr>
              <a:t>—a device that could send information over wires.</a:t>
            </a:r>
          </a:p>
          <a:p>
            <a:pPr marL="571500" lvl="1" indent="-228600">
              <a:spcBef>
                <a:spcPct val="0"/>
              </a:spcBef>
            </a:pPr>
            <a:r>
              <a:rPr lang="en-US" altLang="en-US" sz="1800">
                <a:solidFill>
                  <a:srgbClr val="003300"/>
                </a:solidFill>
              </a:rPr>
              <a:t>The device did not catch on until the 1844 Democratic National Convention, when the nomination was telegraphed to Washington.</a:t>
            </a:r>
          </a:p>
          <a:p>
            <a:pPr marL="228600" indent="-228600">
              <a:spcBef>
                <a:spcPct val="0"/>
              </a:spcBef>
            </a:pPr>
            <a:r>
              <a:rPr lang="en-US" altLang="en-US" sz="1800">
                <a:solidFill>
                  <a:srgbClr val="003300"/>
                </a:solidFill>
              </a:rPr>
              <a:t>A Morse associate created </a:t>
            </a:r>
            <a:r>
              <a:rPr lang="en-US" altLang="en-US" sz="1800" b="1">
                <a:solidFill>
                  <a:srgbClr val="003300"/>
                </a:solidFill>
              </a:rPr>
              <a:t>Morse code</a:t>
            </a:r>
            <a:r>
              <a:rPr lang="en-US" altLang="en-US" sz="1800">
                <a:solidFill>
                  <a:srgbClr val="003300"/>
                </a:solidFill>
              </a:rPr>
              <a:t> to communicate messages over the wires.</a:t>
            </a:r>
          </a:p>
          <a:p>
            <a:pPr marL="571500" lvl="1" indent="-228600">
              <a:spcBef>
                <a:spcPct val="0"/>
              </a:spcBef>
            </a:pPr>
            <a:r>
              <a:rPr lang="en-US" altLang="en-US" sz="1800">
                <a:solidFill>
                  <a:srgbClr val="003300"/>
                </a:solidFill>
              </a:rPr>
              <a:t>Morse code turned pulses of electric current into long and short clicks.</a:t>
            </a:r>
          </a:p>
          <a:p>
            <a:pPr marL="571500" lvl="1" indent="-228600">
              <a:spcBef>
                <a:spcPct val="0"/>
              </a:spcBef>
            </a:pPr>
            <a:r>
              <a:rPr lang="en-US" altLang="en-US" sz="1800">
                <a:solidFill>
                  <a:srgbClr val="003300"/>
                </a:solidFill>
              </a:rPr>
              <a:t>Clicks, also called dots and dashes, were arranged in patterns representing letters of the alphabet.</a:t>
            </a:r>
          </a:p>
          <a:p>
            <a:pPr marL="228600" indent="-228600">
              <a:spcBef>
                <a:spcPct val="0"/>
              </a:spcBef>
            </a:pPr>
            <a:r>
              <a:rPr lang="en-US" altLang="en-US" sz="1800">
                <a:solidFill>
                  <a:srgbClr val="003300"/>
                </a:solidFill>
              </a:rPr>
              <a:t>The telegraph grew with the railroad; the first transcontinental railroad line was completed in 1861.</a:t>
            </a:r>
          </a:p>
        </p:txBody>
      </p:sp>
      <p:sp>
        <p:nvSpPr>
          <p:cNvPr id="287748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49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7752" name="Picture 8" descr="Untitled-10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753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54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600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2:</a:t>
            </a:r>
            <a:br>
              <a:rPr lang="en-US" altLang="en-US" sz="2400"/>
            </a:br>
            <a:r>
              <a:rPr lang="en-US" altLang="en-US" sz="2400"/>
              <a:t> With the shift to steam power, businesses built new factories closer to cities and transportation centers. 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8077200" cy="20574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The shift from water power to steam power allowed owners to build factories anywhere.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Factories were shifted closer to cities and transportation centers.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Cities became centers of industrial growth.</a:t>
            </a:r>
          </a:p>
        </p:txBody>
      </p:sp>
      <p:sp>
        <p:nvSpPr>
          <p:cNvPr id="288772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73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8776" name="Picture 8" descr="Untitled-10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8777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78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600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3:</a:t>
            </a:r>
            <a:br>
              <a:rPr lang="en-US" altLang="en-US" sz="2400"/>
            </a:br>
            <a:r>
              <a:rPr lang="en-US" altLang="en-US" sz="2400"/>
              <a:t>Improved farm equipment and other </a:t>
            </a:r>
            <a:br>
              <a:rPr lang="en-US" altLang="en-US" sz="2400"/>
            </a:br>
            <a:r>
              <a:rPr lang="en-US" altLang="en-US" sz="2400"/>
              <a:t>labor-saving devices made life easier </a:t>
            </a:r>
            <a:br>
              <a:rPr lang="en-US" altLang="en-US" sz="2400"/>
            </a:br>
            <a:r>
              <a:rPr lang="en-US" altLang="en-US" sz="2400"/>
              <a:t>for many Americans.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8077200" cy="37338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John Deere</a:t>
            </a:r>
            <a:r>
              <a:rPr lang="en-US" altLang="en-US" sz="2000">
                <a:solidFill>
                  <a:srgbClr val="003300"/>
                </a:solidFill>
              </a:rPr>
              <a:t> designed a steel plow in 1837 that replaced the less efficient iron plow.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Cyrus McCormick</a:t>
            </a:r>
            <a:r>
              <a:rPr lang="en-US" altLang="en-US" sz="2000">
                <a:solidFill>
                  <a:srgbClr val="003300"/>
                </a:solidFill>
              </a:rPr>
              <a:t> developed a mechanical reaper in 1831, which quickly and efficiently harvested wheat.</a:t>
            </a:r>
          </a:p>
          <a:p>
            <a:pPr marL="685800" lvl="1" indent="-228600">
              <a:spcBef>
                <a:spcPct val="3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McCormick used a new method to encourage sales, advertising.</a:t>
            </a:r>
          </a:p>
          <a:p>
            <a:pPr marL="685800" lvl="1" indent="-228600">
              <a:spcBef>
                <a:spcPct val="3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He also allowed people to buy on credit and provided repairs and spare parts for his machines.  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These inventions allowed farmers to plant and harvest huge crop fields, helping the country prosper.</a:t>
            </a:r>
          </a:p>
        </p:txBody>
      </p:sp>
      <p:sp>
        <p:nvSpPr>
          <p:cNvPr id="289796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797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9800" name="Picture 8" descr="Untitled-10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801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02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4:</a:t>
            </a:r>
            <a:br>
              <a:rPr lang="en-US" altLang="en-US" sz="2400"/>
            </a:br>
            <a:r>
              <a:rPr lang="en-US" altLang="en-US" sz="2400"/>
              <a:t>New inventions changed lives </a:t>
            </a:r>
            <a:br>
              <a:rPr lang="en-US" altLang="en-US" sz="2400"/>
            </a:br>
            <a:r>
              <a:rPr lang="en-US" altLang="en-US" sz="2400"/>
              <a:t>in American homes.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8077200" cy="23622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The sewing machine, invented by Elias Howe and improved by </a:t>
            </a:r>
            <a:r>
              <a:rPr lang="en-US" altLang="en-US" sz="2000" b="1">
                <a:solidFill>
                  <a:srgbClr val="003300"/>
                </a:solidFill>
              </a:rPr>
              <a:t>Isaac Singer</a:t>
            </a:r>
            <a:r>
              <a:rPr lang="en-US" altLang="en-US" sz="2000">
                <a:solidFill>
                  <a:srgbClr val="003300"/>
                </a:solidFill>
              </a:rPr>
              <a:t>, made home sewing easier. 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Ice boxes and iron cookstoves improved household storage and preparation of food.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Mass-produced goods, such as clocks, matches, and safety pins, added convenience to households.</a:t>
            </a:r>
          </a:p>
        </p:txBody>
      </p:sp>
      <p:sp>
        <p:nvSpPr>
          <p:cNvPr id="290820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821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0824" name="Picture 8" descr="Untitled-10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25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826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2" descr="bac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561" name="Picture 9" descr="Untitled-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6049963"/>
            <a:ext cx="1514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9562" name="Rectangl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63" name="Rectangle 11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9564" name="Picture 12" descr="chapter12_3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04850"/>
            <a:ext cx="63627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 descr="bac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537" name="Picture 9" descr="Untitled-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6049963"/>
            <a:ext cx="1514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8538" name="Rectangl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9" name="Rectangle 11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8540" name="Picture 12" descr="chapter12_3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685800"/>
            <a:ext cx="72961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2" descr="bac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585" name="Picture 9" descr="Untitled-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6049963"/>
            <a:ext cx="1514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586" name="Rectangl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587" name="Rectangle 11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0588" name="Picture 12" descr="chapter12_3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685800"/>
            <a:ext cx="709612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2" name="Picture 2" descr="bac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10" name="Picture 10" descr="Untitled-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6049963"/>
            <a:ext cx="1514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1611" name="Rectangle 1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12" name="Rectangle 1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1613" name="Picture 13" descr="chapter12_398-3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771650"/>
            <a:ext cx="809625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2" descr="bac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3" name="Picture 9" descr="Untitled-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6049963"/>
            <a:ext cx="1514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34" name="Rectangl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635" name="Rectangle 11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2636" name="Picture 12" descr="chapter12_4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6388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2" descr="bac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8" name="Picture 10" descr="Untitled-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6049963"/>
            <a:ext cx="1514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3659" name="Rectangle 1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0" name="Rectangle 1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3661" name="Picture 13" descr="chapter12_4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57275"/>
            <a:ext cx="798195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600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1:</a:t>
            </a:r>
            <a:br>
              <a:rPr lang="en-US" altLang="en-US" sz="2400"/>
            </a:br>
            <a:r>
              <a:rPr lang="en-US" altLang="en-US" sz="2400"/>
              <a:t> The invention of new machines in Great Britain led to the beginning of </a:t>
            </a:r>
            <a:br>
              <a:rPr lang="en-US" altLang="en-US" sz="2400"/>
            </a:br>
            <a:r>
              <a:rPr lang="en-US" altLang="en-US" sz="2400"/>
              <a:t>the Industrial Revolution. 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8077200" cy="34290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Most people at the beginning of the 1700s were farmers, who made most of what they needed by hand.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Skilled workers, such as blacksmiths, carpenters, and shoemakers, made goods by hand in the towns.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People began using machines to make the manufacturing process more efficient.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The </a:t>
            </a:r>
            <a:r>
              <a:rPr lang="en-US" altLang="en-US" sz="2000" b="1">
                <a:solidFill>
                  <a:srgbClr val="003300"/>
                </a:solidFill>
              </a:rPr>
              <a:t>Industrial Revolution</a:t>
            </a:r>
            <a:r>
              <a:rPr lang="en-US" altLang="en-US" sz="2000">
                <a:solidFill>
                  <a:srgbClr val="003300"/>
                </a:solidFill>
              </a:rPr>
              <a:t>, a period of rapid growth using machines to make goods, arose in Great Britain in the mid-1700s.</a:t>
            </a:r>
          </a:p>
        </p:txBody>
      </p:sp>
      <p:sp>
        <p:nvSpPr>
          <p:cNvPr id="304132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33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4136" name="Picture 8" descr="Untitled-10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137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38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bac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681" name="Picture 9" descr="Untitled-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6049963"/>
            <a:ext cx="1514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4682" name="Rectangl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683" name="Rectangle 11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4684" name="Picture 12" descr="chapter12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5438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ChangeArrowheads="1"/>
          </p:cNvSpPr>
          <p:nvPr/>
        </p:nvSpPr>
        <p:spPr bwMode="auto">
          <a:xfrm>
            <a:off x="533400" y="533400"/>
            <a:ext cx="807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1pPr>
            <a:lvl2pPr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2pPr>
            <a:lvl3pPr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3pPr>
            <a:lvl4pPr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4pPr>
            <a:lvl5pPr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/>
              <a:t>Textile Industry</a:t>
            </a:r>
          </a:p>
        </p:txBody>
      </p:sp>
      <p:sp>
        <p:nvSpPr>
          <p:cNvPr id="305155" name="Rectangle 3"/>
          <p:cNvSpPr>
            <a:spLocks noChangeArrowheads="1"/>
          </p:cNvSpPr>
          <p:nvPr/>
        </p:nvSpPr>
        <p:spPr bwMode="auto">
          <a:xfrm>
            <a:off x="533400" y="1447800"/>
            <a:ext cx="8077200" cy="441960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FFFF99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71500" indent="-228600">
              <a:spcBef>
                <a:spcPct val="20000"/>
              </a:spcBef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</a:rPr>
              <a:t>The first breakthrough in the Industrial Revolution was in how </a:t>
            </a:r>
            <a:r>
              <a:rPr lang="en-US" altLang="en-US" sz="1800" b="1">
                <a:solidFill>
                  <a:srgbClr val="003300"/>
                </a:solidFill>
              </a:rPr>
              <a:t>textiles</a:t>
            </a:r>
            <a:r>
              <a:rPr lang="en-US" altLang="en-US" sz="1800">
                <a:solidFill>
                  <a:srgbClr val="003300"/>
                </a:solidFill>
              </a:rPr>
              <a:t>, or cloth goods, were made.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b="1">
                <a:solidFill>
                  <a:srgbClr val="003300"/>
                </a:solidFill>
              </a:rPr>
              <a:t>Richard Arkwright</a:t>
            </a:r>
            <a:r>
              <a:rPr lang="en-US" altLang="en-US" sz="1800">
                <a:solidFill>
                  <a:srgbClr val="003300"/>
                </a:solidFill>
              </a:rPr>
              <a:t>,</a:t>
            </a:r>
            <a:r>
              <a:rPr lang="en-US" altLang="en-US" sz="1800" b="1">
                <a:solidFill>
                  <a:srgbClr val="003300"/>
                </a:solidFill>
              </a:rPr>
              <a:t> </a:t>
            </a:r>
            <a:r>
              <a:rPr lang="en-US" altLang="en-US" sz="1800">
                <a:solidFill>
                  <a:srgbClr val="003300"/>
                </a:solidFill>
              </a:rPr>
              <a:t>an Englishman,</a:t>
            </a:r>
            <a:r>
              <a:rPr lang="en-US" altLang="en-US" sz="1800" b="1">
                <a:solidFill>
                  <a:srgbClr val="003300"/>
                </a:solidFill>
              </a:rPr>
              <a:t> </a:t>
            </a:r>
            <a:r>
              <a:rPr lang="en-US" altLang="en-US" sz="1800">
                <a:solidFill>
                  <a:srgbClr val="003300"/>
                </a:solidFill>
              </a:rPr>
              <a:t>invented a spinning machine in 1769 called the water frame, which replaced hand spinning.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</a:rPr>
              <a:t>The water frame used flowing water as a source of power.</a:t>
            </a:r>
          </a:p>
          <a:p>
            <a:pPr lvl="1" algn="l" eaLnBrk="1" hangingPunct="1">
              <a:spcBef>
                <a:spcPct val="50000"/>
              </a:spcBef>
              <a:buFontTx/>
              <a:buChar char="–"/>
            </a:pPr>
            <a:r>
              <a:rPr lang="en-US" altLang="en-US" sz="1800">
                <a:solidFill>
                  <a:srgbClr val="003300"/>
                </a:solidFill>
              </a:rPr>
              <a:t>Could produce dozens of cotton threads at the same time</a:t>
            </a:r>
          </a:p>
          <a:p>
            <a:pPr lvl="1" algn="l" eaLnBrk="1" hangingPunct="1">
              <a:spcBef>
                <a:spcPct val="50000"/>
              </a:spcBef>
              <a:buFontTx/>
              <a:buChar char="–"/>
            </a:pPr>
            <a:r>
              <a:rPr lang="en-US" altLang="en-US" sz="1800">
                <a:solidFill>
                  <a:srgbClr val="003300"/>
                </a:solidFill>
              </a:rPr>
              <a:t>Lowered the cost of cotton production and increased the speed of textile production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</a:rPr>
              <a:t>Merchants built textile mills near rivers and streams.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</a:rPr>
              <a:t>Great Britain soon built the world’s most productive textile manufacturing industry.</a:t>
            </a:r>
            <a:endParaRPr lang="en-US" altLang="en-US" sz="1800" b="1">
              <a:solidFill>
                <a:srgbClr val="003300"/>
              </a:solidFill>
            </a:endParaRPr>
          </a:p>
        </p:txBody>
      </p:sp>
      <p:sp>
        <p:nvSpPr>
          <p:cNvPr id="305156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57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5160" name="Picture 8" descr="Untitled-10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161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62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ChangeArrowheads="1"/>
          </p:cNvSpPr>
          <p:nvPr/>
        </p:nvSpPr>
        <p:spPr bwMode="auto">
          <a:xfrm>
            <a:off x="533400" y="533400"/>
            <a:ext cx="8077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1pPr>
            <a:lvl2pPr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2pPr>
            <a:lvl3pPr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3pPr>
            <a:lvl4pPr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4pPr>
            <a:lvl5pPr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/>
              <a:t>Main Idea 2:</a:t>
            </a:r>
            <a:br>
              <a:rPr lang="en-US" altLang="en-US" sz="2400"/>
            </a:br>
            <a:r>
              <a:rPr lang="en-US" altLang="en-US" sz="2400"/>
              <a:t>The development of new machines and processes brought the Industrial Revolution to the United States.</a:t>
            </a:r>
          </a:p>
        </p:txBody>
      </p:sp>
      <p:sp>
        <p:nvSpPr>
          <p:cNvPr id="306179" name="Rectangle 3"/>
          <p:cNvSpPr>
            <a:spLocks noChangeArrowheads="1"/>
          </p:cNvSpPr>
          <p:nvPr/>
        </p:nvSpPr>
        <p:spPr bwMode="auto">
          <a:xfrm>
            <a:off x="533400" y="2133600"/>
            <a:ext cx="8077200" cy="160020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FFFF99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solidFill>
                  <a:srgbClr val="003300"/>
                </a:solidFill>
              </a:rPr>
              <a:t>Samuel Slater</a:t>
            </a:r>
            <a:r>
              <a:rPr lang="en-US" altLang="en-US" sz="2000">
                <a:solidFill>
                  <a:srgbClr val="003300"/>
                </a:solidFill>
              </a:rPr>
              <a:t> brought the secrets of textile mill manufacturing from Great Britain to the United States.</a:t>
            </a:r>
            <a:endParaRPr lang="en-US" altLang="en-US" sz="2000" b="1">
              <a:solidFill>
                <a:srgbClr val="003300"/>
              </a:solidFill>
            </a:endParaRP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</a:rPr>
              <a:t>The textile industry arose in the Northeast, introducing the Industrial Revolution to the United States.</a:t>
            </a:r>
            <a:endParaRPr lang="en-US" altLang="en-US" sz="2000" b="1">
              <a:solidFill>
                <a:srgbClr val="003300"/>
              </a:solidFill>
            </a:endParaRPr>
          </a:p>
        </p:txBody>
      </p:sp>
      <p:sp>
        <p:nvSpPr>
          <p:cNvPr id="306180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1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6184" name="Picture 8" descr="Untitled-10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5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6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5302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Manufacturing Breakthroughs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077200" cy="34290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U.S. factories needed better </a:t>
            </a:r>
            <a:r>
              <a:rPr lang="en-US" altLang="en-US" sz="2000" b="1">
                <a:solidFill>
                  <a:srgbClr val="003300"/>
                </a:solidFill>
              </a:rPr>
              <a:t>technology</a:t>
            </a:r>
            <a:r>
              <a:rPr lang="en-US" altLang="en-US" sz="2000">
                <a:solidFill>
                  <a:srgbClr val="003300"/>
                </a:solidFill>
              </a:rPr>
              <a:t>, or  tools, to manufacture muskets.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Inventor </a:t>
            </a:r>
            <a:r>
              <a:rPr lang="en-US" altLang="en-US" sz="2000" b="1">
                <a:solidFill>
                  <a:srgbClr val="003300"/>
                </a:solidFill>
              </a:rPr>
              <a:t>Eli Whitney</a:t>
            </a:r>
            <a:r>
              <a:rPr lang="en-US" altLang="en-US" sz="2000">
                <a:solidFill>
                  <a:srgbClr val="003300"/>
                </a:solidFill>
              </a:rPr>
              <a:t> developed musket factories using water-powered machinery.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Whitney introduced the idea of </a:t>
            </a:r>
            <a:r>
              <a:rPr lang="en-US" altLang="en-US" sz="2000" b="1">
                <a:solidFill>
                  <a:srgbClr val="003300"/>
                </a:solidFill>
              </a:rPr>
              <a:t>interchangeable parts</a:t>
            </a:r>
            <a:r>
              <a:rPr lang="en-US" altLang="en-US" sz="2000">
                <a:solidFill>
                  <a:srgbClr val="003300"/>
                </a:solidFill>
              </a:rPr>
              <a:t>, or parts of a machine that are identical, to make musket manufacturing easier.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Interchangeable parts sped up the process of </a:t>
            </a:r>
            <a:r>
              <a:rPr lang="en-US" altLang="en-US" sz="2000" b="1">
                <a:solidFill>
                  <a:srgbClr val="003300"/>
                </a:solidFill>
              </a:rPr>
              <a:t>mass production</a:t>
            </a:r>
            <a:r>
              <a:rPr lang="en-US" altLang="en-US" sz="20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307204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05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208" name="Picture 8" descr="Untitled-10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09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0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600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3:</a:t>
            </a:r>
            <a:br>
              <a:rPr lang="en-US" altLang="en-US" sz="2400"/>
            </a:br>
            <a:r>
              <a:rPr lang="en-US" altLang="en-US" sz="2400"/>
              <a:t>Despite a slow start in manufacturing, the United States made rapid improvements during the War of 1812.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8077200" cy="34290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Lower British prices on manufactured goods made it difficult for American manufacturing to grow.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American manufacturing was limited to cotton goods, flour milling, weapons, and iron products.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The War of 1812 cut off trade with Great Britain, allowing manufacturing in the United States to prosper and expand.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Americans realized that the United States had been relying too heavily on foreign goods.</a:t>
            </a:r>
          </a:p>
        </p:txBody>
      </p:sp>
      <p:sp>
        <p:nvSpPr>
          <p:cNvPr id="308228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29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232" name="Picture 8" descr="Untitled-10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33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4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ChangeArrowheads="1"/>
          </p:cNvSpPr>
          <p:nvPr/>
        </p:nvSpPr>
        <p:spPr bwMode="auto">
          <a:xfrm>
            <a:off x="533400" y="533400"/>
            <a:ext cx="807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1pPr>
            <a:lvl2pPr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2pPr>
            <a:lvl3pPr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3pPr>
            <a:lvl4pPr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4pPr>
            <a:lvl5pPr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/>
              <a:t>Changes in Working Life</a:t>
            </a:r>
          </a:p>
        </p:txBody>
      </p:sp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533400" y="1447800"/>
            <a:ext cx="8077200" cy="388620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FFFF99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The Big Idea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The introduction of factories changed working </a:t>
            </a:r>
            <a:br>
              <a:rPr lang="en-US" altLang="en-US" sz="2000">
                <a:solidFill>
                  <a:srgbClr val="003300"/>
                </a:solidFill>
              </a:rPr>
            </a:br>
            <a:r>
              <a:rPr lang="en-US" altLang="en-US" sz="2000">
                <a:solidFill>
                  <a:srgbClr val="003300"/>
                </a:solidFill>
              </a:rPr>
              <a:t>life for many Americans.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 b="1">
              <a:solidFill>
                <a:srgbClr val="0033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Main Ideas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</a:rPr>
              <a:t>The spread of mills in the Northeast changed workers’ lives. 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</a:rPr>
              <a:t>The Lowell system revolutionized the textile industry in the Northeast.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</a:rPr>
              <a:t>Workers organized to reform working conditions.</a:t>
            </a:r>
          </a:p>
        </p:txBody>
      </p:sp>
      <p:sp>
        <p:nvSpPr>
          <p:cNvPr id="297988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989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992" name="Picture 8" descr="Untitled-10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993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994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1:</a:t>
            </a:r>
            <a:br>
              <a:rPr lang="en-US" altLang="en-US" sz="2400"/>
            </a:br>
            <a:r>
              <a:rPr lang="en-US" altLang="en-US" sz="2400"/>
              <a:t>The spread of mills in the Northeast changed workers’ lives.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8077200" cy="37338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Factory jobs usually involved simple, repetitive tasks done for low pay.</a:t>
            </a:r>
          </a:p>
          <a:p>
            <a:pPr marL="685800" lvl="1" indent="-228600">
              <a:spcBef>
                <a:spcPct val="3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Could not find workers because of the simple work and the fact that other jobs were available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The mill industry filled jobs by hiring whole families, and paying children low wages.</a:t>
            </a:r>
          </a:p>
          <a:p>
            <a:pPr marL="685800" lvl="1" indent="-228600">
              <a:spcBef>
                <a:spcPct val="3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Built housing for workers and provided a company store 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Samuel Slater’s strategy of hiring families and dividing factory work into simple tasks was called the </a:t>
            </a:r>
            <a:r>
              <a:rPr lang="en-US" altLang="en-US" sz="2000" b="1">
                <a:solidFill>
                  <a:srgbClr val="003300"/>
                </a:solidFill>
              </a:rPr>
              <a:t>Rhode Island system.</a:t>
            </a:r>
          </a:p>
        </p:txBody>
      </p:sp>
      <p:sp>
        <p:nvSpPr>
          <p:cNvPr id="299012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013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9016" name="Picture 8" descr="Untitled-10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9017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018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99"/>
      </a:hlink>
      <a:folHlink>
        <a:srgbClr val="CC99FF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2883</TotalTime>
  <Words>1528</Words>
  <Application>Microsoft Office PowerPoint</Application>
  <PresentationFormat>On-screen Show (4:3)</PresentationFormat>
  <Paragraphs>154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Times</vt:lpstr>
      <vt:lpstr>Verdana</vt:lpstr>
      <vt:lpstr>Default Design</vt:lpstr>
      <vt:lpstr>PowerPoint Presentation</vt:lpstr>
      <vt:lpstr>PowerPoint Presentation</vt:lpstr>
      <vt:lpstr>Main Idea 1:  The invention of new machines in Great Britain led to the beginning of  the Industrial Revolution. </vt:lpstr>
      <vt:lpstr>PowerPoint Presentation</vt:lpstr>
      <vt:lpstr>PowerPoint Presentation</vt:lpstr>
      <vt:lpstr>Manufacturing Breakthroughs</vt:lpstr>
      <vt:lpstr>Main Idea 3: Despite a slow start in manufacturing, the United States made rapid improvements during the War of 1812.</vt:lpstr>
      <vt:lpstr>PowerPoint Presentation</vt:lpstr>
      <vt:lpstr>Main Idea 1: The spread of mills in the Northeast changed workers’ lives.</vt:lpstr>
      <vt:lpstr>Main Idea 2: The Lowell System revolutionized the textile industry in the Northeast.</vt:lpstr>
      <vt:lpstr>Main Idea 3:  Workers organized to reform working conditions.</vt:lpstr>
      <vt:lpstr>Labor Reform Efforts</vt:lpstr>
      <vt:lpstr>PowerPoint Presentation</vt:lpstr>
      <vt:lpstr>Main Idea 1:  The Transportation Revolution affected  trade and daily life. </vt:lpstr>
      <vt:lpstr>Main Idea 2: The steamboat was one of  the first developments of the  Transportation Revolution.</vt:lpstr>
      <vt:lpstr>Main Idea 3: Railroads were a vital part of the Transportation Revolution.</vt:lpstr>
      <vt:lpstr>Main Idea 4: The Transportation Revolution brought many changes to American life and industry.</vt:lpstr>
      <vt:lpstr>Impact of Railroads</vt:lpstr>
      <vt:lpstr>PowerPoint Presentation</vt:lpstr>
      <vt:lpstr>Main Idea 1: The telegraph made swift communication possible from coast to coast.</vt:lpstr>
      <vt:lpstr>Main Idea 2:  With the shift to steam power, businesses built new factories closer to cities and transportation centers. </vt:lpstr>
      <vt:lpstr>Main Idea 3: Improved farm equipment and other  labor-saving devices made life easier  for many Americans.</vt:lpstr>
      <vt:lpstr>Main Idea 4: New inventions changed lives  in American homes.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Harcourt,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8th Grade Social Studies</dc:creator>
  <cp:lastModifiedBy>Windows User</cp:lastModifiedBy>
  <cp:revision>156</cp:revision>
  <cp:lastPrinted>2005-02-01T16:21:45Z</cp:lastPrinted>
  <dcterms:created xsi:type="dcterms:W3CDTF">2005-01-20T18:32:35Z</dcterms:created>
  <dcterms:modified xsi:type="dcterms:W3CDTF">2019-05-01T12:15:47Z</dcterms:modified>
</cp:coreProperties>
</file>