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05" r:id="rId14"/>
    <p:sldMasterId id="2147483829" r:id="rId15"/>
  </p:sldMasterIdLst>
  <p:notesMasterIdLst>
    <p:notesMasterId r:id="rId83"/>
  </p:notesMasterIdLst>
  <p:handoutMasterIdLst>
    <p:handoutMasterId r:id="rId84"/>
  </p:handoutMasterIdLst>
  <p:sldIdLst>
    <p:sldId id="257" r:id="rId16"/>
    <p:sldId id="258" r:id="rId17"/>
    <p:sldId id="263" r:id="rId18"/>
    <p:sldId id="260" r:id="rId19"/>
    <p:sldId id="261" r:id="rId20"/>
    <p:sldId id="273" r:id="rId21"/>
    <p:sldId id="262" r:id="rId22"/>
    <p:sldId id="274" r:id="rId23"/>
    <p:sldId id="264" r:id="rId24"/>
    <p:sldId id="275" r:id="rId25"/>
    <p:sldId id="276" r:id="rId26"/>
    <p:sldId id="277" r:id="rId27"/>
    <p:sldId id="287" r:id="rId28"/>
    <p:sldId id="278" r:id="rId29"/>
    <p:sldId id="279" r:id="rId30"/>
    <p:sldId id="280" r:id="rId31"/>
    <p:sldId id="288" r:id="rId32"/>
    <p:sldId id="265" r:id="rId33"/>
    <p:sldId id="289" r:id="rId34"/>
    <p:sldId id="281" r:id="rId35"/>
    <p:sldId id="282" r:id="rId36"/>
    <p:sldId id="283" r:id="rId37"/>
    <p:sldId id="284" r:id="rId38"/>
    <p:sldId id="285" r:id="rId39"/>
    <p:sldId id="266" r:id="rId40"/>
    <p:sldId id="267" r:id="rId41"/>
    <p:sldId id="317" r:id="rId42"/>
    <p:sldId id="318" r:id="rId43"/>
    <p:sldId id="319" r:id="rId44"/>
    <p:sldId id="321" r:id="rId45"/>
    <p:sldId id="320" r:id="rId46"/>
    <p:sldId id="268" r:id="rId47"/>
    <p:sldId id="322" r:id="rId48"/>
    <p:sldId id="323" r:id="rId49"/>
    <p:sldId id="324" r:id="rId50"/>
    <p:sldId id="325" r:id="rId51"/>
    <p:sldId id="326" r:id="rId52"/>
    <p:sldId id="271" r:id="rId53"/>
    <p:sldId id="327" r:id="rId54"/>
    <p:sldId id="270" r:id="rId55"/>
    <p:sldId id="290" r:id="rId56"/>
    <p:sldId id="329" r:id="rId57"/>
    <p:sldId id="330" r:id="rId58"/>
    <p:sldId id="272" r:id="rId59"/>
    <p:sldId id="291" r:id="rId60"/>
    <p:sldId id="331" r:id="rId61"/>
    <p:sldId id="312" r:id="rId62"/>
    <p:sldId id="294" r:id="rId63"/>
    <p:sldId id="295" r:id="rId64"/>
    <p:sldId id="293" r:id="rId65"/>
    <p:sldId id="296" r:id="rId66"/>
    <p:sldId id="297" r:id="rId67"/>
    <p:sldId id="298" r:id="rId68"/>
    <p:sldId id="299" r:id="rId69"/>
    <p:sldId id="311" r:id="rId70"/>
    <p:sldId id="335" r:id="rId71"/>
    <p:sldId id="300" r:id="rId72"/>
    <p:sldId id="301" r:id="rId73"/>
    <p:sldId id="302" r:id="rId74"/>
    <p:sldId id="333" r:id="rId75"/>
    <p:sldId id="303" r:id="rId76"/>
    <p:sldId id="304" r:id="rId77"/>
    <p:sldId id="305" r:id="rId78"/>
    <p:sldId id="313" r:id="rId79"/>
    <p:sldId id="314" r:id="rId80"/>
    <p:sldId id="315" r:id="rId81"/>
    <p:sldId id="316" r:id="rId82"/>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5" autoAdjust="0"/>
    <p:restoredTop sz="94660"/>
  </p:normalViewPr>
  <p:slideViewPr>
    <p:cSldViewPr>
      <p:cViewPr varScale="1">
        <p:scale>
          <a:sx n="83" d="100"/>
          <a:sy n="83" d="100"/>
        </p:scale>
        <p:origin x="89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156"/>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8156"/>
          </a:xfrm>
          <a:prstGeom prst="rect">
            <a:avLst/>
          </a:prstGeom>
        </p:spPr>
        <p:txBody>
          <a:bodyPr vert="horz" lIns="92885" tIns="46442" rIns="92885" bIns="46442" rtlCol="0"/>
          <a:lstStyle>
            <a:lvl1pPr algn="r">
              <a:defRPr sz="1200"/>
            </a:lvl1pPr>
          </a:lstStyle>
          <a:p>
            <a:fld id="{E6BE520B-B131-43A4-B41F-F910F2803589}" type="datetimeFigureOut">
              <a:rPr lang="en-US" smtClean="0"/>
              <a:pPr/>
              <a:t>4/12/2019</a:t>
            </a:fld>
            <a:endParaRPr lang="en-US"/>
          </a:p>
        </p:txBody>
      </p:sp>
      <p:sp>
        <p:nvSpPr>
          <p:cNvPr id="4" name="Footer Placeholder 3"/>
          <p:cNvSpPr>
            <a:spLocks noGrp="1"/>
          </p:cNvSpPr>
          <p:nvPr>
            <p:ph type="ftr" sz="quarter" idx="2"/>
          </p:nvPr>
        </p:nvSpPr>
        <p:spPr>
          <a:xfrm>
            <a:off x="0" y="8886972"/>
            <a:ext cx="3056414" cy="46815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6972"/>
            <a:ext cx="3056414" cy="468156"/>
          </a:xfrm>
          <a:prstGeom prst="rect">
            <a:avLst/>
          </a:prstGeom>
        </p:spPr>
        <p:txBody>
          <a:bodyPr vert="horz" lIns="92885" tIns="46442" rIns="92885" bIns="46442" rtlCol="0" anchor="b"/>
          <a:lstStyle>
            <a:lvl1pPr algn="r">
              <a:defRPr sz="1200"/>
            </a:lvl1pPr>
          </a:lstStyle>
          <a:p>
            <a:fld id="{301892EA-B917-45B7-A7BC-AE651DD994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2885" tIns="46442" rIns="92885" bIns="46442" rtlCol="0"/>
          <a:lstStyle>
            <a:lvl1pPr algn="r">
              <a:defRPr sz="1200"/>
            </a:lvl1pPr>
          </a:lstStyle>
          <a:p>
            <a:fld id="{BACFEF42-F061-4ACB-AACF-79D8C620AE88}" type="datetimeFigureOut">
              <a:rPr lang="en-US" smtClean="0"/>
              <a:pPr/>
              <a:t>4/12/2019</a:t>
            </a:fld>
            <a:endParaRPr lang="en-US"/>
          </a:p>
        </p:txBody>
      </p:sp>
      <p:sp>
        <p:nvSpPr>
          <p:cNvPr id="4" name="Slide Image Placeholder 3"/>
          <p:cNvSpPr>
            <a:spLocks noGrp="1" noRot="1" noChangeAspect="1"/>
          </p:cNvSpPr>
          <p:nvPr>
            <p:ph type="sldImg" idx="2"/>
          </p:nvPr>
        </p:nvSpPr>
        <p:spPr>
          <a:xfrm>
            <a:off x="1420813" y="1169988"/>
            <a:ext cx="4211637" cy="3157537"/>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705327" y="4502923"/>
            <a:ext cx="5642610" cy="3684211"/>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6"/>
            <a:ext cx="3056414" cy="46946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6"/>
            <a:ext cx="3056414" cy="469460"/>
          </a:xfrm>
          <a:prstGeom prst="rect">
            <a:avLst/>
          </a:prstGeom>
        </p:spPr>
        <p:txBody>
          <a:bodyPr vert="horz" lIns="92885" tIns="46442" rIns="92885" bIns="46442" rtlCol="0" anchor="b"/>
          <a:lstStyle>
            <a:lvl1pPr algn="r">
              <a:defRPr sz="1200"/>
            </a:lvl1pPr>
          </a:lstStyle>
          <a:p>
            <a:fld id="{B356FB79-8D06-401A-9F7F-CF9BA1DA10A5}" type="slidenum">
              <a:rPr lang="en-US" smtClean="0"/>
              <a:pPr/>
              <a:t>‹#›</a:t>
            </a:fld>
            <a:endParaRPr lang="en-US"/>
          </a:p>
        </p:txBody>
      </p:sp>
    </p:spTree>
    <p:extLst>
      <p:ext uri="{BB962C8B-B14F-4D97-AF65-F5344CB8AC3E}">
        <p14:creationId xmlns:p14="http://schemas.microsoft.com/office/powerpoint/2010/main" val="238540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6FB79-8D06-401A-9F7F-CF9BA1DA10A5}" type="slidenum">
              <a:rPr lang="en-US" smtClean="0"/>
              <a:pPr/>
              <a:t>2</a:t>
            </a:fld>
            <a:endParaRPr lang="en-US"/>
          </a:p>
        </p:txBody>
      </p:sp>
    </p:spTree>
    <p:extLst>
      <p:ext uri="{BB962C8B-B14F-4D97-AF65-F5344CB8AC3E}">
        <p14:creationId xmlns:p14="http://schemas.microsoft.com/office/powerpoint/2010/main" val="341008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8857B-DACD-4108-BF54-AE8815558BA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8857B-DACD-4108-BF54-AE8815558BA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547906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3529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91805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69326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6992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76882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55301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259478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5636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02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8857B-DACD-4108-BF54-AE8815558BA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56530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15320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9276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764366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4902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93368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6872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97346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61915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608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82878C7-25AE-4EBF-BBF9-83CF8B4CB81B}"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00440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87195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10172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51868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37181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57908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819381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67331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912699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324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120332E-BBAF-4DDA-8510-754F630BCDD7}"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862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33456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080608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512993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912210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05840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36992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06557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85600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4837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778157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97491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467219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5000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38975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44735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2024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24175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71315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9850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3042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356995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63340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58333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00142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00952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171254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52101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02126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512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12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25A04366-42DB-45A6-96E2-025687CD73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14351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82263B-5FFF-445B-8636-7D6AA04A0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44788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681D688-9E98-452E-9C4A-797C138137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0151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29242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A832AD7-0830-4833-976C-ECC6A5ED5E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06902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DBA09D05-FD9F-47E7-845E-6474F7BCB7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1707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79753C8-554A-452B-91EC-69E85D40E0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10279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7AC1451C-DD85-40BD-AAE0-8B4A43029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22615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B11FDFEC-F7BF-4806-ADA2-A665D636A9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45056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584DE6C-F589-4D01-B36D-EE883B3B02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40399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F3A25ED-F07F-4990-BE6B-5AC80D55AE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12814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2A884FA-ACA9-4ECF-9EF0-1F5C9A5FE2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72210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F62C219-51FE-4F9C-8DFA-E072BF360C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46084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83AE7C46-676B-4B7D-A4B9-1B25171631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3283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63340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51FC6092-A5C5-4A0B-A10F-F45CB2C799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72330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18D4C76-A456-4069-BEDD-9D3E2D7BCA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25170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36D3F6E-8B37-4BB0-991A-2E3A11D411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65296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8E83FFF-9027-4389-8D26-655053FD63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97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1250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956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8857B-DACD-4108-BF54-AE8815558BA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3092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39698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618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4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30662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7710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3655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7275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23108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711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8857B-DACD-4108-BF54-AE8815558BA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450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9548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658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63448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5994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5387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8050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9239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3282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972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8857B-DACD-4108-BF54-AE8815558BA5}"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832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7356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2076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5342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1698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7850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5320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09587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7431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299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8857B-DACD-4108-BF54-AE8815558BA5}" type="datetimeFigureOut">
              <a:rPr lang="en-US" smtClean="0"/>
              <a:pPr/>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8060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3886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1267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164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8495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6883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00121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51414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2334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0839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8857B-DACD-4108-BF54-AE8815558BA5}" type="datetimeFigureOut">
              <a:rPr lang="en-US" smtClean="0"/>
              <a:pPr/>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7456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5053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80520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291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5546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1709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520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4063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39546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5517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8857B-DACD-4108-BF54-AE8815558BA5}" type="datetimeFigureOut">
              <a:rPr lang="en-US" smtClean="0"/>
              <a:pPr/>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86150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44720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3324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03769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1605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0609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33390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773220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754781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2695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8857B-DACD-4108-BF54-AE8815558BA5}"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0765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43242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79764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281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8146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73994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40464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00920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750771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CB25BDB-9697-488A-8BC8-FEED097564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682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8857B-DACD-4108-BF54-AE8815558BA5}"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E960D-5364-4CB4-B529-648FC86E9E3D}"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CF2EBC6-1742-44F5-9C99-34D5BA947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588483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7C1B51A-8A98-4A39-BA26-E07C1D0F1A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92292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0D04E60-69BA-41FB-9802-4FBC5E6653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05496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C5D9FC8-DD0B-41BD-A94D-94EEF90DB9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10454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778C13-C19D-43B5-9D64-777EF1733C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0749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4D2E304-8343-4BCA-98B4-365C43398C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69078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7B246A64-7D56-483E-B71A-D451216745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50139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3653BE01-2427-48D0-A21E-4EA3B7E598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56211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23210D7-ECB9-4FC6-B05E-9635DEBEDE1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681201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7F41AB9-68DF-4875-91C8-EA5A661CA6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646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jpe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heme" Target="../theme/theme15.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8857B-DACD-4108-BF54-AE8815558BA5}" type="datetimeFigureOut">
              <a:rPr lang="en-US" smtClean="0"/>
              <a:pPr/>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E960D-5364-4CB4-B529-648FC86E9E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4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640816332"/>
      </p:ext>
    </p:extLst>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496249955"/>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52781594"/>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56775062"/>
      </p:ext>
    </p:extLst>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3881966215"/>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4099"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4101"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0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105"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defRPr/>
            </a:pPr>
            <a:fld id="{5290ADCF-DAEE-4249-8832-59F05D76D061}"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11503492"/>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3751726447"/>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2843338427"/>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4148681390"/>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2951822923"/>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50644389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3721260513"/>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2699558643"/>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EA790643-9ACF-4861-A655-DF2579D70D1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3596579115"/>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John_Gast_(painter)"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en.wikipedia.org/wiki/Historical_Columbi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9.xml"/><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8.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6n2CUCDATi8" TargetMode="External"/><Relationship Id="rId2" Type="http://schemas.openxmlformats.org/officeDocument/2006/relationships/hyperlink" Target="https://www.youtube.com/watch?v=9dxGZhv4u8Y"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teachpol.tcnj.edu/amer_pol_hist/fi/00000098.htm" TargetMode="Externa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81000"/>
            <a:ext cx="8229600" cy="914400"/>
          </a:xfrm>
        </p:spPr>
        <p:txBody>
          <a:bodyPr>
            <a:normAutofit fontScale="90000"/>
          </a:bodyPr>
          <a:lstStyle/>
          <a:p>
            <a:r>
              <a:rPr lang="en-US" sz="4000" dirty="0"/>
              <a:t>Chapter </a:t>
            </a:r>
            <a:r>
              <a:rPr lang="en-US" sz="4000" dirty="0" smtClean="0"/>
              <a:t>11:  </a:t>
            </a:r>
            <a:r>
              <a:rPr lang="en-US" sz="4000" dirty="0"/>
              <a:t>Manifest Destiny</a:t>
            </a:r>
            <a:br>
              <a:rPr lang="en-US" sz="4000" dirty="0"/>
            </a:br>
            <a:r>
              <a:rPr lang="en-US" sz="4000" dirty="0"/>
              <a:t>Section 1:  Trails </a:t>
            </a:r>
            <a:r>
              <a:rPr lang="en-US" sz="4000" dirty="0" smtClean="0"/>
              <a:t>to the West</a:t>
            </a:r>
            <a:endParaRPr lang="en-US" sz="4000" dirty="0"/>
          </a:p>
        </p:txBody>
      </p:sp>
      <p:pic>
        <p:nvPicPr>
          <p:cNvPr id="3075" name="Picture 3" descr="progress"/>
          <p:cNvPicPr>
            <a:picLocks noChangeAspect="1" noChangeArrowheads="1"/>
          </p:cNvPicPr>
          <p:nvPr/>
        </p:nvPicPr>
        <p:blipFill>
          <a:blip r:embed="rId2" cstate="print"/>
          <a:srcRect b="5635"/>
          <a:stretch>
            <a:fillRect/>
          </a:stretch>
        </p:blipFill>
        <p:spPr bwMode="auto">
          <a:xfrm>
            <a:off x="1930586" y="2133600"/>
            <a:ext cx="6451413" cy="4552950"/>
          </a:xfrm>
          <a:prstGeom prst="rect">
            <a:avLst/>
          </a:prstGeom>
          <a:noFill/>
        </p:spPr>
      </p:pic>
      <p:sp>
        <p:nvSpPr>
          <p:cNvPr id="3076" name="WordArt 4"/>
          <p:cNvSpPr>
            <a:spLocks noChangeArrowheads="1" noChangeShapeType="1" noTextEdit="1"/>
          </p:cNvSpPr>
          <p:nvPr/>
        </p:nvSpPr>
        <p:spPr bwMode="auto">
          <a:xfrm>
            <a:off x="533400" y="5638800"/>
            <a:ext cx="533400" cy="6858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FFFFFF"/>
              </a:solidFill>
              <a:latin typeface="Arial Black"/>
            </a:endParaRPr>
          </a:p>
        </p:txBody>
      </p:sp>
      <p:sp>
        <p:nvSpPr>
          <p:cNvPr id="5" name="TextBox 4"/>
          <p:cNvSpPr txBox="1"/>
          <p:nvPr/>
        </p:nvSpPr>
        <p:spPr>
          <a:xfrm>
            <a:off x="-76200" y="2743200"/>
            <a:ext cx="1828800" cy="2708434"/>
          </a:xfrm>
          <a:prstGeom prst="rect">
            <a:avLst/>
          </a:prstGeom>
          <a:noFill/>
        </p:spPr>
        <p:txBody>
          <a:bodyPr wrap="square" rtlCol="0">
            <a:spAutoFit/>
          </a:bodyPr>
          <a:lstStyle/>
          <a:p>
            <a:r>
              <a:rPr lang="en-US" sz="1000" dirty="0" smtClean="0"/>
              <a:t>This painting (circa 1872) by </a:t>
            </a:r>
            <a:r>
              <a:rPr lang="en-US" sz="1000" dirty="0" smtClean="0">
                <a:hlinkClick r:id="rId3" tooltip="John Gast (painter)"/>
              </a:rPr>
              <a:t>John </a:t>
            </a:r>
            <a:r>
              <a:rPr lang="en-US" sz="1000" dirty="0" err="1" smtClean="0">
                <a:hlinkClick r:id="rId3" tooltip="John Gast (painter)"/>
              </a:rPr>
              <a:t>Gast</a:t>
            </a:r>
            <a:r>
              <a:rPr lang="en-US" sz="1000" dirty="0" smtClean="0"/>
              <a:t> called </a:t>
            </a:r>
            <a:r>
              <a:rPr lang="en-US" sz="1000" i="1" dirty="0" smtClean="0"/>
              <a:t>American Progress</a:t>
            </a:r>
            <a:r>
              <a:rPr lang="en-US" sz="1000" dirty="0" smtClean="0"/>
              <a:t>, is an allegorical representation of the modernization of the new west. Here </a:t>
            </a:r>
            <a:r>
              <a:rPr lang="en-US" sz="1000" dirty="0" smtClean="0">
                <a:hlinkClick r:id="rId4" tooltip="Historical Columbia"/>
              </a:rPr>
              <a:t>Columbia</a:t>
            </a:r>
            <a:r>
              <a:rPr lang="en-US" sz="1000" dirty="0" smtClean="0"/>
              <a:t>, a personification of the United States, leads civilization westward with American settlers, stringing telegraph wire as she sweeps west; she holds a school book as well. The different stages of economic activity of the pioneers are highlighted and, especially, the changing forms of transportation.</a:t>
            </a:r>
            <a:endParaRPr lang="en-US" sz="1000" dirty="0"/>
          </a:p>
        </p:txBody>
      </p:sp>
      <p:sp>
        <p:nvSpPr>
          <p:cNvPr id="6" name="TextBox 5"/>
          <p:cNvSpPr txBox="1"/>
          <p:nvPr/>
        </p:nvSpPr>
        <p:spPr>
          <a:xfrm>
            <a:off x="7467600" y="0"/>
            <a:ext cx="1676400" cy="1600438"/>
          </a:xfrm>
          <a:prstGeom prst="rect">
            <a:avLst/>
          </a:prstGeom>
          <a:noFill/>
        </p:spPr>
        <p:txBody>
          <a:bodyPr wrap="square" rtlCol="0">
            <a:spAutoFit/>
          </a:bodyPr>
          <a:lstStyle/>
          <a:p>
            <a:r>
              <a:rPr lang="en-US" dirty="0" smtClean="0"/>
              <a:t>“Our manifest destiny [is] to…possess the whole of the continent.”-</a:t>
            </a:r>
          </a:p>
          <a:p>
            <a:r>
              <a:rPr lang="en-US" sz="800" dirty="0" smtClean="0"/>
              <a:t>John O’Sullivan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smtClean="0"/>
              <a:t>The next group came west as farmers – good productive land.</a:t>
            </a:r>
          </a:p>
        </p:txBody>
      </p:sp>
      <p:sp>
        <p:nvSpPr>
          <p:cNvPr id="8195" name="Rectangle 3"/>
          <p:cNvSpPr>
            <a:spLocks noGrp="1" noChangeArrowheads="1"/>
          </p:cNvSpPr>
          <p:nvPr>
            <p:ph type="body" sz="half" idx="1"/>
          </p:nvPr>
        </p:nvSpPr>
        <p:spPr/>
        <p:txBody>
          <a:bodyPr/>
          <a:lstStyle/>
          <a:p>
            <a:pPr eaLnBrk="1" hangingPunct="1">
              <a:defRPr/>
            </a:pPr>
            <a:r>
              <a:rPr lang="en-US" smtClean="0"/>
              <a:t>Then came groups of people like merchants and manufacturers – trying to make money by selling farmers products.</a:t>
            </a:r>
          </a:p>
        </p:txBody>
      </p:sp>
      <p:sp>
        <p:nvSpPr>
          <p:cNvPr id="8196" name="Rectangle 4"/>
          <p:cNvSpPr>
            <a:spLocks noGrp="1" noChangeArrowheads="1"/>
          </p:cNvSpPr>
          <p:nvPr>
            <p:ph type="body" sz="half" idx="2"/>
          </p:nvPr>
        </p:nvSpPr>
        <p:spPr/>
        <p:txBody>
          <a:bodyPr/>
          <a:lstStyle/>
          <a:p>
            <a:pPr eaLnBrk="1" hangingPunct="1">
              <a:defRPr/>
            </a:pPr>
            <a:endParaRPr lang="en-US" smtClean="0"/>
          </a:p>
        </p:txBody>
      </p:sp>
      <p:pic>
        <p:nvPicPr>
          <p:cNvPr id="7173" name="Picture 5" descr="1-7038_Homesteaders_and_Sod_House"/>
          <p:cNvPicPr>
            <a:picLocks noChangeAspect="1" noChangeArrowheads="1"/>
          </p:cNvPicPr>
          <p:nvPr/>
        </p:nvPicPr>
        <p:blipFill>
          <a:blip r:embed="rId2" cstate="print">
            <a:extLst>
              <a:ext uri="{28A0092B-C50C-407E-A947-70E740481C1C}">
                <a14:useLocalDpi xmlns:a14="http://schemas.microsoft.com/office/drawing/2010/main" val="0"/>
              </a:ext>
            </a:extLst>
          </a:blip>
          <a:srcRect l="6667" r="24001"/>
          <a:stretch>
            <a:fillRect/>
          </a:stretch>
        </p:blipFill>
        <p:spPr bwMode="auto">
          <a:xfrm>
            <a:off x="4648200" y="1981200"/>
            <a:ext cx="396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WordArt 6"/>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263692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r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90800"/>
            <a:ext cx="5638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soddyS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04800"/>
            <a:ext cx="54864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267200"/>
            <a:ext cx="344805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151603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838200"/>
          </a:xfrm>
        </p:spPr>
        <p:txBody>
          <a:bodyPr/>
          <a:lstStyle/>
          <a:p>
            <a:pPr eaLnBrk="1" hangingPunct="1">
              <a:defRPr/>
            </a:pPr>
            <a:r>
              <a:rPr lang="en-US" dirty="0" smtClean="0"/>
              <a:t>How would you get west?</a:t>
            </a:r>
          </a:p>
        </p:txBody>
      </p:sp>
      <p:sp>
        <p:nvSpPr>
          <p:cNvPr id="10243" name="Rectangle 3"/>
          <p:cNvSpPr>
            <a:spLocks noGrp="1" noChangeArrowheads="1"/>
          </p:cNvSpPr>
          <p:nvPr>
            <p:ph type="body" sz="half" idx="1"/>
          </p:nvPr>
        </p:nvSpPr>
        <p:spPr/>
        <p:txBody>
          <a:bodyPr/>
          <a:lstStyle/>
          <a:p>
            <a:pPr eaLnBrk="1" hangingPunct="1">
              <a:lnSpc>
                <a:spcPct val="80000"/>
              </a:lnSpc>
              <a:buFont typeface="Wingdings" panose="05000000000000000000" pitchFamily="2" charset="2"/>
              <a:buNone/>
              <a:defRPr/>
            </a:pPr>
            <a:r>
              <a:rPr lang="en-US" sz="2400" dirty="0" smtClean="0"/>
              <a:t>   On one of the several </a:t>
            </a:r>
            <a:r>
              <a:rPr lang="en-US" sz="2400" u="sng" dirty="0" smtClean="0"/>
              <a:t>main trails west   </a:t>
            </a:r>
          </a:p>
          <a:p>
            <a:pPr eaLnBrk="1" hangingPunct="1">
              <a:lnSpc>
                <a:spcPct val="80000"/>
              </a:lnSpc>
              <a:defRPr/>
            </a:pPr>
            <a:r>
              <a:rPr lang="en-US" sz="2400" dirty="0" smtClean="0"/>
              <a:t>The Oregon Trail</a:t>
            </a:r>
          </a:p>
          <a:p>
            <a:pPr eaLnBrk="1" hangingPunct="1">
              <a:lnSpc>
                <a:spcPct val="80000"/>
              </a:lnSpc>
              <a:defRPr/>
            </a:pPr>
            <a:r>
              <a:rPr lang="en-US" sz="2400" dirty="0" smtClean="0"/>
              <a:t>The California Trail</a:t>
            </a:r>
          </a:p>
          <a:p>
            <a:pPr eaLnBrk="1" hangingPunct="1">
              <a:lnSpc>
                <a:spcPct val="80000"/>
              </a:lnSpc>
              <a:defRPr/>
            </a:pPr>
            <a:r>
              <a:rPr lang="en-US" sz="2400" dirty="0" smtClean="0"/>
              <a:t>The Santa Fe Trail</a:t>
            </a:r>
          </a:p>
          <a:p>
            <a:pPr eaLnBrk="1" hangingPunct="1">
              <a:lnSpc>
                <a:spcPct val="80000"/>
              </a:lnSpc>
              <a:defRPr/>
            </a:pPr>
            <a:r>
              <a:rPr lang="en-US" sz="2400" dirty="0" smtClean="0"/>
              <a:t>The Old Spanish Trail</a:t>
            </a:r>
          </a:p>
          <a:p>
            <a:pPr eaLnBrk="1" hangingPunct="1">
              <a:lnSpc>
                <a:spcPct val="80000"/>
              </a:lnSpc>
              <a:defRPr/>
            </a:pPr>
            <a:r>
              <a:rPr lang="en-US" sz="2400" dirty="0" smtClean="0"/>
              <a:t>The Mormon Trail</a:t>
            </a:r>
          </a:p>
          <a:p>
            <a:pPr eaLnBrk="1" hangingPunct="1">
              <a:lnSpc>
                <a:spcPct val="80000"/>
              </a:lnSpc>
              <a:defRPr/>
            </a:pPr>
            <a:endParaRPr lang="en-US" sz="2400" dirty="0" smtClean="0"/>
          </a:p>
          <a:p>
            <a:pPr eaLnBrk="1" hangingPunct="1">
              <a:lnSpc>
                <a:spcPct val="80000"/>
              </a:lnSpc>
              <a:defRPr/>
            </a:pPr>
            <a:r>
              <a:rPr lang="en-US" sz="2400" dirty="0" smtClean="0"/>
              <a:t>The one you took depended on the purpose of your trip</a:t>
            </a:r>
          </a:p>
        </p:txBody>
      </p:sp>
      <p:sp>
        <p:nvSpPr>
          <p:cNvPr id="10244" name="Rectangle 4"/>
          <p:cNvSpPr>
            <a:spLocks noGrp="1" noChangeArrowheads="1"/>
          </p:cNvSpPr>
          <p:nvPr>
            <p:ph type="body" sz="half" idx="2"/>
          </p:nvPr>
        </p:nvSpPr>
        <p:spPr/>
        <p:txBody>
          <a:bodyPr/>
          <a:lstStyle/>
          <a:p>
            <a:pPr eaLnBrk="1" hangingPunct="1">
              <a:lnSpc>
                <a:spcPct val="80000"/>
              </a:lnSpc>
              <a:defRPr/>
            </a:pPr>
            <a:endParaRPr lang="en-US" sz="2400" smtClean="0"/>
          </a:p>
        </p:txBody>
      </p:sp>
      <p:pic>
        <p:nvPicPr>
          <p:cNvPr id="9221" name="Picture 5" descr="western_trai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6575" y="1335088"/>
            <a:ext cx="441642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thumb_wagon%20t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6575" y="5016500"/>
            <a:ext cx="44164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WordArt 7"/>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239132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The Trail to Santa Fe</a:t>
            </a:r>
          </a:p>
        </p:txBody>
      </p:sp>
      <p:sp>
        <p:nvSpPr>
          <p:cNvPr id="17411" name="Rectangle 3"/>
          <p:cNvSpPr>
            <a:spLocks noGrp="1" noChangeArrowheads="1"/>
          </p:cNvSpPr>
          <p:nvPr>
            <p:ph type="body" sz="half" idx="1"/>
          </p:nvPr>
        </p:nvSpPr>
        <p:spPr/>
        <p:txBody>
          <a:bodyPr/>
          <a:lstStyle/>
          <a:p>
            <a:pPr eaLnBrk="1" hangingPunct="1">
              <a:lnSpc>
                <a:spcPct val="90000"/>
              </a:lnSpc>
              <a:defRPr/>
            </a:pPr>
            <a:r>
              <a:rPr lang="en-US" sz="2000" dirty="0" smtClean="0"/>
              <a:t>Mexico gains independence (1821), opens borders to American traders</a:t>
            </a:r>
          </a:p>
          <a:p>
            <a:pPr eaLnBrk="1" hangingPunct="1">
              <a:lnSpc>
                <a:spcPct val="90000"/>
              </a:lnSpc>
              <a:defRPr/>
            </a:pPr>
            <a:r>
              <a:rPr lang="en-US" sz="2000" dirty="0" smtClean="0"/>
              <a:t>William Becknell goes to what is now Santa Fe, New Mexico and opens the </a:t>
            </a:r>
            <a:r>
              <a:rPr lang="en-US" sz="2000" b="1" dirty="0" smtClean="0">
                <a:solidFill>
                  <a:schemeClr val="hlink"/>
                </a:solidFill>
              </a:rPr>
              <a:t>Santa Fe Trail</a:t>
            </a:r>
            <a:endParaRPr lang="en-US" sz="2000" b="1" dirty="0" smtClean="0"/>
          </a:p>
          <a:p>
            <a:pPr eaLnBrk="1" hangingPunct="1">
              <a:lnSpc>
                <a:spcPct val="90000"/>
              </a:lnSpc>
              <a:defRPr/>
            </a:pPr>
            <a:r>
              <a:rPr lang="en-US" sz="2000" dirty="0" smtClean="0"/>
              <a:t>Makes profit trading and news spreads that traders can get rich in New Mexico</a:t>
            </a:r>
          </a:p>
          <a:p>
            <a:pPr eaLnBrk="1" hangingPunct="1">
              <a:lnSpc>
                <a:spcPct val="90000"/>
              </a:lnSpc>
              <a:defRPr/>
            </a:pPr>
            <a:r>
              <a:rPr lang="en-US" sz="2000" dirty="0" smtClean="0"/>
              <a:t>Becknell makes another trip to Santa Fe, uses a shortcut</a:t>
            </a:r>
          </a:p>
          <a:p>
            <a:pPr eaLnBrk="1" hangingPunct="1">
              <a:lnSpc>
                <a:spcPct val="90000"/>
              </a:lnSpc>
              <a:defRPr/>
            </a:pPr>
            <a:r>
              <a:rPr lang="en-US" sz="2000" dirty="0" smtClean="0"/>
              <a:t>Soon hundreds of traders use same route from Missouri to New Mexico</a:t>
            </a:r>
          </a:p>
        </p:txBody>
      </p:sp>
      <p:pic>
        <p:nvPicPr>
          <p:cNvPr id="11268" name="Picture 5" descr="CASv3_130107I_th"/>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00600" y="1676400"/>
            <a:ext cx="344805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590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4000" smtClean="0"/>
              <a:t>For example:  The Santa Fe Trail</a:t>
            </a:r>
          </a:p>
        </p:txBody>
      </p:sp>
      <p:sp>
        <p:nvSpPr>
          <p:cNvPr id="11267" name="Rectangle 3"/>
          <p:cNvSpPr>
            <a:spLocks noGrp="1" noChangeArrowheads="1"/>
          </p:cNvSpPr>
          <p:nvPr>
            <p:ph type="body" sz="half" idx="1"/>
          </p:nvPr>
        </p:nvSpPr>
        <p:spPr>
          <a:xfrm>
            <a:off x="228600" y="1676400"/>
            <a:ext cx="3657600" cy="4800600"/>
          </a:xfrm>
        </p:spPr>
        <p:txBody>
          <a:bodyPr/>
          <a:lstStyle/>
          <a:p>
            <a:pPr eaLnBrk="1" hangingPunct="1">
              <a:lnSpc>
                <a:spcPct val="90000"/>
              </a:lnSpc>
              <a:defRPr/>
            </a:pPr>
            <a:r>
              <a:rPr lang="en-US" sz="2000" dirty="0" smtClean="0"/>
              <a:t>It was created and used for American businessmen who hoped to make a profit selling new products in Mexico – and some of them became </a:t>
            </a:r>
            <a:r>
              <a:rPr lang="en-US" sz="2000" u="sng" dirty="0" smtClean="0"/>
              <a:t>VERY</a:t>
            </a:r>
            <a:r>
              <a:rPr lang="en-US" sz="2000" dirty="0" smtClean="0"/>
              <a:t> rich.</a:t>
            </a:r>
          </a:p>
          <a:p>
            <a:pPr eaLnBrk="1" hangingPunct="1">
              <a:lnSpc>
                <a:spcPct val="90000"/>
              </a:lnSpc>
              <a:defRPr/>
            </a:pPr>
            <a:r>
              <a:rPr lang="en-US" sz="2000" dirty="0" smtClean="0"/>
              <a:t>When people heard how much money you could make, lots more went – that’s the first time you hear of the “prairie schooner.”</a:t>
            </a:r>
          </a:p>
          <a:p>
            <a:pPr eaLnBrk="1" hangingPunct="1">
              <a:lnSpc>
                <a:spcPct val="90000"/>
              </a:lnSpc>
              <a:defRPr/>
            </a:pPr>
            <a:r>
              <a:rPr lang="en-US" sz="2000" dirty="0" smtClean="0"/>
              <a:t>From Missouri to Mexico was about 800 miles and the trip might take 2-3 months.</a:t>
            </a:r>
          </a:p>
        </p:txBody>
      </p:sp>
      <p:sp>
        <p:nvSpPr>
          <p:cNvPr id="11268" name="Rectangle 4"/>
          <p:cNvSpPr>
            <a:spLocks noGrp="1" noChangeArrowheads="1"/>
          </p:cNvSpPr>
          <p:nvPr>
            <p:ph type="body" sz="half" idx="2"/>
          </p:nvPr>
        </p:nvSpPr>
        <p:spPr/>
        <p:txBody>
          <a:bodyPr/>
          <a:lstStyle/>
          <a:p>
            <a:pPr eaLnBrk="1" hangingPunct="1">
              <a:lnSpc>
                <a:spcPct val="90000"/>
              </a:lnSpc>
              <a:defRPr/>
            </a:pPr>
            <a:endParaRPr lang="en-US" sz="2000" dirty="0" smtClean="0"/>
          </a:p>
        </p:txBody>
      </p:sp>
      <p:pic>
        <p:nvPicPr>
          <p:cNvPr id="10245" name="Picture 5" descr="T04535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600200"/>
            <a:ext cx="480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500023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0" y="4579937"/>
            <a:ext cx="3100388"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WordArt 7"/>
          <p:cNvSpPr>
            <a:spLocks noChangeArrowheads="1" noChangeShapeType="1" noTextEdit="1"/>
          </p:cNvSpPr>
          <p:nvPr/>
        </p:nvSpPr>
        <p:spPr bwMode="auto">
          <a:xfrm>
            <a:off x="2133600" y="60198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pic>
        <p:nvPicPr>
          <p:cNvPr id="19458" name="Picture 2" descr="http://upload.wikimedia.org/wikipedia/commons/d/de/Regina_Maris.JPG"/>
          <p:cNvPicPr>
            <a:picLocks noChangeAspect="1" noChangeArrowheads="1"/>
          </p:cNvPicPr>
          <p:nvPr/>
        </p:nvPicPr>
        <p:blipFill>
          <a:blip r:embed="rId4" cstate="print"/>
          <a:srcRect/>
          <a:stretch>
            <a:fillRect/>
          </a:stretch>
        </p:blipFill>
        <p:spPr bwMode="auto">
          <a:xfrm>
            <a:off x="3505200" y="4991100"/>
            <a:ext cx="2489200" cy="1866900"/>
          </a:xfrm>
          <a:prstGeom prst="rect">
            <a:avLst/>
          </a:prstGeom>
          <a:noFill/>
        </p:spPr>
      </p:pic>
    </p:spTree>
    <p:extLst>
      <p:ext uri="{BB962C8B-B14F-4D97-AF65-F5344CB8AC3E}">
        <p14:creationId xmlns:p14="http://schemas.microsoft.com/office/powerpoint/2010/main" val="14502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anta_Fe_trail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5800"/>
            <a:ext cx="8610600"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WordArt 3"/>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113488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dirty="0" smtClean="0"/>
              <a:t>One trail most people have heard about:  </a:t>
            </a:r>
            <a:r>
              <a:rPr lang="en-US" sz="4000" dirty="0" smtClean="0">
                <a:solidFill>
                  <a:schemeClr val="folHlink"/>
                </a:solidFill>
              </a:rPr>
              <a:t>The Oregon Trail</a:t>
            </a:r>
          </a:p>
        </p:txBody>
      </p:sp>
      <p:sp>
        <p:nvSpPr>
          <p:cNvPr id="13315" name="Rectangle 3"/>
          <p:cNvSpPr>
            <a:spLocks noGrp="1" noChangeArrowheads="1"/>
          </p:cNvSpPr>
          <p:nvPr>
            <p:ph type="body" sz="half" idx="1"/>
          </p:nvPr>
        </p:nvSpPr>
        <p:spPr/>
        <p:txBody>
          <a:bodyPr/>
          <a:lstStyle/>
          <a:p>
            <a:pPr eaLnBrk="1" hangingPunct="1">
              <a:defRPr/>
            </a:pPr>
            <a:endParaRPr lang="en-US" smtClean="0"/>
          </a:p>
        </p:txBody>
      </p:sp>
      <p:sp>
        <p:nvSpPr>
          <p:cNvPr id="13316" name="Rectangle 4"/>
          <p:cNvSpPr>
            <a:spLocks noGrp="1" noChangeArrowheads="1"/>
          </p:cNvSpPr>
          <p:nvPr>
            <p:ph type="body" sz="half" idx="2"/>
          </p:nvPr>
        </p:nvSpPr>
        <p:spPr/>
        <p:txBody>
          <a:bodyPr/>
          <a:lstStyle/>
          <a:p>
            <a:pPr eaLnBrk="1" hangingPunct="1">
              <a:defRPr/>
            </a:pPr>
            <a:r>
              <a:rPr lang="en-US" dirty="0" smtClean="0"/>
              <a:t>The first white settlers to Oregon were missionaries.</a:t>
            </a:r>
          </a:p>
          <a:p>
            <a:pPr eaLnBrk="1" hangingPunct="1">
              <a:defRPr/>
            </a:pPr>
            <a:r>
              <a:rPr lang="en-US" dirty="0" smtClean="0"/>
              <a:t>Stories were spread about the rich land and thousands decided that Oregon was the place to go.</a:t>
            </a:r>
          </a:p>
        </p:txBody>
      </p:sp>
      <p:pic>
        <p:nvPicPr>
          <p:cNvPr id="12293" name="Picture 5" descr="1500-1255~Oregon-Trail-Pos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0"/>
            <a:ext cx="4191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WordArt 6"/>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195278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p:spPr>
        <p:txBody>
          <a:bodyPr/>
          <a:lstStyle/>
          <a:p>
            <a:pPr eaLnBrk="1" hangingPunct="1">
              <a:defRPr/>
            </a:pPr>
            <a:r>
              <a:rPr lang="en-US" sz="4000" smtClean="0"/>
              <a:t>Oregon Fever</a:t>
            </a:r>
          </a:p>
        </p:txBody>
      </p:sp>
      <p:sp>
        <p:nvSpPr>
          <p:cNvPr id="19459" name="Rectangle 3"/>
          <p:cNvSpPr>
            <a:spLocks noGrp="1" noChangeArrowheads="1"/>
          </p:cNvSpPr>
          <p:nvPr>
            <p:ph type="body" sz="half" idx="1"/>
          </p:nvPr>
        </p:nvSpPr>
        <p:spPr>
          <a:xfrm>
            <a:off x="457200" y="914400"/>
            <a:ext cx="8229600" cy="2171700"/>
          </a:xfrm>
        </p:spPr>
        <p:txBody>
          <a:bodyPr/>
          <a:lstStyle/>
          <a:p>
            <a:pPr eaLnBrk="1" hangingPunct="1">
              <a:lnSpc>
                <a:spcPct val="90000"/>
              </a:lnSpc>
              <a:defRPr/>
            </a:pPr>
            <a:r>
              <a:rPr lang="en-US" sz="2000" dirty="0" smtClean="0"/>
              <a:t>Hundreds of settlers begin migrating west on the </a:t>
            </a:r>
            <a:r>
              <a:rPr lang="en-US" sz="2000" b="1" dirty="0" smtClean="0">
                <a:solidFill>
                  <a:schemeClr val="hlink"/>
                </a:solidFill>
              </a:rPr>
              <a:t>Oregon Trail</a:t>
            </a:r>
          </a:p>
          <a:p>
            <a:pPr eaLnBrk="1" hangingPunct="1">
              <a:lnSpc>
                <a:spcPct val="90000"/>
              </a:lnSpc>
              <a:defRPr/>
            </a:pPr>
            <a:r>
              <a:rPr lang="en-US" sz="2000" dirty="0" smtClean="0"/>
              <a:t>First white settlers to cross to Oregon are missionaries</a:t>
            </a:r>
          </a:p>
          <a:p>
            <a:pPr eaLnBrk="1" hangingPunct="1">
              <a:lnSpc>
                <a:spcPct val="90000"/>
              </a:lnSpc>
              <a:defRPr/>
            </a:pPr>
            <a:r>
              <a:rPr lang="en-US" sz="2000" dirty="0" smtClean="0"/>
              <a:t>U.S., Britain argue over ownership of Oregon</a:t>
            </a:r>
          </a:p>
          <a:p>
            <a:pPr eaLnBrk="1" hangingPunct="1">
              <a:lnSpc>
                <a:spcPct val="90000"/>
              </a:lnSpc>
              <a:defRPr/>
            </a:pPr>
            <a:r>
              <a:rPr lang="en-US" sz="2000" dirty="0" smtClean="0"/>
              <a:t>Missionaries report about Oregon’s rich land, attract many settlers</a:t>
            </a:r>
          </a:p>
          <a:p>
            <a:pPr eaLnBrk="1" hangingPunct="1">
              <a:lnSpc>
                <a:spcPct val="90000"/>
              </a:lnSpc>
              <a:defRPr/>
            </a:pPr>
            <a:r>
              <a:rPr lang="en-US" sz="2000" dirty="0" smtClean="0"/>
              <a:t>In 1843, nearly 1,000 people travel from Missouri to Oregon</a:t>
            </a:r>
          </a:p>
        </p:txBody>
      </p:sp>
      <p:pic>
        <p:nvPicPr>
          <p:cNvPr id="12292" name="Picture 5" descr="Oregon%20Trail"/>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600200" y="2743200"/>
            <a:ext cx="5951538" cy="3376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8208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00000"/>
                </a:solidFill>
              </a:rPr>
              <a:t>Oregon Trail</a:t>
            </a:r>
            <a:endParaRPr lang="en-US" sz="6000" b="1" dirty="0">
              <a:solidFill>
                <a:srgbClr val="C00000"/>
              </a:solidFill>
            </a:endParaRPr>
          </a:p>
        </p:txBody>
      </p:sp>
      <p:sp>
        <p:nvSpPr>
          <p:cNvPr id="3" name="Content Placeholder 2"/>
          <p:cNvSpPr>
            <a:spLocks noGrp="1"/>
          </p:cNvSpPr>
          <p:nvPr>
            <p:ph idx="1"/>
          </p:nvPr>
        </p:nvSpPr>
        <p:spPr/>
        <p:txBody>
          <a:bodyPr>
            <a:normAutofit/>
          </a:bodyPr>
          <a:lstStyle/>
          <a:p>
            <a:r>
              <a:rPr lang="en-US" sz="6000" b="1" dirty="0" smtClean="0">
                <a:solidFill>
                  <a:srgbClr val="C00000"/>
                </a:solidFill>
              </a:rPr>
              <a:t>The route hundreds of farmers and missionaries travel to the Far West.</a:t>
            </a:r>
            <a:endParaRPr lang="en-US" sz="6000" b="1" dirty="0">
              <a:solidFill>
                <a:srgbClr val="C00000"/>
              </a:solidFill>
            </a:endParaRPr>
          </a:p>
        </p:txBody>
      </p:sp>
    </p:spTree>
    <p:extLst>
      <p:ext uri="{BB962C8B-B14F-4D97-AF65-F5344CB8AC3E}">
        <p14:creationId xmlns:p14="http://schemas.microsoft.com/office/powerpoint/2010/main" val="208332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One Family Heads West</a:t>
            </a:r>
          </a:p>
        </p:txBody>
      </p:sp>
      <p:sp>
        <p:nvSpPr>
          <p:cNvPr id="20483" name="Rectangle 3"/>
          <p:cNvSpPr>
            <a:spLocks noGrp="1" noChangeArrowheads="1"/>
          </p:cNvSpPr>
          <p:nvPr>
            <p:ph type="body" sz="half" idx="2"/>
          </p:nvPr>
        </p:nvSpPr>
        <p:spPr>
          <a:xfrm>
            <a:off x="4648200" y="1600200"/>
            <a:ext cx="4038600" cy="4114800"/>
          </a:xfrm>
        </p:spPr>
        <p:txBody>
          <a:bodyPr/>
          <a:lstStyle/>
          <a:p>
            <a:pPr eaLnBrk="1" hangingPunct="1">
              <a:defRPr/>
            </a:pPr>
            <a:r>
              <a:rPr lang="en-US" sz="2400" dirty="0" smtClean="0"/>
              <a:t>In 1844, Henry Sager, wife, 6 children leave Missouri for Oregon</a:t>
            </a:r>
          </a:p>
          <a:p>
            <a:pPr eaLnBrk="1" hangingPunct="1">
              <a:defRPr/>
            </a:pPr>
            <a:r>
              <a:rPr lang="en-US" sz="2400" dirty="0" smtClean="0"/>
              <a:t>Join wagon train, survival depends on cooperation</a:t>
            </a:r>
          </a:p>
          <a:p>
            <a:pPr eaLnBrk="1" hangingPunct="1">
              <a:defRPr/>
            </a:pPr>
            <a:r>
              <a:rPr lang="en-US" sz="2400" dirty="0" smtClean="0"/>
              <a:t>Wagon train sets up rules, elects leaders to enforce them</a:t>
            </a:r>
          </a:p>
          <a:p>
            <a:pPr eaLnBrk="1" hangingPunct="1">
              <a:defRPr/>
            </a:pPr>
            <a:r>
              <a:rPr lang="en-US" sz="2400" dirty="0" smtClean="0"/>
              <a:t>Life on the trail had many hardships</a:t>
            </a:r>
          </a:p>
        </p:txBody>
      </p:sp>
      <p:pic>
        <p:nvPicPr>
          <p:cNvPr id="13316" name="Picture 5" descr="CASv3_130109I"/>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2513013"/>
            <a:ext cx="4038600" cy="267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391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z="4000" dirty="0"/>
              <a:t>The </a:t>
            </a:r>
            <a:r>
              <a:rPr lang="en-US" sz="4000" dirty="0" smtClean="0"/>
              <a:t>West Was Really Beginning </a:t>
            </a:r>
            <a:r>
              <a:rPr lang="en-US" sz="4000" dirty="0"/>
              <a:t>to </a:t>
            </a:r>
            <a:r>
              <a:rPr lang="en-US" sz="4000" dirty="0" smtClean="0"/>
              <a:t>Open Up </a:t>
            </a:r>
            <a:r>
              <a:rPr lang="en-US" sz="4000" dirty="0"/>
              <a:t>in the </a:t>
            </a:r>
            <a:r>
              <a:rPr lang="en-US" sz="4000" dirty="0" smtClean="0"/>
              <a:t>Mid </a:t>
            </a:r>
            <a:r>
              <a:rPr lang="en-US" sz="4000" dirty="0"/>
              <a:t>1800’s</a:t>
            </a:r>
          </a:p>
        </p:txBody>
      </p:sp>
      <p:sp>
        <p:nvSpPr>
          <p:cNvPr id="5123" name="Rectangle 3"/>
          <p:cNvSpPr>
            <a:spLocks noGrp="1" noChangeArrowheads="1"/>
          </p:cNvSpPr>
          <p:nvPr>
            <p:ph type="body" sz="half" idx="1"/>
          </p:nvPr>
        </p:nvSpPr>
        <p:spPr/>
        <p:txBody>
          <a:bodyPr/>
          <a:lstStyle/>
          <a:p>
            <a:pPr>
              <a:lnSpc>
                <a:spcPct val="90000"/>
              </a:lnSpc>
            </a:pPr>
            <a:r>
              <a:rPr lang="en-US" sz="2400" dirty="0"/>
              <a:t>Some of the first white </a:t>
            </a:r>
            <a:r>
              <a:rPr lang="en-US" sz="2400" dirty="0" smtClean="0"/>
              <a:t>settlers </a:t>
            </a:r>
            <a:r>
              <a:rPr lang="en-US" sz="2400" dirty="0"/>
              <a:t>in the west were </a:t>
            </a:r>
            <a:r>
              <a:rPr lang="en-US" sz="2400" dirty="0" smtClean="0"/>
              <a:t>often referred to as “mountain </a:t>
            </a:r>
            <a:r>
              <a:rPr lang="en-US" sz="2400" dirty="0"/>
              <a:t>men”</a:t>
            </a:r>
          </a:p>
          <a:p>
            <a:pPr>
              <a:lnSpc>
                <a:spcPct val="90000"/>
              </a:lnSpc>
            </a:pPr>
            <a:r>
              <a:rPr lang="en-US" sz="2400" dirty="0"/>
              <a:t>These men were </a:t>
            </a:r>
            <a:r>
              <a:rPr lang="en-US" sz="2400" dirty="0" smtClean="0"/>
              <a:t>characterized by popular culture as independent</a:t>
            </a:r>
            <a:r>
              <a:rPr lang="en-US" sz="2400" dirty="0"/>
              <a:t>, tough, adventurous, willing to take on anything.</a:t>
            </a:r>
          </a:p>
          <a:p>
            <a:pPr>
              <a:lnSpc>
                <a:spcPct val="90000"/>
              </a:lnSpc>
            </a:pPr>
            <a:r>
              <a:rPr lang="en-US" sz="2400" dirty="0"/>
              <a:t>Many of them were trappers – looking for animal skins to eventually send </a:t>
            </a:r>
            <a:r>
              <a:rPr lang="en-US" sz="2400" dirty="0" smtClean="0"/>
              <a:t>east to sell for profits.</a:t>
            </a:r>
            <a:endParaRPr lang="en-US" sz="2400" dirty="0"/>
          </a:p>
        </p:txBody>
      </p:sp>
      <p:pic>
        <p:nvPicPr>
          <p:cNvPr id="5124" name="Picture 4" descr="mountainman"/>
          <p:cNvPicPr>
            <a:picLocks noChangeAspect="1" noChangeArrowheads="1"/>
          </p:cNvPicPr>
          <p:nvPr/>
        </p:nvPicPr>
        <p:blipFill rotWithShape="1">
          <a:blip r:embed="rId3" cstate="print"/>
          <a:srcRect t="4692" r="8333" b="4592"/>
          <a:stretch/>
        </p:blipFill>
        <p:spPr bwMode="auto">
          <a:xfrm>
            <a:off x="5181600" y="1981200"/>
            <a:ext cx="3352800" cy="4419600"/>
          </a:xfrm>
          <a:prstGeom prst="rect">
            <a:avLst/>
          </a:prstGeom>
          <a:noFill/>
        </p:spPr>
      </p:pic>
      <p:sp>
        <p:nvSpPr>
          <p:cNvPr id="5125" name="WordArt 5"/>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FFFFFF"/>
              </a:solidFill>
              <a:latin typeface="Arial Black"/>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3200" dirty="0" smtClean="0"/>
              <a:t>Today if you decide you want to go to Oregon, you might fly, or at least get in a car and take a couple of days to drive there.</a:t>
            </a:r>
          </a:p>
        </p:txBody>
      </p:sp>
      <p:sp>
        <p:nvSpPr>
          <p:cNvPr id="14339" name="Rectangle 3"/>
          <p:cNvSpPr>
            <a:spLocks noGrp="1" noChangeArrowheads="1"/>
          </p:cNvSpPr>
          <p:nvPr>
            <p:ph type="body" sz="half" idx="1"/>
          </p:nvPr>
        </p:nvSpPr>
        <p:spPr/>
        <p:txBody>
          <a:bodyPr/>
          <a:lstStyle/>
          <a:p>
            <a:pPr eaLnBrk="1" hangingPunct="1">
              <a:lnSpc>
                <a:spcPct val="90000"/>
              </a:lnSpc>
              <a:buFont typeface="Wingdings" panose="05000000000000000000" pitchFamily="2" charset="2"/>
              <a:buNone/>
              <a:defRPr/>
            </a:pPr>
            <a:r>
              <a:rPr lang="en-US" b="1" dirty="0" smtClean="0"/>
              <a:t>     But in 1840 it </a:t>
            </a:r>
            <a:r>
              <a:rPr lang="en-US" b="1" u="sng" dirty="0" smtClean="0"/>
              <a:t>wasn’t that easy</a:t>
            </a:r>
            <a:r>
              <a:rPr lang="en-US" u="sng" dirty="0" smtClean="0"/>
              <a:t>.</a:t>
            </a:r>
          </a:p>
          <a:p>
            <a:pPr eaLnBrk="1" hangingPunct="1">
              <a:lnSpc>
                <a:spcPct val="90000"/>
              </a:lnSpc>
              <a:defRPr/>
            </a:pPr>
            <a:r>
              <a:rPr lang="en-US" dirty="0" smtClean="0"/>
              <a:t>Wild Animals?</a:t>
            </a:r>
          </a:p>
          <a:p>
            <a:pPr eaLnBrk="1" hangingPunct="1">
              <a:lnSpc>
                <a:spcPct val="90000"/>
              </a:lnSpc>
              <a:defRPr/>
            </a:pPr>
            <a:r>
              <a:rPr lang="en-US" dirty="0" smtClean="0"/>
              <a:t>Sickness/disease?</a:t>
            </a:r>
          </a:p>
          <a:p>
            <a:pPr eaLnBrk="1" hangingPunct="1">
              <a:lnSpc>
                <a:spcPct val="90000"/>
              </a:lnSpc>
              <a:defRPr/>
            </a:pPr>
            <a:r>
              <a:rPr lang="en-US" dirty="0" smtClean="0"/>
              <a:t>Accidents?</a:t>
            </a:r>
          </a:p>
          <a:p>
            <a:pPr eaLnBrk="1" hangingPunct="1">
              <a:lnSpc>
                <a:spcPct val="90000"/>
              </a:lnSpc>
              <a:defRPr/>
            </a:pPr>
            <a:r>
              <a:rPr lang="en-US" dirty="0" smtClean="0"/>
              <a:t>Starvation/no water?</a:t>
            </a:r>
          </a:p>
          <a:p>
            <a:pPr eaLnBrk="1" hangingPunct="1">
              <a:lnSpc>
                <a:spcPct val="90000"/>
              </a:lnSpc>
              <a:defRPr/>
            </a:pPr>
            <a:r>
              <a:rPr lang="en-US" dirty="0" smtClean="0"/>
              <a:t>Freeze to death in the mountains?</a:t>
            </a:r>
          </a:p>
          <a:p>
            <a:pPr eaLnBrk="1" hangingPunct="1">
              <a:lnSpc>
                <a:spcPct val="90000"/>
              </a:lnSpc>
              <a:defRPr/>
            </a:pPr>
            <a:endParaRPr lang="en-US" dirty="0" smtClean="0"/>
          </a:p>
        </p:txBody>
      </p:sp>
      <p:sp>
        <p:nvSpPr>
          <p:cNvPr id="14340" name="Rectangle 4"/>
          <p:cNvSpPr>
            <a:spLocks noGrp="1" noChangeArrowheads="1"/>
          </p:cNvSpPr>
          <p:nvPr>
            <p:ph type="body" sz="half" idx="2"/>
          </p:nvPr>
        </p:nvSpPr>
        <p:spPr/>
        <p:txBody>
          <a:bodyPr/>
          <a:lstStyle/>
          <a:p>
            <a:pPr eaLnBrk="1" hangingPunct="1">
              <a:lnSpc>
                <a:spcPct val="90000"/>
              </a:lnSpc>
              <a:defRPr/>
            </a:pPr>
            <a:endParaRPr lang="en-US" smtClean="0"/>
          </a:p>
        </p:txBody>
      </p:sp>
      <p:pic>
        <p:nvPicPr>
          <p:cNvPr id="13317" name="Picture 5" descr="Scott's%20Bluff%20Oregon%20Trail"/>
          <p:cNvPicPr>
            <a:picLocks noChangeAspect="1" noChangeArrowheads="1"/>
          </p:cNvPicPr>
          <p:nvPr/>
        </p:nvPicPr>
        <p:blipFill>
          <a:blip r:embed="rId2" cstate="print">
            <a:extLst>
              <a:ext uri="{28A0092B-C50C-407E-A947-70E740481C1C}">
                <a14:useLocalDpi xmlns:a14="http://schemas.microsoft.com/office/drawing/2010/main" val="0"/>
              </a:ext>
            </a:extLst>
          </a:blip>
          <a:srcRect l="14093"/>
          <a:stretch>
            <a:fillRect/>
          </a:stretch>
        </p:blipFill>
        <p:spPr bwMode="auto">
          <a:xfrm>
            <a:off x="4495800" y="1905000"/>
            <a:ext cx="43402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WordArt 6"/>
          <p:cNvSpPr>
            <a:spLocks noChangeArrowheads="1" noChangeShapeType="1" noTextEdit="1"/>
          </p:cNvSpPr>
          <p:nvPr/>
        </p:nvSpPr>
        <p:spPr bwMode="auto">
          <a:xfrm>
            <a:off x="228600" y="59436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253972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regonTrailRutsatRockCreekNE-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62000"/>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lw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800"/>
            <a:ext cx="49244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image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075" y="3893127"/>
            <a:ext cx="47053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gra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966421"/>
            <a:ext cx="3657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6"/>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2065502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3200" dirty="0" smtClean="0"/>
              <a:t>A group of travels heading out West that was written about was ”the Donner party”</a:t>
            </a:r>
          </a:p>
        </p:txBody>
      </p:sp>
      <p:sp>
        <p:nvSpPr>
          <p:cNvPr id="17411" name="Rectangle 3"/>
          <p:cNvSpPr>
            <a:spLocks noGrp="1" noChangeArrowheads="1"/>
          </p:cNvSpPr>
          <p:nvPr>
            <p:ph type="body" sz="half" idx="1"/>
          </p:nvPr>
        </p:nvSpPr>
        <p:spPr>
          <a:xfrm>
            <a:off x="152400" y="1752600"/>
            <a:ext cx="4953000" cy="4191000"/>
          </a:xfrm>
        </p:spPr>
        <p:txBody>
          <a:bodyPr/>
          <a:lstStyle/>
          <a:p>
            <a:pPr eaLnBrk="1" hangingPunct="1">
              <a:lnSpc>
                <a:spcPct val="90000"/>
              </a:lnSpc>
              <a:defRPr/>
            </a:pPr>
            <a:r>
              <a:rPr lang="en-US" sz="2000" dirty="0" smtClean="0"/>
              <a:t>They became trapped in the Sierra Nevada Mountains and were forced to build a winter camp with little food to sustain them. It was several weeks before rescue parties could be sent to help because of the Mexican War. Even after the war ended, not everyone could be rescued at once because of the harsh weather conditions and difficult terrain. The last of the survivors reached Sutter's Fort (now Sacramento, California) almost exactly one year later. Of the 87 members of the Donner Party, 46 survived the long, harsh journey out west. </a:t>
            </a:r>
          </a:p>
          <a:p>
            <a:pPr eaLnBrk="1" hangingPunct="1">
              <a:lnSpc>
                <a:spcPct val="90000"/>
              </a:lnSpc>
              <a:defRPr/>
            </a:pPr>
            <a:endParaRPr lang="en-US" sz="2000" dirty="0" smtClean="0"/>
          </a:p>
        </p:txBody>
      </p:sp>
      <p:sp>
        <p:nvSpPr>
          <p:cNvPr id="17412" name="Rectangle 4"/>
          <p:cNvSpPr>
            <a:spLocks noGrp="1" noChangeArrowheads="1"/>
          </p:cNvSpPr>
          <p:nvPr>
            <p:ph type="body" sz="half" idx="2"/>
          </p:nvPr>
        </p:nvSpPr>
        <p:spPr>
          <a:xfrm>
            <a:off x="6096000" y="1981200"/>
            <a:ext cx="2590800" cy="4114800"/>
          </a:xfrm>
        </p:spPr>
        <p:txBody>
          <a:bodyPr/>
          <a:lstStyle/>
          <a:p>
            <a:pPr eaLnBrk="1" hangingPunct="1">
              <a:lnSpc>
                <a:spcPct val="90000"/>
              </a:lnSpc>
              <a:defRPr/>
            </a:pPr>
            <a:endParaRPr lang="en-US" sz="2000" smtClean="0"/>
          </a:p>
        </p:txBody>
      </p:sp>
      <p:pic>
        <p:nvPicPr>
          <p:cNvPr id="17413" name="Picture 5" descr="180px-Donner_Party_Memor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905000"/>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WordArt 6"/>
          <p:cNvSpPr>
            <a:spLocks noChangeArrowheads="1" noChangeShapeType="1" noTextEdit="1"/>
          </p:cNvSpPr>
          <p:nvPr/>
        </p:nvSpPr>
        <p:spPr bwMode="auto">
          <a:xfrm>
            <a:off x="4419600" y="59436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589312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animEffect transition="in" filter="dissolve">
                                      <p:cBhvr>
                                        <p:cTn id="15" dur="5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a:t>T</a:t>
            </a:r>
            <a:r>
              <a:rPr lang="en-US" dirty="0" smtClean="0"/>
              <a:t>he Mormon Trail</a:t>
            </a:r>
          </a:p>
        </p:txBody>
      </p:sp>
      <p:sp>
        <p:nvSpPr>
          <p:cNvPr id="18435" name="Rectangle 3"/>
          <p:cNvSpPr>
            <a:spLocks noGrp="1" noChangeArrowheads="1"/>
          </p:cNvSpPr>
          <p:nvPr>
            <p:ph type="body" sz="half" idx="1"/>
          </p:nvPr>
        </p:nvSpPr>
        <p:spPr>
          <a:xfrm>
            <a:off x="0" y="1981200"/>
            <a:ext cx="4953000" cy="4419600"/>
          </a:xfrm>
        </p:spPr>
        <p:txBody>
          <a:bodyPr/>
          <a:lstStyle/>
          <a:p>
            <a:pPr eaLnBrk="1" hangingPunct="1">
              <a:lnSpc>
                <a:spcPct val="80000"/>
              </a:lnSpc>
              <a:defRPr/>
            </a:pPr>
            <a:r>
              <a:rPr lang="en-US" sz="2400" dirty="0" smtClean="0">
                <a:solidFill>
                  <a:schemeClr val="folHlink"/>
                </a:solidFill>
              </a:rPr>
              <a:t>Mormons</a:t>
            </a:r>
            <a:r>
              <a:rPr lang="en-US" sz="2400" dirty="0" smtClean="0"/>
              <a:t> are from the “Church of Jesus Christ of Latter Day Saints”</a:t>
            </a:r>
          </a:p>
          <a:p>
            <a:pPr eaLnBrk="1" hangingPunct="1">
              <a:lnSpc>
                <a:spcPct val="80000"/>
              </a:lnSpc>
              <a:defRPr/>
            </a:pPr>
            <a:r>
              <a:rPr lang="en-US" sz="2400" dirty="0" smtClean="0"/>
              <a:t>The Mormons were chased out of New England and moved to Illinois (Nauvoo).</a:t>
            </a:r>
          </a:p>
          <a:p>
            <a:pPr eaLnBrk="1" hangingPunct="1">
              <a:lnSpc>
                <a:spcPct val="80000"/>
              </a:lnSpc>
              <a:defRPr/>
            </a:pPr>
            <a:endParaRPr lang="en-US" sz="2400" dirty="0" smtClean="0"/>
          </a:p>
        </p:txBody>
      </p:sp>
      <p:sp>
        <p:nvSpPr>
          <p:cNvPr id="18436" name="Rectangle 4"/>
          <p:cNvSpPr>
            <a:spLocks noGrp="1" noChangeArrowheads="1"/>
          </p:cNvSpPr>
          <p:nvPr>
            <p:ph type="body" sz="half" idx="2"/>
          </p:nvPr>
        </p:nvSpPr>
        <p:spPr>
          <a:xfrm>
            <a:off x="5181600" y="1981200"/>
            <a:ext cx="3505200" cy="4114800"/>
          </a:xfrm>
        </p:spPr>
        <p:txBody>
          <a:bodyPr/>
          <a:lstStyle/>
          <a:p>
            <a:pPr eaLnBrk="1" hangingPunct="1">
              <a:lnSpc>
                <a:spcPct val="80000"/>
              </a:lnSpc>
              <a:defRPr/>
            </a:pPr>
            <a:endParaRPr lang="en-US" sz="2400" smtClean="0"/>
          </a:p>
        </p:txBody>
      </p:sp>
      <p:sp>
        <p:nvSpPr>
          <p:cNvPr id="17413" name="Line 5"/>
          <p:cNvSpPr>
            <a:spLocks noChangeShapeType="1"/>
          </p:cNvSpPr>
          <p:nvPr/>
        </p:nvSpPr>
        <p:spPr bwMode="auto">
          <a:xfrm>
            <a:off x="2667000" y="5257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pic>
        <p:nvPicPr>
          <p:cNvPr id="17414" name="Picture 6" descr="NauvooExtN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905000"/>
            <a:ext cx="3581400" cy="426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WordArt 8"/>
          <p:cNvSpPr>
            <a:spLocks noChangeArrowheads="1" noChangeShapeType="1" noTextEdit="1"/>
          </p:cNvSpPr>
          <p:nvPr/>
        </p:nvSpPr>
        <p:spPr bwMode="auto">
          <a:xfrm>
            <a:off x="3505200" y="59436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3973919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1143000"/>
          </a:xfrm>
        </p:spPr>
        <p:txBody>
          <a:bodyPr/>
          <a:lstStyle/>
          <a:p>
            <a:pPr eaLnBrk="1" hangingPunct="1">
              <a:defRPr/>
            </a:pPr>
            <a:r>
              <a:rPr lang="en-US" sz="2800" dirty="0" smtClean="0"/>
              <a:t>In Illinois, an anti Mormon mob killed Joseph Smith and they decided they needed a place to live where they would be able to practice their faith freely</a:t>
            </a:r>
            <a:r>
              <a:rPr lang="en-US" sz="3200" dirty="0" smtClean="0"/>
              <a:t/>
            </a:r>
            <a:br>
              <a:rPr lang="en-US" sz="3200" dirty="0" smtClean="0"/>
            </a:br>
            <a:endParaRPr lang="en-US" sz="3200" dirty="0" smtClean="0"/>
          </a:p>
        </p:txBody>
      </p:sp>
      <p:sp>
        <p:nvSpPr>
          <p:cNvPr id="19459" name="Rectangle 3"/>
          <p:cNvSpPr>
            <a:spLocks noGrp="1" noChangeArrowheads="1"/>
          </p:cNvSpPr>
          <p:nvPr>
            <p:ph type="body" sz="half" idx="1"/>
          </p:nvPr>
        </p:nvSpPr>
        <p:spPr>
          <a:xfrm>
            <a:off x="457200" y="1981200"/>
            <a:ext cx="4038600" cy="4419600"/>
          </a:xfrm>
        </p:spPr>
        <p:txBody>
          <a:bodyPr/>
          <a:lstStyle/>
          <a:p>
            <a:pPr eaLnBrk="1" hangingPunct="1">
              <a:lnSpc>
                <a:spcPct val="80000"/>
              </a:lnSpc>
              <a:defRPr/>
            </a:pPr>
            <a:r>
              <a:rPr lang="en-US" sz="2400" dirty="0" smtClean="0"/>
              <a:t>The place they choose was out west – to the Utah Territory (their new leader was Brigham Young).</a:t>
            </a:r>
          </a:p>
          <a:p>
            <a:pPr eaLnBrk="1" hangingPunct="1">
              <a:lnSpc>
                <a:spcPct val="80000"/>
              </a:lnSpc>
              <a:defRPr/>
            </a:pPr>
            <a:r>
              <a:rPr lang="en-US" sz="2400" dirty="0" smtClean="0"/>
              <a:t>Utah at that time was actually part of Mexico.</a:t>
            </a:r>
          </a:p>
          <a:p>
            <a:pPr eaLnBrk="1" hangingPunct="1">
              <a:lnSpc>
                <a:spcPct val="80000"/>
              </a:lnSpc>
              <a:defRPr/>
            </a:pPr>
            <a:r>
              <a:rPr lang="en-US" sz="2400" dirty="0" smtClean="0"/>
              <a:t>When they got there, they settled by the Great Salt Lake – and many Mormon’s they’re still reside there today.</a:t>
            </a:r>
          </a:p>
          <a:p>
            <a:pPr eaLnBrk="1" hangingPunct="1">
              <a:lnSpc>
                <a:spcPct val="80000"/>
              </a:lnSpc>
              <a:defRPr/>
            </a:pPr>
            <a:r>
              <a:rPr lang="en-US" sz="2400" dirty="0" smtClean="0"/>
              <a:t>Today, Utah is about 60-75% Mormon</a:t>
            </a:r>
          </a:p>
        </p:txBody>
      </p:sp>
      <p:sp>
        <p:nvSpPr>
          <p:cNvPr id="19460" name="Rectangle 4"/>
          <p:cNvSpPr>
            <a:spLocks noGrp="1" noChangeArrowheads="1"/>
          </p:cNvSpPr>
          <p:nvPr>
            <p:ph type="body" sz="half" idx="2"/>
          </p:nvPr>
        </p:nvSpPr>
        <p:spPr>
          <a:xfrm>
            <a:off x="4648200" y="1981200"/>
            <a:ext cx="4038600" cy="4114800"/>
          </a:xfrm>
        </p:spPr>
        <p:txBody>
          <a:bodyPr/>
          <a:lstStyle/>
          <a:p>
            <a:pPr eaLnBrk="1" hangingPunct="1">
              <a:lnSpc>
                <a:spcPct val="80000"/>
              </a:lnSpc>
              <a:defRPr/>
            </a:pPr>
            <a:endParaRPr lang="en-US" sz="2400" dirty="0" smtClean="0"/>
          </a:p>
        </p:txBody>
      </p:sp>
      <p:pic>
        <p:nvPicPr>
          <p:cNvPr id="18437" name="Picture 5" descr="Salt Lake 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434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WordArt 6"/>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1335637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C00000"/>
                </a:solidFill>
              </a:rPr>
              <a:t>Mormons</a:t>
            </a:r>
            <a:endParaRPr lang="en-US" sz="7200" b="1" dirty="0">
              <a:solidFill>
                <a:srgbClr val="C00000"/>
              </a:solidFill>
            </a:endParaRPr>
          </a:p>
        </p:txBody>
      </p:sp>
      <p:sp>
        <p:nvSpPr>
          <p:cNvPr id="3" name="Content Placeholder 2"/>
          <p:cNvSpPr>
            <a:spLocks noGrp="1"/>
          </p:cNvSpPr>
          <p:nvPr>
            <p:ph idx="1"/>
          </p:nvPr>
        </p:nvSpPr>
        <p:spPr/>
        <p:txBody>
          <a:bodyPr>
            <a:normAutofit/>
          </a:bodyPr>
          <a:lstStyle/>
          <a:p>
            <a:r>
              <a:rPr lang="en-US" sz="6600" b="1" dirty="0" smtClean="0">
                <a:solidFill>
                  <a:srgbClr val="C00000"/>
                </a:solidFill>
              </a:rPr>
              <a:t>This group of Americans sought religious freedom in the West</a:t>
            </a:r>
            <a:endParaRPr lang="en-US" sz="6600" b="1" dirty="0">
              <a:solidFill>
                <a:srgbClr val="C00000"/>
              </a:solidFill>
            </a:endParaRPr>
          </a:p>
        </p:txBody>
      </p:sp>
    </p:spTree>
    <p:extLst>
      <p:ext uri="{BB962C8B-B14F-4D97-AF65-F5344CB8AC3E}">
        <p14:creationId xmlns:p14="http://schemas.microsoft.com/office/powerpoint/2010/main" val="201875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
            </a:r>
            <a:br>
              <a:rPr lang="en-US" sz="9600" dirty="0" smtClean="0"/>
            </a:br>
            <a:r>
              <a:rPr lang="en-US" sz="9600" dirty="0" smtClean="0"/>
              <a:t>Chapter 11 Section2</a:t>
            </a:r>
            <a:endParaRPr lang="en-US" sz="9600" dirty="0"/>
          </a:p>
        </p:txBody>
      </p:sp>
      <p:sp>
        <p:nvSpPr>
          <p:cNvPr id="3" name="Content Placeholder 2"/>
          <p:cNvSpPr>
            <a:spLocks noGrp="1"/>
          </p:cNvSpPr>
          <p:nvPr>
            <p:ph idx="1"/>
          </p:nvPr>
        </p:nvSpPr>
        <p:spPr/>
        <p:txBody>
          <a:bodyPr>
            <a:normAutofit/>
          </a:bodyPr>
          <a:lstStyle/>
          <a:p>
            <a:pPr algn="ctr">
              <a:buNone/>
            </a:pPr>
            <a:endParaRPr lang="en-US" sz="6600" dirty="0" smtClean="0"/>
          </a:p>
          <a:p>
            <a:pPr algn="ctr">
              <a:buNone/>
            </a:pPr>
            <a:endParaRPr lang="en-US" sz="6600" dirty="0"/>
          </a:p>
          <a:p>
            <a:pPr algn="ctr">
              <a:buNone/>
            </a:pPr>
            <a:r>
              <a:rPr lang="en-US" sz="6600" dirty="0" smtClean="0"/>
              <a:t>The Texas Revolution</a:t>
            </a:r>
            <a:endParaRPr lang="en-US" sz="6600" dirty="0"/>
          </a:p>
        </p:txBody>
      </p:sp>
    </p:spTree>
    <p:extLst>
      <p:ext uri="{BB962C8B-B14F-4D97-AF65-F5344CB8AC3E}">
        <p14:creationId xmlns:p14="http://schemas.microsoft.com/office/powerpoint/2010/main" val="2803539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United_States_1821-07-1821-08.png"/>
          <p:cNvPicPr>
            <a:picLocks noGrp="1" noChangeAspect="1"/>
          </p:cNvPicPr>
          <p:nvPr>
            <p:ph idx="1"/>
          </p:nvPr>
        </p:nvPicPr>
        <p:blipFill>
          <a:blip r:embed="rId2" cstate="print"/>
          <a:stretch>
            <a:fillRect/>
          </a:stretch>
        </p:blipFill>
        <p:spPr>
          <a:xfrm>
            <a:off x="183475" y="0"/>
            <a:ext cx="8960525" cy="6066276"/>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dirty="0" err="1" smtClean="0"/>
              <a:t>Tejas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dirty="0" smtClean="0"/>
              <a:t>Apache and Comanche lived there for many years and not many settlers out east were eager to fight them for their land.</a:t>
            </a:r>
          </a:p>
          <a:p>
            <a:r>
              <a:rPr lang="en-US" dirty="0" smtClean="0"/>
              <a:t>Spain tried to give large tracts of land to lure settlers but there were few takers.</a:t>
            </a:r>
          </a:p>
          <a:p>
            <a:r>
              <a:rPr lang="en-US" dirty="0" smtClean="0"/>
              <a:t>There were approximately 4,000 Tejanos living there at the time.</a:t>
            </a:r>
          </a:p>
          <a:p>
            <a:r>
              <a:rPr lang="en-US" dirty="0" smtClean="0"/>
              <a:t>Meanwhile, Moses Austin later would attempt to start an American colony there.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Austin Passes Away in 1821</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Before he passed away, Moses got Spain to agree on a colony of Americans, but he had to agree that settlers on his land had to follow Spanish rules.</a:t>
            </a:r>
          </a:p>
          <a:p>
            <a:r>
              <a:rPr lang="en-US" dirty="0" smtClean="0"/>
              <a:t>However, after years of fighting, Mexico gains its independence from Spain and Moses’ land grant was essentially and legally </a:t>
            </a:r>
            <a:r>
              <a:rPr lang="en-US" dirty="0" smtClean="0">
                <a:solidFill>
                  <a:srgbClr val="0070C0"/>
                </a:solidFill>
              </a:rPr>
              <a:t>worthless</a:t>
            </a:r>
            <a:r>
              <a:rPr lang="en-US" dirty="0" smtClean="0"/>
              <a:t>.</a:t>
            </a:r>
          </a:p>
        </p:txBody>
      </p:sp>
      <p:pic>
        <p:nvPicPr>
          <p:cNvPr id="5" name="Content Placeholder 4" descr="mexico-1821.gif"/>
          <p:cNvPicPr>
            <a:picLocks noGrp="1" noChangeAspect="1"/>
          </p:cNvPicPr>
          <p:nvPr>
            <p:ph sz="half" idx="2"/>
          </p:nvPr>
        </p:nvPicPr>
        <p:blipFill>
          <a:blip r:embed="rId2" cstate="print"/>
          <a:stretch>
            <a:fillRect/>
          </a:stretch>
        </p:blipFill>
        <p:spPr>
          <a:xfrm>
            <a:off x="4419600" y="1592718"/>
            <a:ext cx="4724400" cy="442708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Mountain Man, Jim Beckwourth</a:t>
            </a:r>
            <a:endParaRPr lang="en-US" b="1" dirty="0"/>
          </a:p>
        </p:txBody>
      </p:sp>
      <p:sp>
        <p:nvSpPr>
          <p:cNvPr id="3" name="Content Placeholder 2"/>
          <p:cNvSpPr>
            <a:spLocks noGrp="1"/>
          </p:cNvSpPr>
          <p:nvPr>
            <p:ph idx="1"/>
          </p:nvPr>
        </p:nvSpPr>
        <p:spPr>
          <a:xfrm>
            <a:off x="457200" y="1600200"/>
            <a:ext cx="5638800" cy="4525963"/>
          </a:xfrm>
        </p:spPr>
        <p:txBody>
          <a:bodyPr>
            <a:normAutofit fontScale="85000" lnSpcReduction="10000"/>
          </a:bodyPr>
          <a:lstStyle/>
          <a:p>
            <a:r>
              <a:rPr lang="en-US" dirty="0" smtClean="0"/>
              <a:t>Born into slavery and set </a:t>
            </a:r>
            <a:r>
              <a:rPr lang="en-US" dirty="0"/>
              <a:t>f</a:t>
            </a:r>
            <a:r>
              <a:rPr lang="en-US" dirty="0" smtClean="0"/>
              <a:t>ree by his owner</a:t>
            </a:r>
          </a:p>
          <a:p>
            <a:r>
              <a:rPr lang="en-US" dirty="0" smtClean="0"/>
              <a:t>Lived with the Native American tribe </a:t>
            </a:r>
            <a:r>
              <a:rPr lang="en-US" dirty="0" err="1"/>
              <a:t>Apsáalooke</a:t>
            </a:r>
            <a:r>
              <a:rPr lang="en-US" dirty="0" smtClean="0"/>
              <a:t> for several years</a:t>
            </a:r>
          </a:p>
          <a:p>
            <a:r>
              <a:rPr lang="en-US" dirty="0" smtClean="0"/>
              <a:t>Later worked as an army scout and gold prospector</a:t>
            </a:r>
          </a:p>
          <a:p>
            <a:r>
              <a:rPr lang="en-US" dirty="0" smtClean="0"/>
              <a:t>Discovered a mountain pass that became the route into present day northern California</a:t>
            </a:r>
          </a:p>
          <a:p>
            <a:r>
              <a:rPr lang="en-US" dirty="0" smtClean="0"/>
              <a:t>This pass is still called Beckwourth Pass</a:t>
            </a:r>
          </a:p>
          <a:p>
            <a:endParaRPr lang="en-US" dirty="0" smtClean="0"/>
          </a:p>
          <a:p>
            <a:endParaRPr lang="en-US" dirty="0" smtClean="0"/>
          </a:p>
          <a:p>
            <a:endParaRPr lang="en-US" dirty="0"/>
          </a:p>
        </p:txBody>
      </p:sp>
      <p:pic>
        <p:nvPicPr>
          <p:cNvPr id="4" name="Picture 3" descr="9e5e28bcb22232620af65398905b0224.jpg"/>
          <p:cNvPicPr>
            <a:picLocks noChangeAspect="1"/>
          </p:cNvPicPr>
          <p:nvPr/>
        </p:nvPicPr>
        <p:blipFill>
          <a:blip r:embed="rId2" cstate="print"/>
          <a:stretch>
            <a:fillRect/>
          </a:stretch>
        </p:blipFill>
        <p:spPr>
          <a:xfrm>
            <a:off x="6086653" y="1981200"/>
            <a:ext cx="3057347" cy="4876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r>
              <a:rPr lang="en-US" dirty="0" smtClean="0"/>
              <a:t>What Happened After?</a:t>
            </a:r>
            <a:endParaRPr lang="en-US" dirty="0"/>
          </a:p>
        </p:txBody>
      </p:sp>
      <p:sp>
        <p:nvSpPr>
          <p:cNvPr id="3" name="Content Placeholder 2"/>
          <p:cNvSpPr>
            <a:spLocks noGrp="1"/>
          </p:cNvSpPr>
          <p:nvPr>
            <p:ph sz="half" idx="1"/>
          </p:nvPr>
        </p:nvSpPr>
        <p:spPr>
          <a:xfrm>
            <a:off x="457200" y="1600200"/>
            <a:ext cx="8153400" cy="4525963"/>
          </a:xfrm>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His son, Stephen Austin, wants to be a lawyer, but tries to fulfill his father’s dream of an American colony in </a:t>
            </a:r>
            <a:r>
              <a:rPr lang="en-US" sz="3600" dirty="0" err="1" smtClean="0"/>
              <a:t>Tejas</a:t>
            </a:r>
            <a:r>
              <a:rPr lang="en-US" sz="3600" dirty="0" smtClean="0"/>
              <a:t>.</a:t>
            </a:r>
          </a:p>
          <a:p>
            <a:r>
              <a:rPr lang="en-US" sz="3600" dirty="0" smtClean="0"/>
              <a:t>Stephen Austin travels to Mexico City and gets Mexico to let him start a colony, but the settlers have to agree to become Mexican Citizens and Catholic.</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American Begin to Settle in </a:t>
            </a:r>
            <a:r>
              <a:rPr lang="en-US" dirty="0" err="1" smtClean="0"/>
              <a:t>Tejas</a:t>
            </a:r>
            <a:endParaRPr lang="en-US" dirty="0"/>
          </a:p>
        </p:txBody>
      </p:sp>
      <p:sp>
        <p:nvSpPr>
          <p:cNvPr id="3" name="Content Placeholder 2"/>
          <p:cNvSpPr>
            <a:spLocks noGrp="1"/>
          </p:cNvSpPr>
          <p:nvPr>
            <p:ph sz="half" idx="1"/>
          </p:nvPr>
        </p:nvSpPr>
        <p:spPr/>
        <p:style>
          <a:lnRef idx="2">
            <a:schemeClr val="accent4"/>
          </a:lnRef>
          <a:fillRef idx="1">
            <a:schemeClr val="lt1"/>
          </a:fillRef>
          <a:effectRef idx="0">
            <a:schemeClr val="accent4"/>
          </a:effectRef>
          <a:fontRef idx="minor">
            <a:schemeClr val="dk1"/>
          </a:fontRef>
        </p:style>
        <p:txBody>
          <a:bodyPr/>
          <a:lstStyle/>
          <a:p>
            <a:r>
              <a:rPr lang="en-US" dirty="0" smtClean="0"/>
              <a:t>Between 1821 and 1827, Stephen Austin convinces 297 families to move there.</a:t>
            </a:r>
          </a:p>
          <a:p>
            <a:r>
              <a:rPr lang="en-US" dirty="0" smtClean="0"/>
              <a:t>By 1830, the population had grown to 30,000</a:t>
            </a:r>
            <a:endParaRPr lang="en-US" dirty="0"/>
          </a:p>
        </p:txBody>
      </p:sp>
      <p:sp>
        <p:nvSpPr>
          <p:cNvPr id="4" name="Content Placeholder 3"/>
          <p:cNvSpPr>
            <a:spLocks noGrp="1"/>
          </p:cNvSpPr>
          <p:nvPr>
            <p:ph sz="half" idx="2"/>
          </p:nvPr>
        </p:nvSpPr>
        <p:spPr>
          <a:xfrm>
            <a:off x="4572000" y="1600200"/>
            <a:ext cx="4419600" cy="4525963"/>
          </a:xfrm>
        </p:spPr>
        <p:style>
          <a:lnRef idx="2">
            <a:schemeClr val="accent4"/>
          </a:lnRef>
          <a:fillRef idx="1">
            <a:schemeClr val="lt1"/>
          </a:fillRef>
          <a:effectRef idx="0">
            <a:schemeClr val="accent4"/>
          </a:effectRef>
          <a:fontRef idx="minor">
            <a:schemeClr val="dk1"/>
          </a:fontRef>
        </p:style>
        <p:txBody>
          <a:bodyPr>
            <a:noAutofit/>
          </a:bodyPr>
          <a:lstStyle/>
          <a:p>
            <a:r>
              <a:rPr lang="en-US" sz="4400" dirty="0" smtClean="0"/>
              <a:t>The Americans outnumbered the Tejanos six to one by 1830</a:t>
            </a:r>
            <a:r>
              <a:rPr lang="en-US" sz="5400" dirty="0" smtClean="0"/>
              <a:t>.</a:t>
            </a:r>
            <a:endParaRPr lang="en-US" sz="5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rgbClr val="C00000"/>
                </a:solidFill>
              </a:rPr>
              <a:t>Who were the Tejanos</a:t>
            </a:r>
            <a:endParaRPr lang="en-US" sz="6000" b="1" u="sng" dirty="0">
              <a:solidFill>
                <a:srgbClr val="C00000"/>
              </a:solidFill>
            </a:endParaRPr>
          </a:p>
        </p:txBody>
      </p:sp>
      <p:sp>
        <p:nvSpPr>
          <p:cNvPr id="3" name="Content Placeholder 2"/>
          <p:cNvSpPr>
            <a:spLocks noGrp="1"/>
          </p:cNvSpPr>
          <p:nvPr>
            <p:ph sz="half" idx="1"/>
          </p:nvPr>
        </p:nvSpPr>
        <p:spPr>
          <a:xfrm>
            <a:off x="228600" y="1600200"/>
            <a:ext cx="8686800" cy="4525963"/>
          </a:xfrm>
        </p:spPr>
        <p:txBody>
          <a:bodyPr>
            <a:normAutofit/>
          </a:bodyPr>
          <a:lstStyle/>
          <a:p>
            <a:pPr>
              <a:buNone/>
            </a:pPr>
            <a:r>
              <a:rPr lang="en-US" sz="4000" b="1" dirty="0" smtClean="0">
                <a:solidFill>
                  <a:srgbClr val="C00000"/>
                </a:solidFill>
              </a:rPr>
              <a:t>1. People of Spanish heritage who lived in Texas</a:t>
            </a:r>
          </a:p>
          <a:p>
            <a:pPr>
              <a:buNone/>
            </a:pPr>
            <a:r>
              <a:rPr lang="en-US" sz="4000" b="1" dirty="0" smtClean="0">
                <a:solidFill>
                  <a:srgbClr val="C00000"/>
                </a:solidFill>
              </a:rPr>
              <a:t>2. Some fought for independence from Mexico</a:t>
            </a:r>
          </a:p>
          <a:p>
            <a:pPr>
              <a:buNone/>
            </a:pPr>
            <a:r>
              <a:rPr lang="en-US" sz="4000" b="1" dirty="0" smtClean="0">
                <a:solidFill>
                  <a:srgbClr val="C00000"/>
                </a:solidFill>
              </a:rPr>
              <a:t>3. Most had been in Texas longer than most Americans had been.</a:t>
            </a:r>
          </a:p>
          <a:p>
            <a:pPr>
              <a:buNone/>
            </a:pPr>
            <a:endParaRPr lang="en-US" sz="4000" b="1" dirty="0" smtClean="0">
              <a:solidFill>
                <a:srgbClr val="C00000"/>
              </a:solidFill>
            </a:endParaRPr>
          </a:p>
          <a:p>
            <a:endParaRPr lang="en-US" dirty="0"/>
          </a:p>
        </p:txBody>
      </p:sp>
    </p:spTree>
    <p:extLst>
      <p:ext uri="{BB962C8B-B14F-4D97-AF65-F5344CB8AC3E}">
        <p14:creationId xmlns:p14="http://schemas.microsoft.com/office/powerpoint/2010/main" val="1702149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Rising Tensions in Texas</a:t>
            </a:r>
            <a:endParaRPr lang="en-US" dirty="0"/>
          </a:p>
        </p:txBody>
      </p:sp>
      <p:sp>
        <p:nvSpPr>
          <p:cNvPr id="3" name="Content Placeholder 2"/>
          <p:cNvSpPr>
            <a:spLocks noGrp="1"/>
          </p:cNvSpPr>
          <p:nvPr>
            <p:ph sz="half" idx="1"/>
          </p:nvPr>
        </p:nvSpPr>
        <p:spPr/>
        <p:style>
          <a:lnRef idx="1">
            <a:schemeClr val="dk1"/>
          </a:lnRef>
          <a:fillRef idx="2">
            <a:schemeClr val="dk1"/>
          </a:fillRef>
          <a:effectRef idx="1">
            <a:schemeClr val="dk1"/>
          </a:effectRef>
          <a:fontRef idx="minor">
            <a:schemeClr val="dk1"/>
          </a:fontRef>
        </p:style>
        <p:txBody>
          <a:bodyPr/>
          <a:lstStyle/>
          <a:p>
            <a:r>
              <a:rPr lang="en-US" dirty="0" smtClean="0"/>
              <a:t>More and more Americans settles in Texas.</a:t>
            </a:r>
          </a:p>
          <a:p>
            <a:r>
              <a:rPr lang="en-US" dirty="0" smtClean="0"/>
              <a:t>They resented following Mexican laws.</a:t>
            </a:r>
          </a:p>
          <a:p>
            <a:endParaRPr lang="en-US" dirty="0"/>
          </a:p>
        </p:txBody>
      </p:sp>
      <p:sp>
        <p:nvSpPr>
          <p:cNvPr id="4" name="Content Placeholder 3"/>
          <p:cNvSpPr>
            <a:spLocks noGrp="1"/>
          </p:cNvSpPr>
          <p:nvPr>
            <p:ph sz="half" idx="2"/>
          </p:nvPr>
        </p:nvSpPr>
        <p:spPr/>
        <p:style>
          <a:lnRef idx="1">
            <a:schemeClr val="dk1"/>
          </a:lnRef>
          <a:fillRef idx="2">
            <a:schemeClr val="dk1"/>
          </a:fillRef>
          <a:effectRef idx="1">
            <a:schemeClr val="dk1"/>
          </a:effectRef>
          <a:fontRef idx="minor">
            <a:schemeClr val="dk1"/>
          </a:fontRef>
        </p:style>
        <p:txBody>
          <a:bodyPr/>
          <a:lstStyle/>
          <a:p>
            <a:r>
              <a:rPr lang="en-US" dirty="0" smtClean="0"/>
              <a:t>On the other hand, Tejanos thought the Americans believed they were superior and deserved special privileges.</a:t>
            </a:r>
          </a:p>
          <a:p>
            <a:r>
              <a:rPr lang="en-US" dirty="0" smtClean="0"/>
              <a:t>Americans seemed unwilling to adapt to Mexican laws.</a:t>
            </a:r>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smtClean="0"/>
              <a:t>Mexico Sends an Official to Texas to Investigate the Tensions</a:t>
            </a:r>
            <a:endParaRPr lang="en-US" dirty="0"/>
          </a:p>
        </p:txBody>
      </p:sp>
      <p:sp>
        <p:nvSpPr>
          <p:cNvPr id="3" name="Content Placeholder 2"/>
          <p:cNvSpPr>
            <a:spLocks noGrp="1"/>
          </p:cNvSpPr>
          <p:nvPr>
            <p:ph sz="half"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10000"/>
          </a:bodyPr>
          <a:lstStyle/>
          <a:p>
            <a:r>
              <a:rPr lang="en-US" dirty="0" smtClean="0"/>
              <a:t>He reports trouble brewing between the two side.</a:t>
            </a:r>
          </a:p>
          <a:p>
            <a:r>
              <a:rPr lang="en-US" dirty="0" smtClean="0"/>
              <a:t>Then the Mexican government decide to crack down on those not following the Mexican laws in Texas.</a:t>
            </a:r>
          </a:p>
          <a:p>
            <a:r>
              <a:rPr lang="en-US" dirty="0" smtClean="0"/>
              <a:t>First, it closed the state to further American immigration.</a:t>
            </a:r>
          </a:p>
          <a:p>
            <a:r>
              <a:rPr lang="en-US" dirty="0" smtClean="0"/>
              <a:t>Next, it required Texans to pay taxes for the first time.</a:t>
            </a:r>
            <a:endParaRPr lang="en-US" dirty="0"/>
          </a:p>
        </p:txBody>
      </p:sp>
      <p:sp>
        <p:nvSpPr>
          <p:cNvPr id="4" name="Content Placeholder 3"/>
          <p:cNvSpPr>
            <a:spLocks noGrp="1"/>
          </p:cNvSpPr>
          <p:nvPr>
            <p:ph sz="half" idx="2"/>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10000"/>
          </a:bodyPr>
          <a:lstStyle/>
          <a:p>
            <a:r>
              <a:rPr lang="en-US" dirty="0" smtClean="0"/>
              <a:t>Finally, to enforce these new laws, the Mexican government sent more troops  to Texas.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dirty="0" smtClean="0"/>
              <a:t>Texans Revolt Against Mexico </a:t>
            </a:r>
            <a:endParaRPr lang="en-US" dirty="0"/>
          </a:p>
        </p:txBody>
      </p:sp>
      <p:sp>
        <p:nvSpPr>
          <p:cNvPr id="3" name="Content Placeholder 2"/>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n-US" dirty="0" smtClean="0"/>
              <a:t>Some Texans began to talk about breaking away from Mexico.</a:t>
            </a:r>
          </a:p>
          <a:p>
            <a:r>
              <a:rPr lang="en-US" dirty="0" smtClean="0"/>
              <a:t>Most people listened to Austin, who at this time was loyal to Mexico.</a:t>
            </a:r>
          </a:p>
          <a:p>
            <a:r>
              <a:rPr lang="en-US" dirty="0" smtClean="0"/>
              <a:t>In 1833, Austin went to Mexico City with a petition requesting that Texas become a self-governing state within Mexico.</a:t>
            </a:r>
            <a:endParaRPr lang="en-US" dirty="0"/>
          </a:p>
        </p:txBody>
      </p:sp>
      <p:sp>
        <p:nvSpPr>
          <p:cNvPr id="4" name="Content Placeholder 3"/>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n-US" dirty="0" smtClean="0"/>
              <a:t>He met with General Santa Anna, the Mexican president.</a:t>
            </a:r>
          </a:p>
          <a:p>
            <a:r>
              <a:rPr lang="en-US" dirty="0" smtClean="0"/>
              <a:t>At first, Santa Anna agreed to the reforms, but then he learned that Austin had said that if the changes weren’t approved, Austin would support breaking away from Mexico.</a:t>
            </a:r>
          </a:p>
          <a:p>
            <a:r>
              <a:rPr lang="en-US" dirty="0" smtClean="0"/>
              <a:t>This would eventually lead to war.</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b="1" dirty="0" smtClean="0">
                <a:latin typeface="Book Antiqua" pitchFamily="18" charset="0"/>
              </a:rPr>
              <a:t>The Texans response, “COME AND TAKE IT”</a:t>
            </a:r>
            <a:endParaRPr lang="en-US" b="1" dirty="0">
              <a:latin typeface="Book Antiqua" pitchFamily="18" charset="0"/>
            </a:endParaRPr>
          </a:p>
        </p:txBody>
      </p:sp>
      <p:sp>
        <p:nvSpPr>
          <p:cNvPr id="3" name="Content Placeholder 2"/>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dirty="0" smtClean="0"/>
              <a:t>The general Santa Anna sent Austin to jail for an entire year.</a:t>
            </a:r>
          </a:p>
          <a:p>
            <a:r>
              <a:rPr lang="en-US" dirty="0" smtClean="0"/>
              <a:t>The Texans were furious and ready to rebel.</a:t>
            </a:r>
          </a:p>
          <a:p>
            <a:r>
              <a:rPr lang="en-US" dirty="0" smtClean="0"/>
              <a:t>Santa Anna then sent even more troops to Texas.</a:t>
            </a:r>
          </a:p>
          <a:p>
            <a:r>
              <a:rPr lang="en-US" dirty="0" smtClean="0"/>
              <a:t>The Mexican soldiers marched into the town of Gonzales. </a:t>
            </a:r>
          </a:p>
          <a:p>
            <a:r>
              <a:rPr lang="en-US" dirty="0" smtClean="0"/>
              <a:t>They had orders to seize a cannon used by the Texans for protection against Native Americans.</a:t>
            </a:r>
            <a:endParaRPr lang="en-US" dirty="0"/>
          </a:p>
        </p:txBody>
      </p:sp>
      <p:sp>
        <p:nvSpPr>
          <p:cNvPr id="4" name="Content Placeholder 3"/>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dirty="0" smtClean="0"/>
              <a:t>Texas volunteers hung a flag on the big cannon that said:</a:t>
            </a:r>
          </a:p>
          <a:p>
            <a:endParaRPr lang="en-US" dirty="0"/>
          </a:p>
        </p:txBody>
      </p:sp>
      <p:pic>
        <p:nvPicPr>
          <p:cNvPr id="5" name="Picture 4" descr="200px-Come_And_Take_It_Mural.jpg"/>
          <p:cNvPicPr>
            <a:picLocks noChangeAspect="1"/>
          </p:cNvPicPr>
          <p:nvPr/>
        </p:nvPicPr>
        <p:blipFill>
          <a:blip r:embed="rId2" cstate="print"/>
          <a:stretch>
            <a:fillRect/>
          </a:stretch>
        </p:blipFill>
        <p:spPr>
          <a:xfrm>
            <a:off x="4724401" y="2286000"/>
            <a:ext cx="3886200" cy="38401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What Happened Next?</a:t>
            </a:r>
            <a:endParaRPr lang="en-US" dirty="0"/>
          </a:p>
        </p:txBody>
      </p:sp>
      <p:sp>
        <p:nvSpPr>
          <p:cNvPr id="3" name="Content Placeholder 2"/>
          <p:cNvSpPr>
            <a:spLocks noGrp="1"/>
          </p:cNvSpPr>
          <p:nvPr>
            <p:ph sz="half"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r>
              <a:rPr lang="en-US" dirty="0" smtClean="0"/>
              <a:t>The Mexican troops failed secure and get the cannon.</a:t>
            </a:r>
          </a:p>
          <a:p>
            <a:r>
              <a:rPr lang="en-US" dirty="0" smtClean="0"/>
              <a:t>Two months later, Texans drove Mexican troops out of the Alamo.</a:t>
            </a:r>
          </a:p>
          <a:p>
            <a:r>
              <a:rPr lang="en-US" dirty="0" smtClean="0"/>
              <a:t>Upset, Santa Anna sends 6,000 troops to Texas. </a:t>
            </a:r>
            <a:endParaRPr lang="en-US" dirty="0"/>
          </a:p>
        </p:txBody>
      </p:sp>
      <p:sp>
        <p:nvSpPr>
          <p:cNvPr id="4" name="Content Placeholder 3"/>
          <p:cNvSpPr>
            <a:spLocks noGrp="1"/>
          </p:cNvSpPr>
          <p:nvPr>
            <p:ph sz="half" idx="2"/>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r>
              <a:rPr lang="en-US" dirty="0" smtClean="0"/>
              <a:t>Texans now declare Texas a free and independent republic.</a:t>
            </a:r>
          </a:p>
          <a:p>
            <a:r>
              <a:rPr lang="en-US" dirty="0" smtClean="0"/>
              <a:t>Sam Houston was placed in command of the Texas Army.</a:t>
            </a:r>
          </a:p>
          <a:p>
            <a:r>
              <a:rPr lang="en-US" dirty="0" smtClean="0"/>
              <a:t>The Texas Army hardly existed up to this juncture. </a:t>
            </a:r>
          </a:p>
          <a:p>
            <a:r>
              <a:rPr lang="en-US" dirty="0" smtClean="0"/>
              <a:t>There were only two small forces ready to stand up to Santa Anna’s larger army.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solidFill>
                  <a:srgbClr val="C00000"/>
                </a:solidFill>
              </a:rPr>
              <a:t>Sam Houston</a:t>
            </a:r>
            <a:endParaRPr lang="en-US" sz="8000" b="1" u="sng" dirty="0">
              <a:solidFill>
                <a:srgbClr val="C00000"/>
              </a:solidFill>
            </a:endParaRPr>
          </a:p>
        </p:txBody>
      </p:sp>
      <p:sp>
        <p:nvSpPr>
          <p:cNvPr id="3" name="Content Placeholder 2"/>
          <p:cNvSpPr>
            <a:spLocks noGrp="1"/>
          </p:cNvSpPr>
          <p:nvPr>
            <p:ph idx="1"/>
          </p:nvPr>
        </p:nvSpPr>
        <p:spPr/>
        <p:txBody>
          <a:bodyPr>
            <a:normAutofit/>
          </a:bodyPr>
          <a:lstStyle/>
          <a:p>
            <a:r>
              <a:rPr lang="en-US" sz="6000" b="1" dirty="0" smtClean="0">
                <a:solidFill>
                  <a:srgbClr val="C00000"/>
                </a:solidFill>
              </a:rPr>
              <a:t>Commanded the Texas Army and was president of the Texas Republic</a:t>
            </a:r>
            <a:endParaRPr lang="en-US" sz="6000" b="1" dirty="0">
              <a:solidFill>
                <a:srgbClr val="C00000"/>
              </a:solidFill>
            </a:endParaRPr>
          </a:p>
        </p:txBody>
      </p:sp>
      <p:pic>
        <p:nvPicPr>
          <p:cNvPr id="2050" name="Picture 2" descr="http://www.biography.com/imported/images/Biography/Images/Profiles/H/Samuel-Houston-9344806-1-402.jpg"/>
          <p:cNvPicPr>
            <a:picLocks noChangeAspect="1" noChangeArrowheads="1"/>
          </p:cNvPicPr>
          <p:nvPr/>
        </p:nvPicPr>
        <p:blipFill>
          <a:blip r:embed="rId2" cstate="print"/>
          <a:srcRect/>
          <a:stretch>
            <a:fillRect/>
          </a:stretch>
        </p:blipFill>
        <p:spPr bwMode="auto">
          <a:xfrm>
            <a:off x="6553200" y="4267199"/>
            <a:ext cx="2590800" cy="2590801"/>
          </a:xfrm>
          <a:prstGeom prst="rect">
            <a:avLst/>
          </a:prstGeom>
          <a:noFill/>
        </p:spPr>
      </p:pic>
    </p:spTree>
    <p:extLst>
      <p:ext uri="{BB962C8B-B14F-4D97-AF65-F5344CB8AC3E}">
        <p14:creationId xmlns:p14="http://schemas.microsoft.com/office/powerpoint/2010/main" val="129604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r>
              <a:rPr lang="en-US" dirty="0" smtClean="0"/>
              <a:t>Against All Odds</a:t>
            </a:r>
            <a:endParaRPr lang="en-US" dirty="0"/>
          </a:p>
        </p:txBody>
      </p:sp>
      <p:sp>
        <p:nvSpPr>
          <p:cNvPr id="3" name="Content Placeholder 2"/>
          <p:cNvSpPr>
            <a:spLocks noGrp="1"/>
          </p:cNvSpPr>
          <p:nvPr>
            <p:ph sz="half" idx="1"/>
          </p:nvPr>
        </p:nvSpPr>
        <p:spPr/>
        <p:txBody>
          <a:bodyPr>
            <a:normAutofit fontScale="92500" lnSpcReduction="20000"/>
          </a:bodyPr>
          <a:lstStyle/>
          <a:p>
            <a:r>
              <a:rPr lang="en-US" sz="6000" dirty="0" smtClean="0"/>
              <a:t>The Texans had </a:t>
            </a:r>
            <a:r>
              <a:rPr lang="en-US" sz="6000" dirty="0" smtClean="0">
                <a:solidFill>
                  <a:srgbClr val="0070C0"/>
                </a:solidFill>
              </a:rPr>
              <a:t>420</a:t>
            </a:r>
            <a:r>
              <a:rPr lang="en-US" sz="6000" dirty="0" smtClean="0"/>
              <a:t> men stationed at Goliad.</a:t>
            </a:r>
          </a:p>
        </p:txBody>
      </p:sp>
      <p:sp>
        <p:nvSpPr>
          <p:cNvPr id="4" name="Content Placeholder 3"/>
          <p:cNvSpPr>
            <a:spLocks noGrp="1"/>
          </p:cNvSpPr>
          <p:nvPr>
            <p:ph sz="half" idx="2"/>
          </p:nvPr>
        </p:nvSpPr>
        <p:spPr/>
        <p:txBody>
          <a:bodyPr>
            <a:normAutofit fontScale="92500" lnSpcReduction="20000"/>
          </a:bodyPr>
          <a:lstStyle/>
          <a:p>
            <a:r>
              <a:rPr lang="en-US" sz="6000" dirty="0" smtClean="0"/>
              <a:t>The Texans also only had </a:t>
            </a:r>
            <a:r>
              <a:rPr lang="en-US" sz="6000" dirty="0" smtClean="0">
                <a:solidFill>
                  <a:srgbClr val="0070C0"/>
                </a:solidFill>
              </a:rPr>
              <a:t>183</a:t>
            </a:r>
            <a:r>
              <a:rPr lang="en-US" sz="6000" dirty="0" smtClean="0"/>
              <a:t> volunteers at the Alamo.</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1466850"/>
          </a:xfrm>
        </p:spPr>
        <p:txBody>
          <a:bodyPr>
            <a:normAutofit fontScale="90000"/>
          </a:bodyPr>
          <a:lstStyle/>
          <a:p>
            <a:r>
              <a:rPr lang="en-US" sz="4800" dirty="0" smtClean="0"/>
              <a:t>Mountain Men opened the west for future pioneers </a:t>
            </a:r>
          </a:p>
        </p:txBody>
      </p:sp>
      <p:pic>
        <p:nvPicPr>
          <p:cNvPr id="10243" name="Picture 5" descr="colorado_mountains"/>
          <p:cNvPicPr>
            <a:picLocks noGrp="1" noChangeAspect="1" noChangeArrowheads="1"/>
          </p:cNvPicPr>
          <p:nvPr>
            <p:ph idx="1"/>
          </p:nvPr>
        </p:nvPicPr>
        <p:blipFill>
          <a:blip r:embed="rId2" cstate="print"/>
          <a:srcRect/>
          <a:stretch>
            <a:fillRect/>
          </a:stretch>
        </p:blipFill>
        <p:spPr>
          <a:xfrm>
            <a:off x="1473200" y="1806575"/>
            <a:ext cx="6070600" cy="4746625"/>
          </a:xfrm>
          <a:noFill/>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66800"/>
            <a:ext cx="7772400" cy="1470025"/>
          </a:xfrm>
        </p:spPr>
        <p:txBody>
          <a:bodyPr>
            <a:normAutofit/>
          </a:bodyPr>
          <a:lstStyle/>
          <a:p>
            <a:r>
              <a:rPr lang="en-US" sz="6000" b="1" u="sng" dirty="0" smtClean="0">
                <a:solidFill>
                  <a:srgbClr val="C00000"/>
                </a:solidFill>
              </a:rPr>
              <a:t>William Travis</a:t>
            </a:r>
            <a:endParaRPr lang="en-US" sz="6000" b="1" u="sng" dirty="0">
              <a:solidFill>
                <a:srgbClr val="C00000"/>
              </a:solidFill>
            </a:endParaRPr>
          </a:p>
        </p:txBody>
      </p:sp>
      <p:sp>
        <p:nvSpPr>
          <p:cNvPr id="3" name="Subtitle 2"/>
          <p:cNvSpPr>
            <a:spLocks noGrp="1"/>
          </p:cNvSpPr>
          <p:nvPr>
            <p:ph type="subTitle" idx="1"/>
          </p:nvPr>
        </p:nvSpPr>
        <p:spPr>
          <a:xfrm>
            <a:off x="1447800" y="2514600"/>
            <a:ext cx="6400800" cy="1752600"/>
          </a:xfrm>
        </p:spPr>
        <p:txBody>
          <a:bodyPr>
            <a:noAutofit/>
          </a:bodyPr>
          <a:lstStyle/>
          <a:p>
            <a:r>
              <a:rPr lang="en-US" sz="6000" b="1" dirty="0" smtClean="0">
                <a:solidFill>
                  <a:srgbClr val="C00000"/>
                </a:solidFill>
              </a:rPr>
              <a:t>Commanded the Texas forces at the Alamo in 1836</a:t>
            </a:r>
            <a:endParaRPr lang="en-US" sz="6000" b="1" dirty="0">
              <a:solidFill>
                <a:srgbClr val="C00000"/>
              </a:solidFill>
            </a:endParaRPr>
          </a:p>
        </p:txBody>
      </p:sp>
      <p:pic>
        <p:nvPicPr>
          <p:cNvPr id="3076" name="Picture 4" descr="http://www.andrews.edu/~rwright/Oldwww/Alamo/travis.jpg"/>
          <p:cNvPicPr>
            <a:picLocks noChangeAspect="1" noChangeArrowheads="1"/>
          </p:cNvPicPr>
          <p:nvPr/>
        </p:nvPicPr>
        <p:blipFill>
          <a:blip r:embed="rId2" cstate="print"/>
          <a:srcRect/>
          <a:stretch>
            <a:fillRect/>
          </a:stretch>
        </p:blipFill>
        <p:spPr bwMode="auto">
          <a:xfrm>
            <a:off x="0" y="228600"/>
            <a:ext cx="2381250" cy="2095501"/>
          </a:xfrm>
          <a:prstGeom prst="rect">
            <a:avLst/>
          </a:prstGeom>
          <a:noFill/>
        </p:spPr>
      </p:pic>
    </p:spTree>
    <p:extLst>
      <p:ext uri="{BB962C8B-B14F-4D97-AF65-F5344CB8AC3E}">
        <p14:creationId xmlns:p14="http://schemas.microsoft.com/office/powerpoint/2010/main" val="2776825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The Alamo Deconstructed</a:t>
            </a:r>
            <a:r>
              <a:rPr lang="en-US" dirty="0" smtClean="0"/>
              <a:t/>
            </a:r>
            <a:br>
              <a:rPr lang="en-US" dirty="0" smtClean="0"/>
            </a:br>
            <a:r>
              <a:rPr lang="en-US" dirty="0" smtClean="0"/>
              <a:t>The History Channel 2:48</a:t>
            </a:r>
            <a:endParaRPr lang="en-US" dirty="0"/>
          </a:p>
        </p:txBody>
      </p:sp>
      <p:sp>
        <p:nvSpPr>
          <p:cNvPr id="3" name="Subtitle 2"/>
          <p:cNvSpPr>
            <a:spLocks noGrp="1"/>
          </p:cNvSpPr>
          <p:nvPr>
            <p:ph type="subTitle" idx="1"/>
          </p:nvPr>
        </p:nvSpPr>
        <p:spPr/>
        <p:txBody>
          <a:bodyPr/>
          <a:lstStyle/>
          <a:p>
            <a:r>
              <a:rPr lang="en-US" dirty="0" smtClean="0">
                <a:hlinkClick r:id="rId3"/>
              </a:rPr>
              <a:t>Why You Should Remember the Alamo</a:t>
            </a:r>
            <a:endParaRPr lang="en-US" dirty="0" smtClean="0"/>
          </a:p>
          <a:p>
            <a:r>
              <a:rPr lang="en-US" dirty="0" smtClean="0"/>
              <a:t>The Smithsonian Channel 2:17</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Demi" pitchFamily="34" charset="0"/>
              </a:rPr>
              <a:t>Remember the Alamo!</a:t>
            </a:r>
            <a:endParaRPr lang="en-US" dirty="0">
              <a:latin typeface="Berlin Sans FB Demi" pitchFamily="34" charset="0"/>
            </a:endParaRPr>
          </a:p>
        </p:txBody>
      </p:sp>
      <p:pic>
        <p:nvPicPr>
          <p:cNvPr id="4" name="Content Placeholder 3" descr="defendingthealamo.jpg"/>
          <p:cNvPicPr>
            <a:picLocks noGrp="1" noChangeAspect="1"/>
          </p:cNvPicPr>
          <p:nvPr>
            <p:ph idx="1"/>
          </p:nvPr>
        </p:nvPicPr>
        <p:blipFill>
          <a:blip r:embed="rId2" cstate="print"/>
          <a:stretch>
            <a:fillRect/>
          </a:stretch>
        </p:blipFill>
        <p:spPr>
          <a:xfrm>
            <a:off x="762000" y="1672431"/>
            <a:ext cx="7620000" cy="43815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57400" cy="1143000"/>
          </a:xfrm>
        </p:spPr>
        <p:txBody>
          <a:bodyPr>
            <a:normAutofit fontScale="90000"/>
          </a:bodyPr>
          <a:lstStyle/>
          <a:p>
            <a:pPr algn="l"/>
            <a:r>
              <a:rPr lang="en-US" dirty="0" smtClean="0"/>
              <a:t>Victory at San Jacinto</a:t>
            </a:r>
            <a:endParaRPr lang="en-US" dirty="0"/>
          </a:p>
        </p:txBody>
      </p:sp>
      <p:sp>
        <p:nvSpPr>
          <p:cNvPr id="3" name="Content Placeholder 2"/>
          <p:cNvSpPr>
            <a:spLocks noGrp="1"/>
          </p:cNvSpPr>
          <p:nvPr>
            <p:ph sz="half" idx="1"/>
          </p:nvPr>
        </p:nvSpPr>
        <p:spPr>
          <a:xfrm>
            <a:off x="0" y="3246437"/>
            <a:ext cx="3200400" cy="3611563"/>
          </a:xfrm>
        </p:spPr>
        <p:txBody>
          <a:bodyPr>
            <a:normAutofit fontScale="70000" lnSpcReduction="20000"/>
          </a:bodyPr>
          <a:lstStyle/>
          <a:p>
            <a:r>
              <a:rPr lang="en-US" dirty="0" smtClean="0"/>
              <a:t>The men at Goliad were captured and more than 300 of them were executed.</a:t>
            </a:r>
          </a:p>
          <a:p>
            <a:r>
              <a:rPr lang="en-US" dirty="0" smtClean="0"/>
              <a:t>That made infuriated the Texans. Houston’s army doubled with an influx of new volunteers.</a:t>
            </a:r>
          </a:p>
          <a:p>
            <a:r>
              <a:rPr lang="en-US" dirty="0" smtClean="0"/>
              <a:t>Santa Anna and Houston fought one another at the battle of San Jacinto.</a:t>
            </a:r>
            <a:endParaRPr lang="en-US" dirty="0"/>
          </a:p>
        </p:txBody>
      </p:sp>
      <p:sp>
        <p:nvSpPr>
          <p:cNvPr id="4" name="Content Placeholder 3"/>
          <p:cNvSpPr>
            <a:spLocks noGrp="1"/>
          </p:cNvSpPr>
          <p:nvPr>
            <p:ph sz="half" idx="2"/>
          </p:nvPr>
        </p:nvSpPr>
        <p:spPr>
          <a:xfrm>
            <a:off x="3505200" y="3657601"/>
            <a:ext cx="4495800" cy="2209799"/>
          </a:xfrm>
        </p:spPr>
        <p:txBody>
          <a:bodyPr>
            <a:normAutofit fontScale="70000" lnSpcReduction="20000"/>
          </a:bodyPr>
          <a:lstStyle/>
          <a:p>
            <a:r>
              <a:rPr lang="en-US" dirty="0" smtClean="0"/>
              <a:t>In just 18 minutes, the Texans defeated more than half of the Mexican army.</a:t>
            </a:r>
          </a:p>
          <a:p>
            <a:r>
              <a:rPr lang="en-US" dirty="0" smtClean="0"/>
              <a:t>Santa Anna was forced to sign a treaty giving Texas it’s freedom.</a:t>
            </a:r>
          </a:p>
          <a:p>
            <a:r>
              <a:rPr lang="en-US" dirty="0" smtClean="0"/>
              <a:t>At this time, Texas became independent of Mexican rule.</a:t>
            </a:r>
            <a:endParaRPr lang="en-US" dirty="0"/>
          </a:p>
        </p:txBody>
      </p:sp>
      <p:pic>
        <p:nvPicPr>
          <p:cNvPr id="5" name="Picture 4" descr="The_Battle_of_San_Jacinto_(1895).jpg"/>
          <p:cNvPicPr>
            <a:picLocks noChangeAspect="1"/>
          </p:cNvPicPr>
          <p:nvPr/>
        </p:nvPicPr>
        <p:blipFill>
          <a:blip r:embed="rId2" cstate="print"/>
          <a:stretch>
            <a:fillRect/>
          </a:stretch>
        </p:blipFill>
        <p:spPr>
          <a:xfrm>
            <a:off x="3020786" y="0"/>
            <a:ext cx="6123214" cy="3429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rgbClr val="C00000"/>
                </a:solidFill>
              </a:rPr>
              <a:t>Lone Star Republic</a:t>
            </a:r>
            <a:endParaRPr lang="en-US" sz="6000" b="1" u="sng" dirty="0">
              <a:solidFill>
                <a:srgbClr val="C00000"/>
              </a:solidFill>
            </a:endParaRPr>
          </a:p>
        </p:txBody>
      </p:sp>
      <p:sp>
        <p:nvSpPr>
          <p:cNvPr id="3" name="Content Placeholder 2"/>
          <p:cNvSpPr>
            <a:spLocks noGrp="1"/>
          </p:cNvSpPr>
          <p:nvPr>
            <p:ph idx="1"/>
          </p:nvPr>
        </p:nvSpPr>
        <p:spPr/>
        <p:txBody>
          <a:bodyPr>
            <a:noAutofit/>
          </a:bodyPr>
          <a:lstStyle/>
          <a:p>
            <a:r>
              <a:rPr lang="en-US" sz="6000" b="1" dirty="0" smtClean="0">
                <a:solidFill>
                  <a:srgbClr val="C00000"/>
                </a:solidFill>
              </a:rPr>
              <a:t>This is the nickname Texans adopted for Texas after they declared Texas to be an independent nation</a:t>
            </a:r>
            <a:endParaRPr lang="en-US" sz="6000" b="1" dirty="0">
              <a:solidFill>
                <a:srgbClr val="C00000"/>
              </a:solidFill>
            </a:endParaRPr>
          </a:p>
        </p:txBody>
      </p:sp>
    </p:spTree>
    <p:extLst>
      <p:ext uri="{BB962C8B-B14F-4D97-AF65-F5344CB8AC3E}">
        <p14:creationId xmlns:p14="http://schemas.microsoft.com/office/powerpoint/2010/main" val="3159799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exas_thumb.1.png"/>
          <p:cNvPicPr>
            <a:picLocks noGrp="1" noChangeAspect="1"/>
          </p:cNvPicPr>
          <p:nvPr>
            <p:ph idx="1"/>
          </p:nvPr>
        </p:nvPicPr>
        <p:blipFill>
          <a:blip r:embed="rId2" cstate="print"/>
          <a:stretch>
            <a:fillRect/>
          </a:stretch>
        </p:blipFill>
        <p:spPr>
          <a:xfrm>
            <a:off x="457200" y="152400"/>
            <a:ext cx="8432800" cy="63246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Lone Star Republic</a:t>
            </a: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t>Many Texans didn’t want Texas to remain independent for long. They considered themselves Americans. And wanted to be annexed to the Union.</a:t>
            </a:r>
          </a:p>
          <a:p>
            <a:r>
              <a:rPr lang="en-US" dirty="0" smtClean="0"/>
              <a:t>Many Northerners objected. They were against Texas becoming a slave state.</a:t>
            </a:r>
          </a:p>
          <a:p>
            <a:r>
              <a:rPr lang="en-US" dirty="0" smtClean="0"/>
              <a:t>Congress then decided at the time to vote against annexation and Texas remained an independent republic for almost ten years.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
            </a:r>
            <a:br>
              <a:rPr lang="en-US" sz="9600" dirty="0" smtClean="0"/>
            </a:br>
            <a:r>
              <a:rPr lang="en-US" sz="9600" dirty="0" smtClean="0"/>
              <a:t>Chapter 11 Section 3</a:t>
            </a:r>
            <a:endParaRPr lang="en-US" sz="9600" dirty="0"/>
          </a:p>
        </p:txBody>
      </p:sp>
      <p:sp>
        <p:nvSpPr>
          <p:cNvPr id="3" name="Content Placeholder 2"/>
          <p:cNvSpPr>
            <a:spLocks noGrp="1"/>
          </p:cNvSpPr>
          <p:nvPr>
            <p:ph idx="1"/>
          </p:nvPr>
        </p:nvSpPr>
        <p:spPr>
          <a:xfrm>
            <a:off x="457200" y="2819400"/>
            <a:ext cx="8229600" cy="3306763"/>
          </a:xfrm>
        </p:spPr>
        <p:txBody>
          <a:bodyPr>
            <a:normAutofit/>
          </a:bodyPr>
          <a:lstStyle/>
          <a:p>
            <a:pPr algn="ctr">
              <a:buNone/>
            </a:pPr>
            <a:r>
              <a:rPr lang="en-US" sz="6600" dirty="0" smtClean="0"/>
              <a:t>The Mexican-American War</a:t>
            </a:r>
            <a:endParaRPr lang="en-US" sz="6600" dirty="0"/>
          </a:p>
        </p:txBody>
      </p:sp>
    </p:spTree>
    <p:extLst>
      <p:ext uri="{BB962C8B-B14F-4D97-AF65-F5344CB8AC3E}">
        <p14:creationId xmlns:p14="http://schemas.microsoft.com/office/powerpoint/2010/main" val="2803539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Since 1818, Oregon had been occupied jointly by the U.S. and Britain</a:t>
            </a:r>
            <a:endParaRPr lang="en-US" dirty="0"/>
          </a:p>
        </p:txBody>
      </p:sp>
      <p:sp>
        <p:nvSpPr>
          <p:cNvPr id="3" name="Content Placeholder 2"/>
          <p:cNvSpPr>
            <a:spLocks noGrp="1"/>
          </p:cNvSpPr>
          <p:nvPr>
            <p:ph idx="1"/>
          </p:nvPr>
        </p:nvSpPr>
        <p:spPr>
          <a:xfrm>
            <a:off x="0" y="1600200"/>
            <a:ext cx="3962400" cy="4648199"/>
          </a:xfrm>
        </p:spPr>
        <p:txBody>
          <a:bodyPr/>
          <a:lstStyle/>
          <a:p>
            <a:r>
              <a:rPr lang="en-US" dirty="0" smtClean="0"/>
              <a:t>Polk’s presidential campaign emphasized expansion of the United States.</a:t>
            </a:r>
          </a:p>
          <a:p>
            <a:r>
              <a:rPr lang="en-US" dirty="0" smtClean="0"/>
              <a:t>He talked of taking over all of Oregon</a:t>
            </a:r>
          </a:p>
          <a:p>
            <a:pPr>
              <a:buNone/>
            </a:pPr>
            <a:endParaRPr lang="en-US" dirty="0"/>
          </a:p>
        </p:txBody>
      </p:sp>
      <p:pic>
        <p:nvPicPr>
          <p:cNvPr id="240642" name="Picture 2" descr="http://themccloudblog.com/wp/wp-content/uploads/2014/01/map.png"/>
          <p:cNvPicPr>
            <a:picLocks noChangeAspect="1" noChangeArrowheads="1"/>
          </p:cNvPicPr>
          <p:nvPr/>
        </p:nvPicPr>
        <p:blipFill>
          <a:blip r:embed="rId2" cstate="print"/>
          <a:srcRect/>
          <a:stretch>
            <a:fillRect/>
          </a:stretch>
        </p:blipFill>
        <p:spPr bwMode="auto">
          <a:xfrm>
            <a:off x="3657600" y="1676400"/>
            <a:ext cx="5241983" cy="51816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Polk Campaign Slogan</a:t>
            </a:r>
            <a:br>
              <a:rPr lang="en-US" dirty="0" smtClean="0"/>
            </a:br>
            <a:r>
              <a:rPr lang="en-US" dirty="0" smtClean="0"/>
              <a:t>“FIFTY-FOUR FORTY OR FIGHT!”</a:t>
            </a:r>
            <a:endParaRPr lang="en-US" dirty="0"/>
          </a:p>
        </p:txBody>
      </p:sp>
      <p:sp>
        <p:nvSpPr>
          <p:cNvPr id="3" name="Content Placeholder 2"/>
          <p:cNvSpPr>
            <a:spLocks noGrp="1"/>
          </p:cNvSpPr>
          <p:nvPr>
            <p:ph idx="1"/>
          </p:nvPr>
        </p:nvSpPr>
        <p:spPr>
          <a:xfrm>
            <a:off x="0" y="1600200"/>
            <a:ext cx="5562600" cy="5257800"/>
          </a:xfrm>
        </p:spPr>
        <p:txBody>
          <a:bodyPr>
            <a:normAutofit fontScale="85000" lnSpcReduction="10000"/>
          </a:bodyPr>
          <a:lstStyle/>
          <a:p>
            <a:r>
              <a:rPr lang="en-US" dirty="0" smtClean="0"/>
              <a:t>This was one of Polk’s campaign slogans</a:t>
            </a:r>
          </a:p>
          <a:p>
            <a:r>
              <a:rPr lang="en-US" dirty="0" smtClean="0"/>
              <a:t>The parallel of 54° 40’ N latitude was the northern boundary of the shared Oregon Territory.</a:t>
            </a:r>
          </a:p>
          <a:p>
            <a:r>
              <a:rPr lang="en-US" dirty="0" smtClean="0"/>
              <a:t>Rather than fight for all of Oregon, however, Polk settled for half.</a:t>
            </a:r>
          </a:p>
          <a:p>
            <a:r>
              <a:rPr lang="en-US" dirty="0" smtClean="0"/>
              <a:t>In 1846, the two sides agreed to divide Oregon at the 49</a:t>
            </a:r>
            <a:r>
              <a:rPr lang="en-US" baseline="30000" dirty="0" smtClean="0"/>
              <a:t>th</a:t>
            </a:r>
            <a:r>
              <a:rPr lang="en-US" dirty="0" smtClean="0"/>
              <a:t> parallel.</a:t>
            </a:r>
          </a:p>
          <a:p>
            <a:r>
              <a:rPr lang="en-US" dirty="0" smtClean="0"/>
              <a:t>It extended the boundary line already drawn between Canada and the U.S.</a:t>
            </a:r>
          </a:p>
          <a:p>
            <a:endParaRPr lang="en-US" dirty="0"/>
          </a:p>
        </p:txBody>
      </p:sp>
      <p:pic>
        <p:nvPicPr>
          <p:cNvPr id="245762" name="Picture 2" descr="http://themccloudblog.com/wp/wp-content/uploads/2014/01/map.png"/>
          <p:cNvPicPr>
            <a:picLocks noChangeAspect="1" noChangeArrowheads="1"/>
          </p:cNvPicPr>
          <p:nvPr/>
        </p:nvPicPr>
        <p:blipFill>
          <a:blip r:embed="rId2" cstate="print"/>
          <a:srcRect/>
          <a:stretch>
            <a:fillRect/>
          </a:stretch>
        </p:blipFill>
        <p:spPr bwMode="auto">
          <a:xfrm>
            <a:off x="5486400" y="1905000"/>
            <a:ext cx="3505200" cy="487680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mountains"/>
          <p:cNvPicPr>
            <a:picLocks noGrp="1" noChangeAspect="1" noChangeArrowheads="1"/>
          </p:cNvPicPr>
          <p:nvPr>
            <p:ph/>
          </p:nvPr>
        </p:nvPicPr>
        <p:blipFill rotWithShape="1">
          <a:blip r:embed="rId2" cstate="print"/>
          <a:srcRect t="5724"/>
          <a:stretch/>
        </p:blipFill>
        <p:spPr>
          <a:xfrm>
            <a:off x="671513" y="609600"/>
            <a:ext cx="7800975" cy="5516563"/>
          </a:xfrm>
          <a:noFill/>
        </p:spPr>
      </p:pic>
    </p:spTree>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u="sng" dirty="0" smtClean="0">
                <a:solidFill>
                  <a:srgbClr val="C00000"/>
                </a:solidFill>
              </a:rPr>
              <a:t>The Oregon Country</a:t>
            </a:r>
            <a:endParaRPr lang="en-US" sz="7200" b="1" u="sng" dirty="0">
              <a:solidFill>
                <a:srgbClr val="C00000"/>
              </a:solidFill>
            </a:endParaRPr>
          </a:p>
        </p:txBody>
      </p:sp>
      <p:sp>
        <p:nvSpPr>
          <p:cNvPr id="3" name="Content Placeholder 2"/>
          <p:cNvSpPr>
            <a:spLocks noGrp="1"/>
          </p:cNvSpPr>
          <p:nvPr>
            <p:ph idx="1"/>
          </p:nvPr>
        </p:nvSpPr>
        <p:spPr/>
        <p:txBody>
          <a:bodyPr>
            <a:normAutofit lnSpcReduction="10000"/>
          </a:bodyPr>
          <a:lstStyle/>
          <a:p>
            <a:endParaRPr lang="en-US" b="1" dirty="0" smtClean="0">
              <a:solidFill>
                <a:srgbClr val="C00000"/>
              </a:solidFill>
            </a:endParaRPr>
          </a:p>
          <a:p>
            <a:r>
              <a:rPr lang="en-US" sz="6600" b="1" dirty="0" smtClean="0">
                <a:solidFill>
                  <a:srgbClr val="C00000"/>
                </a:solidFill>
              </a:rPr>
              <a:t>The United States settled for less land than it </a:t>
            </a:r>
            <a:r>
              <a:rPr lang="en-US" sz="6600" b="1" dirty="0" err="1" smtClean="0">
                <a:solidFill>
                  <a:srgbClr val="C00000"/>
                </a:solidFill>
              </a:rPr>
              <a:t>orignally</a:t>
            </a:r>
            <a:r>
              <a:rPr lang="en-US" sz="6600" b="1" dirty="0" smtClean="0">
                <a:solidFill>
                  <a:srgbClr val="C00000"/>
                </a:solidFill>
              </a:rPr>
              <a:t> wanted.</a:t>
            </a:r>
            <a:endParaRPr lang="en-US" sz="6600" b="1" dirty="0">
              <a:solidFill>
                <a:srgbClr val="C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dirty="0" smtClean="0"/>
              <a:t>Troubles with Mexico</a:t>
            </a:r>
            <a:endParaRPr lang="en-US" dirty="0"/>
          </a:p>
        </p:txBody>
      </p:sp>
      <p:sp>
        <p:nvSpPr>
          <p:cNvPr id="3" name="Content Placeholder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fontScale="92500"/>
          </a:bodyPr>
          <a:lstStyle/>
          <a:p>
            <a:r>
              <a:rPr lang="en-US" sz="5400" dirty="0" smtClean="0"/>
              <a:t>Polk had good reasons to avoid war with Britain</a:t>
            </a:r>
          </a:p>
          <a:p>
            <a:r>
              <a:rPr lang="en-US" sz="5400" dirty="0" smtClean="0"/>
              <a:t>He had much bigger issues involving the ongoing conflict between Mexico and Texas</a:t>
            </a:r>
            <a:endParaRPr lang="en-US" sz="5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667000" y="304800"/>
            <a:ext cx="4114800" cy="868363"/>
          </a:xfrm>
        </p:spPr>
        <p:txBody>
          <a:bodyPr>
            <a:normAutofit fontScale="90000"/>
          </a:bodyPr>
          <a:lstStyle/>
          <a:p>
            <a:r>
              <a:rPr lang="en-US" sz="4000"/>
              <a:t>Annexation </a:t>
            </a:r>
            <a:br>
              <a:rPr lang="en-US" sz="4000"/>
            </a:br>
            <a:r>
              <a:rPr lang="en-US" sz="4000"/>
              <a:t>of Texas</a:t>
            </a:r>
          </a:p>
        </p:txBody>
      </p:sp>
      <p:sp>
        <p:nvSpPr>
          <p:cNvPr id="3075" name="Rectangle 3"/>
          <p:cNvSpPr>
            <a:spLocks noGrp="1" noChangeArrowheads="1"/>
          </p:cNvSpPr>
          <p:nvPr>
            <p:ph type="body" sz="half" idx="1"/>
          </p:nvPr>
        </p:nvSpPr>
        <p:spPr>
          <a:xfrm>
            <a:off x="304800" y="1447800"/>
            <a:ext cx="5715000" cy="5181600"/>
          </a:xfrm>
        </p:spPr>
        <p:txBody>
          <a:bodyPr/>
          <a:lstStyle/>
          <a:p>
            <a:r>
              <a:rPr lang="en-US" sz="2800" dirty="0"/>
              <a:t>Many Texans want to join the U.S. after it became independent.</a:t>
            </a:r>
          </a:p>
          <a:p>
            <a:r>
              <a:rPr lang="en-US" sz="2800" dirty="0"/>
              <a:t>Mexico warned the U.S. to not annex, or take control of, Texas</a:t>
            </a:r>
          </a:p>
          <a:p>
            <a:r>
              <a:rPr lang="en-US" sz="2800" dirty="0"/>
              <a:t>President Polk offered to buy California</a:t>
            </a:r>
          </a:p>
          <a:p>
            <a:pPr lvl="1"/>
            <a:r>
              <a:rPr lang="en-US" sz="2400" dirty="0"/>
              <a:t>Mexicans were convinced the U.S. intended to take the entire </a:t>
            </a:r>
            <a:r>
              <a:rPr lang="en-US" sz="2400" dirty="0" smtClean="0"/>
              <a:t>continent of North America.</a:t>
            </a:r>
            <a:endParaRPr lang="en-US" sz="2400" dirty="0"/>
          </a:p>
          <a:p>
            <a:pPr lvl="1"/>
            <a:r>
              <a:rPr lang="en-US" sz="2400" dirty="0"/>
              <a:t>They refused to sell California.</a:t>
            </a:r>
          </a:p>
        </p:txBody>
      </p:sp>
      <p:pic>
        <p:nvPicPr>
          <p:cNvPr id="3077" name="Picture 5" descr="00000098">
            <a:hlinkClick r:id="rId2"/>
          </p:cNvPr>
          <p:cNvPicPr>
            <a:picLocks noChangeAspect="1" noChangeArrowheads="1"/>
          </p:cNvPicPr>
          <p:nvPr/>
        </p:nvPicPr>
        <p:blipFill>
          <a:blip r:embed="rId3" cstate="print"/>
          <a:srcRect/>
          <a:stretch>
            <a:fillRect/>
          </a:stretch>
        </p:blipFill>
        <p:spPr bwMode="auto">
          <a:xfrm>
            <a:off x="6172200" y="1524000"/>
            <a:ext cx="2609850" cy="3810000"/>
          </a:xfrm>
          <a:prstGeom prst="rect">
            <a:avLst/>
          </a:prstGeom>
          <a:noFill/>
        </p:spPr>
      </p:pic>
      <p:sp>
        <p:nvSpPr>
          <p:cNvPr id="3080" name="Text Box 8"/>
          <p:cNvSpPr txBox="1">
            <a:spLocks noChangeArrowheads="1"/>
          </p:cNvSpPr>
          <p:nvPr/>
        </p:nvSpPr>
        <p:spPr bwMode="auto">
          <a:xfrm>
            <a:off x="6096000" y="5287963"/>
            <a:ext cx="2801938" cy="579437"/>
          </a:xfrm>
          <a:prstGeom prst="rect">
            <a:avLst/>
          </a:prstGeom>
          <a:noFill/>
          <a:ln w="9525">
            <a:noFill/>
            <a:miter lim="800000"/>
            <a:headEnd/>
            <a:tailEnd/>
          </a:ln>
          <a:effectLst/>
        </p:spPr>
        <p:txBody>
          <a:bodyPr wrap="none">
            <a:spAutoFit/>
          </a:bodyPr>
          <a:lstStyle/>
          <a:p>
            <a:r>
              <a:rPr lang="en-US" sz="3200"/>
              <a:t>President Polk</a:t>
            </a:r>
          </a:p>
        </p:txBody>
      </p:sp>
      <p:pic>
        <p:nvPicPr>
          <p:cNvPr id="3082" name="Picture 10" descr="lonestar"/>
          <p:cNvPicPr>
            <a:picLocks noChangeAspect="1" noChangeArrowheads="1"/>
          </p:cNvPicPr>
          <p:nvPr/>
        </p:nvPicPr>
        <p:blipFill>
          <a:blip r:embed="rId4" cstate="print"/>
          <a:srcRect/>
          <a:stretch>
            <a:fillRect/>
          </a:stretch>
        </p:blipFill>
        <p:spPr bwMode="auto">
          <a:xfrm>
            <a:off x="304800" y="152400"/>
            <a:ext cx="2381250" cy="134302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0" y="304800"/>
            <a:ext cx="3505200" cy="1325563"/>
          </a:xfrm>
        </p:spPr>
        <p:txBody>
          <a:bodyPr/>
          <a:lstStyle/>
          <a:p>
            <a:r>
              <a:rPr lang="en-US" sz="4000"/>
              <a:t>The War Begins</a:t>
            </a:r>
          </a:p>
        </p:txBody>
      </p:sp>
      <p:sp>
        <p:nvSpPr>
          <p:cNvPr id="4099" name="Rectangle 3"/>
          <p:cNvSpPr>
            <a:spLocks noGrp="1" noChangeArrowheads="1"/>
          </p:cNvSpPr>
          <p:nvPr>
            <p:ph type="body" idx="1"/>
          </p:nvPr>
        </p:nvSpPr>
        <p:spPr>
          <a:xfrm>
            <a:off x="533400" y="1905000"/>
            <a:ext cx="8229600" cy="4525963"/>
          </a:xfrm>
        </p:spPr>
        <p:txBody>
          <a:bodyPr/>
          <a:lstStyle/>
          <a:p>
            <a:pPr>
              <a:lnSpc>
                <a:spcPct val="90000"/>
              </a:lnSpc>
            </a:pPr>
            <a:r>
              <a:rPr lang="en-US" dirty="0"/>
              <a:t>April 25, 1846 Mexican and American forces clashed in disputed territory </a:t>
            </a:r>
          </a:p>
          <a:p>
            <a:pPr lvl="1">
              <a:lnSpc>
                <a:spcPct val="90000"/>
              </a:lnSpc>
            </a:pPr>
            <a:r>
              <a:rPr lang="en-US" dirty="0"/>
              <a:t>Texas boundary dispute</a:t>
            </a:r>
          </a:p>
          <a:p>
            <a:pPr lvl="1">
              <a:lnSpc>
                <a:spcPct val="90000"/>
              </a:lnSpc>
            </a:pPr>
            <a:r>
              <a:rPr lang="en-US" dirty="0"/>
              <a:t>11 American soldiers </a:t>
            </a:r>
            <a:r>
              <a:rPr lang="en-US" dirty="0" smtClean="0"/>
              <a:t>killed</a:t>
            </a:r>
            <a:endParaRPr lang="en-US" dirty="0"/>
          </a:p>
          <a:p>
            <a:pPr>
              <a:lnSpc>
                <a:spcPct val="90000"/>
              </a:lnSpc>
            </a:pPr>
            <a:r>
              <a:rPr lang="en-US" dirty="0"/>
              <a:t>U.S. declared war two days later</a:t>
            </a:r>
          </a:p>
          <a:p>
            <a:pPr>
              <a:lnSpc>
                <a:spcPct val="90000"/>
              </a:lnSpc>
            </a:pPr>
            <a:r>
              <a:rPr lang="en-US" dirty="0"/>
              <a:t>American armies moved into California, New Mexico, and Texas to defend territories</a:t>
            </a:r>
          </a:p>
          <a:p>
            <a:pPr lvl="1">
              <a:lnSpc>
                <a:spcPct val="90000"/>
              </a:lnSpc>
            </a:pPr>
            <a:r>
              <a:rPr lang="en-US" dirty="0"/>
              <a:t>California and New Mexico surrendered</a:t>
            </a:r>
          </a:p>
        </p:txBody>
      </p:sp>
      <p:pic>
        <p:nvPicPr>
          <p:cNvPr id="4103" name="Picture 7" descr="mexico"/>
          <p:cNvPicPr>
            <a:picLocks noChangeAspect="1" noChangeArrowheads="1"/>
          </p:cNvPicPr>
          <p:nvPr/>
        </p:nvPicPr>
        <p:blipFill>
          <a:blip r:embed="rId2" cstate="print"/>
          <a:srcRect/>
          <a:stretch>
            <a:fillRect/>
          </a:stretch>
        </p:blipFill>
        <p:spPr bwMode="auto">
          <a:xfrm>
            <a:off x="438150" y="304800"/>
            <a:ext cx="2381250" cy="1362075"/>
          </a:xfrm>
          <a:prstGeom prst="rect">
            <a:avLst/>
          </a:prstGeom>
          <a:noFill/>
        </p:spPr>
      </p:pic>
      <p:pic>
        <p:nvPicPr>
          <p:cNvPr id="4105" name="Picture 9" descr="23star"/>
          <p:cNvPicPr>
            <a:picLocks noChangeAspect="1" noChangeArrowheads="1"/>
          </p:cNvPicPr>
          <p:nvPr/>
        </p:nvPicPr>
        <p:blipFill>
          <a:blip r:embed="rId3" cstate="print"/>
          <a:srcRect/>
          <a:stretch>
            <a:fillRect/>
          </a:stretch>
        </p:blipFill>
        <p:spPr bwMode="auto">
          <a:xfrm>
            <a:off x="6324600" y="304800"/>
            <a:ext cx="2381250" cy="1333500"/>
          </a:xfrm>
          <a:prstGeom prst="rect">
            <a:avLst/>
          </a:prstGeom>
          <a:noFill/>
        </p:spPr>
      </p:pic>
      <p:sp>
        <p:nvSpPr>
          <p:cNvPr id="4106" name="Rectangle 10"/>
          <p:cNvSpPr>
            <a:spLocks noChangeArrowheads="1"/>
          </p:cNvSpPr>
          <p:nvPr/>
        </p:nvSpPr>
        <p:spPr bwMode="auto">
          <a:xfrm>
            <a:off x="3714750" y="6216650"/>
            <a:ext cx="184731" cy="646331"/>
          </a:xfrm>
          <a:prstGeom prst="rect">
            <a:avLst/>
          </a:prstGeom>
          <a:noFill/>
          <a:ln w="9525">
            <a:noFill/>
            <a:miter lim="800000"/>
            <a:headEnd/>
            <a:tailEnd/>
          </a:ln>
          <a:effectLst/>
        </p:spPr>
        <p:txBody>
          <a:bodyPr wrap="none">
            <a:spAutoFit/>
          </a:bodyPr>
          <a:lstStyle/>
          <a:p>
            <a:endParaRPr lang="en-US"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76200"/>
            <a:ext cx="8839200" cy="868363"/>
          </a:xfrm>
        </p:spPr>
        <p:txBody>
          <a:bodyPr/>
          <a:lstStyle/>
          <a:p>
            <a:r>
              <a:rPr lang="en-US" sz="3200"/>
              <a:t>Mexican American War: Invading Mexico</a:t>
            </a:r>
          </a:p>
        </p:txBody>
      </p:sp>
      <p:sp>
        <p:nvSpPr>
          <p:cNvPr id="5123" name="Rectangle 3"/>
          <p:cNvSpPr>
            <a:spLocks noGrp="1" noChangeArrowheads="1"/>
          </p:cNvSpPr>
          <p:nvPr>
            <p:ph type="body" idx="1"/>
          </p:nvPr>
        </p:nvSpPr>
        <p:spPr>
          <a:xfrm>
            <a:off x="152400" y="3962400"/>
            <a:ext cx="8763000" cy="2743200"/>
          </a:xfrm>
        </p:spPr>
        <p:style>
          <a:lnRef idx="2">
            <a:schemeClr val="accent3"/>
          </a:lnRef>
          <a:fillRef idx="1">
            <a:schemeClr val="lt1"/>
          </a:fillRef>
          <a:effectRef idx="0">
            <a:schemeClr val="accent3"/>
          </a:effectRef>
          <a:fontRef idx="minor">
            <a:schemeClr val="dk1"/>
          </a:fontRef>
        </p:style>
        <p:txBody>
          <a:bodyPr/>
          <a:lstStyle/>
          <a:p>
            <a:r>
              <a:rPr lang="en-US" sz="3000" dirty="0"/>
              <a:t>Zachary Taylor led 6,000 U.S. troops into Mexico</a:t>
            </a:r>
          </a:p>
          <a:p>
            <a:r>
              <a:rPr lang="en-US" sz="3000" dirty="0"/>
              <a:t>Santa </a:t>
            </a:r>
            <a:r>
              <a:rPr lang="en-US" sz="3000" dirty="0" smtClean="0"/>
              <a:t>Anna </a:t>
            </a:r>
            <a:r>
              <a:rPr lang="en-US" sz="3000" dirty="0"/>
              <a:t>led an army of 20,000</a:t>
            </a:r>
          </a:p>
          <a:p>
            <a:r>
              <a:rPr lang="en-US" sz="3000" dirty="0"/>
              <a:t>Both met near Monterey in 1847</a:t>
            </a:r>
          </a:p>
          <a:p>
            <a:pPr lvl="1"/>
            <a:r>
              <a:rPr lang="en-US" sz="3000" dirty="0"/>
              <a:t>Santa </a:t>
            </a:r>
            <a:r>
              <a:rPr lang="en-US" sz="3000" dirty="0" smtClean="0"/>
              <a:t>Anna </a:t>
            </a:r>
            <a:r>
              <a:rPr lang="en-US" sz="3000" dirty="0"/>
              <a:t>retreated</a:t>
            </a:r>
          </a:p>
        </p:txBody>
      </p:sp>
      <p:pic>
        <p:nvPicPr>
          <p:cNvPr id="5125" name="Picture 5" descr="Zachary Taylor at his encampment during the Mexican War"/>
          <p:cNvPicPr>
            <a:picLocks noChangeAspect="1" noChangeArrowheads="1"/>
          </p:cNvPicPr>
          <p:nvPr/>
        </p:nvPicPr>
        <p:blipFill>
          <a:blip r:embed="rId2" cstate="print"/>
          <a:srcRect/>
          <a:stretch>
            <a:fillRect/>
          </a:stretch>
        </p:blipFill>
        <p:spPr bwMode="auto">
          <a:xfrm>
            <a:off x="2895600" y="609600"/>
            <a:ext cx="3962400" cy="3187700"/>
          </a:xfrm>
          <a:prstGeom prst="rect">
            <a:avLst/>
          </a:prstGeom>
          <a:noFill/>
        </p:spPr>
      </p:pic>
      <p:sp>
        <p:nvSpPr>
          <p:cNvPr id="5128" name="Rectangle 8"/>
          <p:cNvSpPr>
            <a:spLocks noChangeArrowheads="1"/>
          </p:cNvSpPr>
          <p:nvPr/>
        </p:nvSpPr>
        <p:spPr bwMode="auto">
          <a:xfrm>
            <a:off x="304800" y="2209800"/>
            <a:ext cx="2667000" cy="1190625"/>
          </a:xfrm>
          <a:prstGeom prst="rect">
            <a:avLst/>
          </a:prstGeom>
          <a:noFill/>
          <a:ln w="9525">
            <a:noFill/>
            <a:miter lim="800000"/>
            <a:headEnd/>
            <a:tailEnd/>
          </a:ln>
          <a:effectLst/>
        </p:spPr>
        <p:txBody>
          <a:bodyPr anchor="ctr">
            <a:spAutoFit/>
          </a:bodyPr>
          <a:lstStyle/>
          <a:p>
            <a:r>
              <a:rPr lang="en-US" b="1"/>
              <a:t>Zachary Taylor at his encampment during the Mexican War</a:t>
            </a:r>
            <a:r>
              <a:rPr lang="en-US"/>
              <a:t/>
            </a:r>
            <a:br>
              <a:rPr lang="en-US"/>
            </a:b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War</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r>
              <a:rPr lang="en-US" sz="3600" b="1" dirty="0" smtClean="0"/>
              <a:t>The Invasion of Mexico</a:t>
            </a:r>
          </a:p>
          <a:p>
            <a:pPr lvl="1"/>
            <a:r>
              <a:rPr lang="en-US" sz="3600" b="1" dirty="0" smtClean="0"/>
              <a:t>The defeat of Mexico was difficult, because the Mexican army was much larger in size, but the U.S. troops were led by well-trained officers.  American forces invaded Mexico from two directions.</a:t>
            </a:r>
          </a:p>
          <a:p>
            <a:pPr lvl="1"/>
            <a:r>
              <a:rPr lang="en-US" sz="3600" b="1" dirty="0" smtClean="0"/>
              <a:t>This proved successful in winning the War with Mexico.</a:t>
            </a:r>
            <a:endParaRPr lang="en-US" sz="36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143000"/>
          </a:xfrm>
        </p:spPr>
        <p:txBody>
          <a:bodyPr>
            <a:noAutofit/>
          </a:bodyPr>
          <a:lstStyle/>
          <a:p>
            <a:r>
              <a:rPr lang="en-US" sz="5400" b="1" dirty="0" smtClean="0">
                <a:solidFill>
                  <a:srgbClr val="C00000"/>
                </a:solidFill>
              </a:rPr>
              <a:t>The U.S. military strategy that proved to most successful in winning the War with Mexico was the American forces invading Mexico from more that one direction.</a:t>
            </a:r>
            <a:endParaRPr lang="en-US" sz="5400" b="1" dirty="0">
              <a:solidFill>
                <a:srgbClr val="C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639762"/>
          </a:xfrm>
        </p:spPr>
        <p:txBody>
          <a:bodyPr>
            <a:normAutofit fontScale="90000"/>
          </a:bodyPr>
          <a:lstStyle/>
          <a:p>
            <a:r>
              <a:rPr lang="en-US" sz="4000"/>
              <a:t>Battles</a:t>
            </a:r>
          </a:p>
        </p:txBody>
      </p:sp>
      <p:sp>
        <p:nvSpPr>
          <p:cNvPr id="22531" name="Rectangle 3"/>
          <p:cNvSpPr>
            <a:spLocks noGrp="1" noChangeArrowheads="1"/>
          </p:cNvSpPr>
          <p:nvPr>
            <p:ph type="body" sz="half" idx="1"/>
          </p:nvPr>
        </p:nvSpPr>
        <p:spPr>
          <a:xfrm>
            <a:off x="0" y="990600"/>
            <a:ext cx="4267200" cy="4525963"/>
          </a:xfrm>
        </p:spPr>
        <p:txBody>
          <a:bodyPr>
            <a:normAutofit lnSpcReduction="10000"/>
          </a:bodyPr>
          <a:lstStyle/>
          <a:p>
            <a:pPr>
              <a:lnSpc>
                <a:spcPct val="90000"/>
              </a:lnSpc>
            </a:pPr>
            <a:r>
              <a:rPr lang="en-US" sz="2800" dirty="0"/>
              <a:t>Winfield Scott led </a:t>
            </a:r>
            <a:r>
              <a:rPr lang="en-US" sz="2800" dirty="0" smtClean="0"/>
              <a:t>the American navy </a:t>
            </a:r>
            <a:r>
              <a:rPr lang="en-US" sz="2800" dirty="0"/>
              <a:t>to Vera Cruz and captured it on March 27 with 10,000 </a:t>
            </a:r>
            <a:r>
              <a:rPr lang="en-US" sz="2800" dirty="0" smtClean="0"/>
              <a:t>troops.</a:t>
            </a:r>
            <a:endParaRPr lang="en-US" sz="2800" dirty="0"/>
          </a:p>
          <a:p>
            <a:pPr>
              <a:lnSpc>
                <a:spcPct val="90000"/>
              </a:lnSpc>
            </a:pPr>
            <a:r>
              <a:rPr lang="en-US" sz="2800" dirty="0" smtClean="0"/>
              <a:t>The Mexican </a:t>
            </a:r>
            <a:r>
              <a:rPr lang="en-US" sz="2800" dirty="0"/>
              <a:t>army made a last stand at </a:t>
            </a:r>
            <a:r>
              <a:rPr lang="en-US" sz="2800" dirty="0" err="1"/>
              <a:t>Chapultapec</a:t>
            </a:r>
            <a:r>
              <a:rPr lang="en-US" sz="2800" dirty="0"/>
              <a:t> Castle, Sept. 13, 1847 </a:t>
            </a:r>
          </a:p>
          <a:p>
            <a:pPr lvl="1">
              <a:lnSpc>
                <a:spcPct val="90000"/>
              </a:lnSpc>
            </a:pPr>
            <a:r>
              <a:rPr lang="en-US" sz="2400" dirty="0"/>
              <a:t>Los Niño's Heroes</a:t>
            </a:r>
          </a:p>
          <a:p>
            <a:pPr>
              <a:lnSpc>
                <a:spcPct val="90000"/>
              </a:lnSpc>
            </a:pPr>
            <a:r>
              <a:rPr lang="en-US" sz="2800" dirty="0"/>
              <a:t>Mexico surrendered February 2, 1848</a:t>
            </a:r>
          </a:p>
          <a:p>
            <a:pPr>
              <a:lnSpc>
                <a:spcPct val="90000"/>
              </a:lnSpc>
            </a:pPr>
            <a:endParaRPr lang="en-US" sz="2800" dirty="0"/>
          </a:p>
        </p:txBody>
      </p:sp>
      <p:pic>
        <p:nvPicPr>
          <p:cNvPr id="22534" name="Picture 6" descr="veracruz"/>
          <p:cNvPicPr>
            <a:picLocks noChangeAspect="1" noChangeArrowheads="1"/>
          </p:cNvPicPr>
          <p:nvPr/>
        </p:nvPicPr>
        <p:blipFill>
          <a:blip r:embed="rId2" cstate="print"/>
          <a:srcRect/>
          <a:stretch>
            <a:fillRect/>
          </a:stretch>
        </p:blipFill>
        <p:spPr bwMode="auto">
          <a:xfrm>
            <a:off x="4114800" y="1708150"/>
            <a:ext cx="4953000" cy="3130550"/>
          </a:xfrm>
          <a:prstGeom prst="rect">
            <a:avLst/>
          </a:prstGeom>
          <a:noFill/>
        </p:spPr>
      </p:pic>
      <p:sp>
        <p:nvSpPr>
          <p:cNvPr id="22536" name="Rectangle 8"/>
          <p:cNvSpPr>
            <a:spLocks noChangeArrowheads="1"/>
          </p:cNvSpPr>
          <p:nvPr/>
        </p:nvSpPr>
        <p:spPr bwMode="auto">
          <a:xfrm>
            <a:off x="4038600" y="4953000"/>
            <a:ext cx="4921250" cy="366713"/>
          </a:xfrm>
          <a:prstGeom prst="rect">
            <a:avLst/>
          </a:prstGeom>
          <a:noFill/>
          <a:ln w="9525">
            <a:noFill/>
            <a:miter lim="800000"/>
            <a:headEnd/>
            <a:tailEnd/>
          </a:ln>
          <a:effectLst/>
        </p:spPr>
        <p:txBody>
          <a:bodyPr wrap="none" anchor="ctr">
            <a:spAutoFit/>
          </a:bodyPr>
          <a:lstStyle/>
          <a:p>
            <a:r>
              <a:rPr lang="en-US" b="1" i="1"/>
              <a:t>Battle of Vera Cruz fought in March of 1847</a:t>
            </a:r>
            <a:r>
              <a:rPr lang="en-US"/>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The Mexican-American War, 1846-1848"/>
          <p:cNvPicPr>
            <a:picLocks noChangeAspect="1" noChangeArrowheads="1"/>
          </p:cNvPicPr>
          <p:nvPr/>
        </p:nvPicPr>
        <p:blipFill>
          <a:blip r:embed="rId2" cstate="print"/>
          <a:srcRect/>
          <a:stretch>
            <a:fillRect/>
          </a:stretch>
        </p:blipFill>
        <p:spPr bwMode="auto">
          <a:xfrm>
            <a:off x="1447800" y="609600"/>
            <a:ext cx="6324600" cy="5843588"/>
          </a:xfrm>
          <a:prstGeom prst="rect">
            <a:avLst/>
          </a:prstGeom>
          <a:noFill/>
        </p:spPr>
      </p:pic>
      <p:sp>
        <p:nvSpPr>
          <p:cNvPr id="20487" name="Rectangle 7"/>
          <p:cNvSpPr>
            <a:spLocks noGrp="1" noChangeArrowheads="1"/>
          </p:cNvSpPr>
          <p:nvPr>
            <p:ph type="title"/>
          </p:nvPr>
        </p:nvSpPr>
        <p:spPr>
          <a:xfrm>
            <a:off x="457200" y="76200"/>
            <a:ext cx="8305800" cy="563563"/>
          </a:xfrm>
        </p:spPr>
        <p:txBody>
          <a:bodyPr>
            <a:normAutofit fontScale="90000"/>
          </a:bodyPr>
          <a:lstStyle/>
          <a:p>
            <a:r>
              <a:rPr lang="en-US" sz="2800"/>
              <a:t>The Mexican-American War, 1846-1848</a:t>
            </a:r>
            <a:r>
              <a:rPr lang="en-US" sz="400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7010400" cy="563562"/>
          </a:xfrm>
        </p:spPr>
        <p:txBody>
          <a:bodyPr>
            <a:noAutofit/>
          </a:bodyPr>
          <a:lstStyle/>
          <a:p>
            <a:r>
              <a:rPr lang="en-US" b="1" u="sng" dirty="0">
                <a:solidFill>
                  <a:srgbClr val="C00000"/>
                </a:solidFill>
              </a:rPr>
              <a:t>Treaty of Guadalupe Hidalgo</a:t>
            </a:r>
          </a:p>
        </p:txBody>
      </p:sp>
      <p:sp>
        <p:nvSpPr>
          <p:cNvPr id="8195" name="Rectangle 3"/>
          <p:cNvSpPr>
            <a:spLocks noGrp="1" noChangeArrowheads="1"/>
          </p:cNvSpPr>
          <p:nvPr>
            <p:ph type="body" sz="half" idx="1"/>
          </p:nvPr>
        </p:nvSpPr>
        <p:spPr>
          <a:xfrm>
            <a:off x="304800" y="914400"/>
            <a:ext cx="4191000" cy="5715000"/>
          </a:xfrm>
        </p:spPr>
        <p:txBody>
          <a:bodyPr>
            <a:normAutofit lnSpcReduction="10000"/>
          </a:bodyPr>
          <a:lstStyle/>
          <a:p>
            <a:r>
              <a:rPr lang="en-US" sz="3600" b="1" dirty="0" smtClean="0">
                <a:solidFill>
                  <a:srgbClr val="C00000"/>
                </a:solidFill>
              </a:rPr>
              <a:t>Agreement that marked the end of the War with Mexico</a:t>
            </a:r>
            <a:endParaRPr lang="en-US" sz="3600" b="1" dirty="0">
              <a:solidFill>
                <a:srgbClr val="C00000"/>
              </a:solidFill>
            </a:endParaRPr>
          </a:p>
          <a:p>
            <a:r>
              <a:rPr lang="en-US" dirty="0" smtClean="0"/>
              <a:t>Mexico </a:t>
            </a:r>
            <a:r>
              <a:rPr lang="en-US" dirty="0"/>
              <a:t>was paid $15 Million</a:t>
            </a:r>
          </a:p>
          <a:p>
            <a:pPr lvl="1"/>
            <a:r>
              <a:rPr lang="en-US" sz="3200" dirty="0"/>
              <a:t>Another $3 million in debt was forgiven</a:t>
            </a:r>
          </a:p>
          <a:p>
            <a:r>
              <a:rPr lang="en-US" dirty="0"/>
              <a:t>Increased Size of the U.S. by almost 25%</a:t>
            </a:r>
          </a:p>
        </p:txBody>
      </p:sp>
      <p:pic>
        <p:nvPicPr>
          <p:cNvPr id="8198" name="Picture 6" descr="treaty-lg"/>
          <p:cNvPicPr>
            <a:picLocks noChangeAspect="1" noChangeArrowheads="1"/>
          </p:cNvPicPr>
          <p:nvPr/>
        </p:nvPicPr>
        <p:blipFill>
          <a:blip r:embed="rId2" cstate="print"/>
          <a:srcRect/>
          <a:stretch>
            <a:fillRect/>
          </a:stretch>
        </p:blipFill>
        <p:spPr bwMode="auto">
          <a:xfrm>
            <a:off x="4724400" y="1066800"/>
            <a:ext cx="3381375" cy="5295900"/>
          </a:xfrm>
          <a:prstGeom prst="rect">
            <a:avLst/>
          </a:prstGeom>
          <a:noFill/>
        </p:spPr>
      </p:pic>
      <p:pic>
        <p:nvPicPr>
          <p:cNvPr id="8200" name="Picture 8" descr="loc-mexican"/>
          <p:cNvPicPr>
            <a:picLocks noChangeAspect="1" noChangeArrowheads="1"/>
          </p:cNvPicPr>
          <p:nvPr/>
        </p:nvPicPr>
        <p:blipFill>
          <a:blip r:embed="rId3" cstate="print"/>
          <a:srcRect/>
          <a:stretch>
            <a:fillRect/>
          </a:stretch>
        </p:blipFill>
        <p:spPr bwMode="auto">
          <a:xfrm>
            <a:off x="7650163" y="0"/>
            <a:ext cx="1493837" cy="1600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457200" y="304800"/>
            <a:ext cx="8305800" cy="2819400"/>
          </a:xfrm>
        </p:spPr>
        <p:txBody>
          <a:bodyPr/>
          <a:lstStyle/>
          <a:p>
            <a:pPr eaLnBrk="1" hangingPunct="1">
              <a:lnSpc>
                <a:spcPct val="90000"/>
              </a:lnSpc>
              <a:defRPr/>
            </a:pPr>
            <a:r>
              <a:rPr lang="en-US" sz="2400" dirty="0" smtClean="0"/>
              <a:t>They spent their time trapping animals.</a:t>
            </a:r>
          </a:p>
          <a:p>
            <a:pPr eaLnBrk="1" hangingPunct="1">
              <a:lnSpc>
                <a:spcPct val="90000"/>
              </a:lnSpc>
              <a:defRPr/>
            </a:pPr>
            <a:r>
              <a:rPr lang="en-US" sz="2400" dirty="0" smtClean="0"/>
              <a:t>They agreed to meet traders from the east once in a while for future business opportunities.  </a:t>
            </a:r>
          </a:p>
          <a:p>
            <a:pPr eaLnBrk="1" hangingPunct="1">
              <a:lnSpc>
                <a:spcPct val="90000"/>
              </a:lnSpc>
              <a:defRPr/>
            </a:pPr>
            <a:r>
              <a:rPr lang="en-US" sz="2400" dirty="0" smtClean="0"/>
              <a:t>These meetings were called the “rendezvous” system.</a:t>
            </a:r>
          </a:p>
          <a:p>
            <a:pPr eaLnBrk="1" hangingPunct="1">
              <a:lnSpc>
                <a:spcPct val="90000"/>
              </a:lnSpc>
              <a:buFont typeface="Wingdings" panose="05000000000000000000" pitchFamily="2" charset="2"/>
              <a:buNone/>
              <a:defRPr/>
            </a:pPr>
            <a:r>
              <a:rPr lang="en-US" sz="2400" dirty="0" smtClean="0"/>
              <a:t>    (a rendezvous is a meeting)</a:t>
            </a:r>
          </a:p>
          <a:p>
            <a:pPr eaLnBrk="1" hangingPunct="1">
              <a:lnSpc>
                <a:spcPct val="90000"/>
              </a:lnSpc>
              <a:defRPr/>
            </a:pPr>
            <a:r>
              <a:rPr lang="en-US" sz="2400" dirty="0" smtClean="0"/>
              <a:t>They would then get supplies to last them while they continued to hunt.</a:t>
            </a:r>
          </a:p>
          <a:p>
            <a:pPr eaLnBrk="1" hangingPunct="1">
              <a:lnSpc>
                <a:spcPct val="90000"/>
              </a:lnSpc>
              <a:defRPr/>
            </a:pPr>
            <a:endParaRPr lang="en-US" sz="2400" dirty="0" smtClean="0"/>
          </a:p>
        </p:txBody>
      </p:sp>
      <p:pic>
        <p:nvPicPr>
          <p:cNvPr id="5123" name="Picture 3" descr="tansk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971800"/>
            <a:ext cx="52578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Line 4"/>
          <p:cNvSpPr>
            <a:spLocks noChangeShapeType="1"/>
          </p:cNvSpPr>
          <p:nvPr/>
        </p:nvSpPr>
        <p:spPr bwMode="auto">
          <a:xfrm flipH="1">
            <a:off x="4800600" y="1828800"/>
            <a:ext cx="1066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pic>
        <p:nvPicPr>
          <p:cNvPr id="5125" name="Picture 5" descr="Coon%20Skin%20C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25" y="3113882"/>
            <a:ext cx="33051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WordArt 6"/>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3754367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r>
              <a:rPr lang="en-US" sz="5400" b="1" u="sng" dirty="0" smtClean="0">
                <a:solidFill>
                  <a:srgbClr val="C00000"/>
                </a:solidFill>
              </a:rPr>
              <a:t>Mexican Cession-land the U.S. acquired from Mexico </a:t>
            </a:r>
            <a:r>
              <a:rPr lang="en-US" sz="5400" b="1" dirty="0" smtClean="0"/>
              <a:t>included present-day California, Nevada, and Utah, &amp; parts of Arizona, New Mexico, &amp; Wyoming</a:t>
            </a:r>
            <a:br>
              <a:rPr lang="en-US" sz="5400" b="1" dirty="0" smtClean="0"/>
            </a:br>
            <a:endParaRPr lang="en-US" sz="5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305800" cy="639762"/>
          </a:xfrm>
        </p:spPr>
        <p:txBody>
          <a:bodyPr>
            <a:normAutofit fontScale="90000"/>
          </a:bodyPr>
          <a:lstStyle/>
          <a:p>
            <a:r>
              <a:rPr lang="en-US" sz="4000"/>
              <a:t>Mexican Cession</a:t>
            </a:r>
          </a:p>
        </p:txBody>
      </p:sp>
      <p:pic>
        <p:nvPicPr>
          <p:cNvPr id="17413" name="Picture 5" descr="mexican_cession"/>
          <p:cNvPicPr>
            <a:picLocks noChangeAspect="1" noChangeArrowheads="1"/>
          </p:cNvPicPr>
          <p:nvPr/>
        </p:nvPicPr>
        <p:blipFill>
          <a:blip r:embed="rId2" cstate="print"/>
          <a:srcRect/>
          <a:stretch>
            <a:fillRect/>
          </a:stretch>
        </p:blipFill>
        <p:spPr bwMode="auto">
          <a:xfrm>
            <a:off x="914400" y="838200"/>
            <a:ext cx="7467600" cy="56292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868363"/>
          </a:xfrm>
        </p:spPr>
        <p:txBody>
          <a:bodyPr/>
          <a:lstStyle/>
          <a:p>
            <a:r>
              <a:rPr lang="en-US"/>
              <a:t>Gadsden Purchase of 1853</a:t>
            </a:r>
          </a:p>
        </p:txBody>
      </p:sp>
      <p:sp>
        <p:nvSpPr>
          <p:cNvPr id="11267" name="Rectangle 3"/>
          <p:cNvSpPr>
            <a:spLocks noGrp="1" noChangeArrowheads="1"/>
          </p:cNvSpPr>
          <p:nvPr>
            <p:ph type="body" idx="1"/>
          </p:nvPr>
        </p:nvSpPr>
        <p:spPr>
          <a:xfrm>
            <a:off x="228600" y="990600"/>
            <a:ext cx="8305800" cy="3124200"/>
          </a:xfrm>
        </p:spPr>
        <p:txBody>
          <a:bodyPr/>
          <a:lstStyle/>
          <a:p>
            <a:pPr>
              <a:lnSpc>
                <a:spcPct val="90000"/>
              </a:lnSpc>
            </a:pPr>
            <a:r>
              <a:rPr lang="en-US"/>
              <a:t>U.S. paid Mexico $10 million for southern parts of present-day Arizona and New Mexico.</a:t>
            </a:r>
          </a:p>
          <a:p>
            <a:pPr>
              <a:lnSpc>
                <a:spcPct val="90000"/>
              </a:lnSpc>
            </a:pPr>
            <a:r>
              <a:rPr lang="en-US"/>
              <a:t>This land was needed </a:t>
            </a:r>
          </a:p>
          <a:p>
            <a:pPr>
              <a:lnSpc>
                <a:spcPct val="90000"/>
              </a:lnSpc>
              <a:buFontTx/>
              <a:buNone/>
            </a:pPr>
            <a:r>
              <a:rPr lang="en-US"/>
              <a:t>	for the expansion of </a:t>
            </a:r>
          </a:p>
          <a:p>
            <a:pPr>
              <a:lnSpc>
                <a:spcPct val="90000"/>
              </a:lnSpc>
              <a:buFontTx/>
              <a:buNone/>
            </a:pPr>
            <a:r>
              <a:rPr lang="en-US"/>
              <a:t>	the Railroads.</a:t>
            </a:r>
          </a:p>
        </p:txBody>
      </p:sp>
      <p:pic>
        <p:nvPicPr>
          <p:cNvPr id="11269" name="Picture 5" descr="Gadsden_Purchase"/>
          <p:cNvPicPr>
            <a:picLocks noChangeAspect="1" noChangeArrowheads="1"/>
          </p:cNvPicPr>
          <p:nvPr/>
        </p:nvPicPr>
        <p:blipFill>
          <a:blip r:embed="rId2" cstate="print"/>
          <a:srcRect/>
          <a:stretch>
            <a:fillRect/>
          </a:stretch>
        </p:blipFill>
        <p:spPr bwMode="auto">
          <a:xfrm>
            <a:off x="3276600" y="3429000"/>
            <a:ext cx="5200650" cy="305752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44562"/>
          </a:xfrm>
        </p:spPr>
        <p:txBody>
          <a:bodyPr>
            <a:normAutofit/>
          </a:bodyPr>
          <a:lstStyle/>
          <a:p>
            <a:r>
              <a:rPr lang="en-US" sz="2400" dirty="0" smtClean="0"/>
              <a:t>The idea of the Manifest </a:t>
            </a:r>
            <a:r>
              <a:rPr lang="en-US" sz="2400" dirty="0"/>
              <a:t>Destiny </a:t>
            </a:r>
            <a:r>
              <a:rPr lang="en-US" sz="2400" dirty="0" smtClean="0"/>
              <a:t>was </a:t>
            </a:r>
            <a:r>
              <a:rPr lang="en-US" sz="2400" dirty="0"/>
              <a:t>Fulfilled</a:t>
            </a:r>
            <a:r>
              <a:rPr lang="en-US" sz="1400" dirty="0"/>
              <a:t/>
            </a:r>
            <a:br>
              <a:rPr lang="en-US" sz="1400" dirty="0"/>
            </a:br>
            <a:r>
              <a:rPr lang="en-US" sz="1400" dirty="0"/>
              <a:t>The belief that the United States, having the best government and culture in the world, had the right and duty to control all lands from the Atlantic to the Pacific.  </a:t>
            </a:r>
          </a:p>
        </p:txBody>
      </p:sp>
      <p:pic>
        <p:nvPicPr>
          <p:cNvPr id="12293" name="Picture 5" descr="westwardho"/>
          <p:cNvPicPr>
            <a:picLocks noChangeAspect="1" noChangeArrowheads="1"/>
          </p:cNvPicPr>
          <p:nvPr/>
        </p:nvPicPr>
        <p:blipFill>
          <a:blip r:embed="rId2" cstate="print"/>
          <a:srcRect/>
          <a:stretch>
            <a:fillRect/>
          </a:stretch>
        </p:blipFill>
        <p:spPr bwMode="auto">
          <a:xfrm>
            <a:off x="1066800" y="1295400"/>
            <a:ext cx="6934200" cy="540861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
            </a:r>
            <a:br>
              <a:rPr lang="en-US" sz="9600" dirty="0" smtClean="0"/>
            </a:br>
            <a:r>
              <a:rPr lang="en-US" sz="9600" dirty="0" smtClean="0"/>
              <a:t>Chapter 11 Section 4</a:t>
            </a:r>
            <a:endParaRPr lang="en-US" sz="9600" dirty="0"/>
          </a:p>
        </p:txBody>
      </p:sp>
      <p:sp>
        <p:nvSpPr>
          <p:cNvPr id="3" name="Content Placeholder 2"/>
          <p:cNvSpPr>
            <a:spLocks noGrp="1"/>
          </p:cNvSpPr>
          <p:nvPr>
            <p:ph idx="1"/>
          </p:nvPr>
        </p:nvSpPr>
        <p:spPr>
          <a:xfrm>
            <a:off x="457200" y="2590800"/>
            <a:ext cx="8229600" cy="3535363"/>
          </a:xfrm>
        </p:spPr>
        <p:txBody>
          <a:bodyPr>
            <a:normAutofit/>
          </a:bodyPr>
          <a:lstStyle/>
          <a:p>
            <a:pPr>
              <a:buNone/>
            </a:pPr>
            <a:endParaRPr lang="en-US" sz="6000" dirty="0" smtClean="0"/>
          </a:p>
          <a:p>
            <a:pPr>
              <a:buNone/>
            </a:pPr>
            <a:r>
              <a:rPr lang="en-US" sz="6000" dirty="0" smtClean="0"/>
              <a:t>The California Gold Rush</a:t>
            </a:r>
            <a:endParaRPr lang="en-US" sz="6000" dirty="0"/>
          </a:p>
        </p:txBody>
      </p:sp>
    </p:spTree>
    <p:extLst>
      <p:ext uri="{BB962C8B-B14F-4D97-AF65-F5344CB8AC3E}">
        <p14:creationId xmlns:p14="http://schemas.microsoft.com/office/powerpoint/2010/main" val="2803539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California Before the Gold Rush</a:t>
            </a:r>
            <a:endParaRPr lang="en-US" b="1" u="sng" dirty="0"/>
          </a:p>
        </p:txBody>
      </p:sp>
      <p:sp>
        <p:nvSpPr>
          <p:cNvPr id="3" name="Content Placeholder 2"/>
          <p:cNvSpPr>
            <a:spLocks noGrp="1"/>
          </p:cNvSpPr>
          <p:nvPr>
            <p:ph idx="1"/>
          </p:nvPr>
        </p:nvSpPr>
        <p:spPr/>
        <p:txBody>
          <a:bodyPr>
            <a:noAutofit/>
          </a:bodyPr>
          <a:lstStyle/>
          <a:p>
            <a:pPr>
              <a:buNone/>
            </a:pPr>
            <a:r>
              <a:rPr lang="en-US" sz="4000" b="1" dirty="0" smtClean="0">
                <a:solidFill>
                  <a:srgbClr val="C00000"/>
                </a:solidFill>
              </a:rPr>
              <a:t>  </a:t>
            </a:r>
            <a:r>
              <a:rPr lang="en-US" sz="4000" b="1" dirty="0" smtClean="0"/>
              <a:t>Before the “forty-niners” came, California was populated by as many as 150,000 Native Americans and 8,000 to 12,000 Californios-settlers of Spanish or Mexican descent.</a:t>
            </a:r>
            <a:endParaRPr lang="en-US" sz="40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7200" b="1" dirty="0" smtClean="0">
                <a:solidFill>
                  <a:srgbClr val="C00000"/>
                </a:solidFill>
              </a:rPr>
              <a:t>What did the James Marshall’s discovery lead to?</a:t>
            </a:r>
            <a:endParaRPr lang="en-US" sz="7200" b="1" dirty="0">
              <a:solidFill>
                <a:srgbClr val="C00000"/>
              </a:solidFill>
            </a:endParaRPr>
          </a:p>
        </p:txBody>
      </p:sp>
      <p:sp>
        <p:nvSpPr>
          <p:cNvPr id="3" name="Content Placeholder 2"/>
          <p:cNvSpPr>
            <a:spLocks noGrp="1"/>
          </p:cNvSpPr>
          <p:nvPr>
            <p:ph idx="1"/>
          </p:nvPr>
        </p:nvSpPr>
        <p:spPr>
          <a:xfrm>
            <a:off x="457200" y="3581400"/>
            <a:ext cx="8229600" cy="2667000"/>
          </a:xfrm>
        </p:spPr>
        <p:txBody>
          <a:bodyPr>
            <a:normAutofit lnSpcReduction="10000"/>
          </a:bodyPr>
          <a:lstStyle/>
          <a:p>
            <a:pPr algn="ctr">
              <a:buNone/>
            </a:pPr>
            <a:r>
              <a:rPr lang="en-US" sz="8800" b="1" dirty="0" smtClean="0">
                <a:solidFill>
                  <a:srgbClr val="C00000"/>
                </a:solidFill>
              </a:rPr>
              <a:t>The California gold rush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Three Results of the Gold Rush</a:t>
            </a:r>
            <a:endParaRPr lang="en-US" b="1" u="sng" dirty="0">
              <a:solidFill>
                <a:srgbClr val="C00000"/>
              </a:solidFill>
            </a:endParaRPr>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b="1" dirty="0" smtClean="0">
                <a:solidFill>
                  <a:srgbClr val="C00000"/>
                </a:solidFill>
              </a:rPr>
              <a:t>1.Many white American, European, and African-American miners joined the Californios as permanent residents of California.</a:t>
            </a:r>
          </a:p>
          <a:p>
            <a:pPr>
              <a:buNone/>
            </a:pPr>
            <a:r>
              <a:rPr lang="en-US" b="1" dirty="0" smtClean="0">
                <a:solidFill>
                  <a:srgbClr val="C00000"/>
                </a:solidFill>
              </a:rPr>
              <a:t>2. Thousands of Mexican miners came to California.</a:t>
            </a:r>
          </a:p>
          <a:p>
            <a:pPr>
              <a:buNone/>
            </a:pPr>
            <a:r>
              <a:rPr lang="en-US" b="1" dirty="0" smtClean="0">
                <a:solidFill>
                  <a:srgbClr val="C00000"/>
                </a:solidFill>
              </a:rPr>
              <a:t>3.Many Chinese miners left the </a:t>
            </a:r>
            <a:r>
              <a:rPr lang="en-US" b="1" dirty="0" smtClean="0">
                <a:solidFill>
                  <a:srgbClr val="C00000"/>
                </a:solidFill>
              </a:rPr>
              <a:t>gold mining </a:t>
            </a:r>
            <a:r>
              <a:rPr lang="en-US" b="1" dirty="0" smtClean="0">
                <a:solidFill>
                  <a:srgbClr val="C00000"/>
                </a:solidFill>
              </a:rPr>
              <a:t>fields and started businesses.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274638"/>
            <a:ext cx="8458200" cy="1630362"/>
          </a:xfrm>
        </p:spPr>
        <p:txBody>
          <a:bodyPr>
            <a:normAutofit fontScale="90000"/>
          </a:bodyPr>
          <a:lstStyle/>
          <a:p>
            <a:r>
              <a:rPr lang="en-US" sz="4000" dirty="0" smtClean="0"/>
              <a:t>Mountain Men and Native Americans would meet at a rendezvous to trade for goods.</a:t>
            </a:r>
          </a:p>
        </p:txBody>
      </p:sp>
      <p:pic>
        <p:nvPicPr>
          <p:cNvPr id="8195" name="Picture 6" descr="fur_Rockwood-Rendezvous"/>
          <p:cNvPicPr>
            <a:picLocks noGrp="1" noChangeAspect="1" noChangeArrowheads="1"/>
          </p:cNvPicPr>
          <p:nvPr>
            <p:ph idx="1"/>
          </p:nvPr>
        </p:nvPicPr>
        <p:blipFill>
          <a:blip r:embed="rId2" cstate="print"/>
          <a:srcRect/>
          <a:stretch>
            <a:fillRect/>
          </a:stretch>
        </p:blipFill>
        <p:spPr>
          <a:xfrm>
            <a:off x="762000" y="1981200"/>
            <a:ext cx="7499350" cy="4419600"/>
          </a:xfr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dirty="0" smtClean="0"/>
              <a:t>The next wave of people went west because of the opportunity to claim and or purchase land.</a:t>
            </a:r>
          </a:p>
        </p:txBody>
      </p:sp>
      <p:sp>
        <p:nvSpPr>
          <p:cNvPr id="7171" name="Rectangle 3"/>
          <p:cNvSpPr>
            <a:spLocks noGrp="1" noChangeArrowheads="1"/>
          </p:cNvSpPr>
          <p:nvPr>
            <p:ph type="body" sz="half" idx="1"/>
          </p:nvPr>
        </p:nvSpPr>
        <p:spPr/>
        <p:txBody>
          <a:bodyPr/>
          <a:lstStyle/>
          <a:p>
            <a:pPr eaLnBrk="1" hangingPunct="1">
              <a:defRPr/>
            </a:pPr>
            <a:r>
              <a:rPr lang="en-US" dirty="0" smtClean="0">
                <a:solidFill>
                  <a:schemeClr val="folHlink"/>
                </a:solidFill>
              </a:rPr>
              <a:t>Land speculators</a:t>
            </a:r>
            <a:r>
              <a:rPr lang="en-US" dirty="0" smtClean="0"/>
              <a:t> bought huge areas of land.</a:t>
            </a:r>
          </a:p>
          <a:p>
            <a:pPr eaLnBrk="1" hangingPunct="1">
              <a:defRPr/>
            </a:pPr>
            <a:r>
              <a:rPr lang="en-US" dirty="0" smtClean="0"/>
              <a:t>They would divide it up into smaller sections to sell to thousands of settlers who dreamed of owning their own farms.</a:t>
            </a:r>
          </a:p>
        </p:txBody>
      </p:sp>
      <p:sp>
        <p:nvSpPr>
          <p:cNvPr id="7172" name="Rectangle 4"/>
          <p:cNvSpPr>
            <a:spLocks noGrp="1" noChangeArrowheads="1"/>
          </p:cNvSpPr>
          <p:nvPr>
            <p:ph type="body" sz="half" idx="2"/>
          </p:nvPr>
        </p:nvSpPr>
        <p:spPr/>
        <p:txBody>
          <a:bodyPr/>
          <a:lstStyle/>
          <a:p>
            <a:pPr eaLnBrk="1" hangingPunct="1">
              <a:defRPr/>
            </a:pPr>
            <a:endParaRPr lang="en-US" smtClean="0"/>
          </a:p>
        </p:txBody>
      </p:sp>
      <p:pic>
        <p:nvPicPr>
          <p:cNvPr id="6149" name="Picture 5" descr="001d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7436" y="1999673"/>
            <a:ext cx="4105564" cy="440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WordArt 6"/>
          <p:cNvSpPr>
            <a:spLocks noChangeArrowheads="1" noChangeShapeType="1" noTextEdit="1"/>
          </p:cNvSpPr>
          <p:nvPr/>
        </p:nvSpPr>
        <p:spPr bwMode="auto">
          <a:xfrm>
            <a:off x="457200" y="5715000"/>
            <a:ext cx="5334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kern="10" dirty="0" smtClean="0">
              <a:ln w="9525">
                <a:solidFill>
                  <a:srgbClr val="000000"/>
                </a:solidFill>
                <a:round/>
                <a:headEnd/>
                <a:tailEnd/>
              </a:ln>
              <a:solidFill>
                <a:srgbClr val="FFFFFF"/>
              </a:solidFill>
              <a:latin typeface="Arial Black" panose="020B0A04020102020204" pitchFamily="34" charset="0"/>
            </a:endParaRPr>
          </a:p>
        </p:txBody>
      </p:sp>
    </p:spTree>
    <p:extLst>
      <p:ext uri="{BB962C8B-B14F-4D97-AF65-F5344CB8AC3E}">
        <p14:creationId xmlns:p14="http://schemas.microsoft.com/office/powerpoint/2010/main" val="2845841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Why did Americans travel west?</a:t>
            </a:r>
            <a:endParaRPr lang="en-US" b="1" dirty="0">
              <a:solidFill>
                <a:srgbClr val="C00000"/>
              </a:solidFill>
            </a:endParaRPr>
          </a:p>
        </p:txBody>
      </p:sp>
      <p:sp>
        <p:nvSpPr>
          <p:cNvPr id="3" name="Content Placeholder 2"/>
          <p:cNvSpPr>
            <a:spLocks noGrp="1"/>
          </p:cNvSpPr>
          <p:nvPr>
            <p:ph idx="1"/>
          </p:nvPr>
        </p:nvSpPr>
        <p:spPr/>
        <p:txBody>
          <a:bodyPr>
            <a:noAutofit/>
          </a:bodyPr>
          <a:lstStyle/>
          <a:p>
            <a:r>
              <a:rPr lang="en-US" sz="4400" b="1" dirty="0" smtClean="0">
                <a:solidFill>
                  <a:srgbClr val="C00000"/>
                </a:solidFill>
              </a:rPr>
              <a:t>To escape their debts or other legal problems</a:t>
            </a:r>
          </a:p>
          <a:p>
            <a:r>
              <a:rPr lang="en-US" sz="4400" b="1" dirty="0" smtClean="0">
                <a:solidFill>
                  <a:srgbClr val="C00000"/>
                </a:solidFill>
              </a:rPr>
              <a:t>To find gold and become rich</a:t>
            </a:r>
          </a:p>
          <a:p>
            <a:r>
              <a:rPr lang="en-US" sz="4400" b="1" dirty="0" smtClean="0">
                <a:solidFill>
                  <a:srgbClr val="C00000"/>
                </a:solidFill>
              </a:rPr>
              <a:t>To farm and ranch where land was plentiful</a:t>
            </a:r>
          </a:p>
        </p:txBody>
      </p:sp>
    </p:spTree>
    <p:extLst>
      <p:ext uri="{BB962C8B-B14F-4D97-AF65-F5344CB8AC3E}">
        <p14:creationId xmlns:p14="http://schemas.microsoft.com/office/powerpoint/2010/main" val="2648510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1801</TotalTime>
  <Words>2506</Words>
  <Application>Microsoft Office PowerPoint</Application>
  <PresentationFormat>On-screen Show (4:3)</PresentationFormat>
  <Paragraphs>239</Paragraphs>
  <Slides>67</Slides>
  <Notes>1</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67</vt:i4>
      </vt:variant>
    </vt:vector>
  </HeadingPairs>
  <TitlesOfParts>
    <vt:vector size="89" baseType="lpstr">
      <vt:lpstr>Arial</vt:lpstr>
      <vt:lpstr>Arial Black</vt:lpstr>
      <vt:lpstr>Berlin Sans FB Demi</vt:lpstr>
      <vt:lpstr>Book Antiqua</vt:lpstr>
      <vt:lpstr>Calibri</vt:lpstr>
      <vt:lpstr>Tahoma</vt:lpstr>
      <vt:lpstr>Wingdings</vt:lpstr>
      <vt:lpstr>Office Theme</vt:lpstr>
      <vt:lpstr>Textured</vt:lpstr>
      <vt:lpstr>1_Textured</vt:lpstr>
      <vt:lpstr>2_Textured</vt:lpstr>
      <vt:lpstr>3_Textured</vt:lpstr>
      <vt:lpstr>4_Textured</vt:lpstr>
      <vt:lpstr>5_Textured</vt:lpstr>
      <vt:lpstr>6_Textured</vt:lpstr>
      <vt:lpstr>7_Textured</vt:lpstr>
      <vt:lpstr>8_Textured</vt:lpstr>
      <vt:lpstr>9_Textured</vt:lpstr>
      <vt:lpstr>10_Textured</vt:lpstr>
      <vt:lpstr>11_Textured</vt:lpstr>
      <vt:lpstr>12_Textured</vt:lpstr>
      <vt:lpstr>Slit</vt:lpstr>
      <vt:lpstr>Chapter 11:  Manifest Destiny Section 1:  Trails to the West</vt:lpstr>
      <vt:lpstr>The West Was Really Beginning to Open Up in the Mid 1800’s</vt:lpstr>
      <vt:lpstr>Mountain Man, Jim Beckwourth</vt:lpstr>
      <vt:lpstr>Mountain Men opened the west for future pioneers </vt:lpstr>
      <vt:lpstr>PowerPoint Presentation</vt:lpstr>
      <vt:lpstr>PowerPoint Presentation</vt:lpstr>
      <vt:lpstr>Mountain Men and Native Americans would meet at a rendezvous to trade for goods.</vt:lpstr>
      <vt:lpstr>The next wave of people went west because of the opportunity to claim and or purchase land.</vt:lpstr>
      <vt:lpstr>Why did Americans travel west?</vt:lpstr>
      <vt:lpstr>The next group came west as farmers – good productive land.</vt:lpstr>
      <vt:lpstr>PowerPoint Presentation</vt:lpstr>
      <vt:lpstr>How would you get west?</vt:lpstr>
      <vt:lpstr>The Trail to Santa Fe</vt:lpstr>
      <vt:lpstr>For example:  The Santa Fe Trail</vt:lpstr>
      <vt:lpstr>PowerPoint Presentation</vt:lpstr>
      <vt:lpstr>One trail most people have heard about:  The Oregon Trail</vt:lpstr>
      <vt:lpstr>Oregon Fever</vt:lpstr>
      <vt:lpstr>Oregon Trail</vt:lpstr>
      <vt:lpstr>One Family Heads West</vt:lpstr>
      <vt:lpstr>Today if you decide you want to go to Oregon, you might fly, or at least get in a car and take a couple of days to drive there.</vt:lpstr>
      <vt:lpstr>PowerPoint Presentation</vt:lpstr>
      <vt:lpstr>A group of travels heading out West that was written about was ”the Donner party”</vt:lpstr>
      <vt:lpstr>The Mormon Trail</vt:lpstr>
      <vt:lpstr>In Illinois, an anti Mormon mob killed Joseph Smith and they decided they needed a place to live where they would be able to practice their faith freely </vt:lpstr>
      <vt:lpstr>Mormons</vt:lpstr>
      <vt:lpstr> Chapter 11 Section2</vt:lpstr>
      <vt:lpstr>PowerPoint Presentation</vt:lpstr>
      <vt:lpstr>Tejas</vt:lpstr>
      <vt:lpstr>Moses Austin Passes Away in 1821</vt:lpstr>
      <vt:lpstr>What Happened After?</vt:lpstr>
      <vt:lpstr>American Begin to Settle in Tejas</vt:lpstr>
      <vt:lpstr>Who were the Tejanos</vt:lpstr>
      <vt:lpstr>Rising Tensions in Texas</vt:lpstr>
      <vt:lpstr>Mexico Sends an Official to Texas to Investigate the Tensions</vt:lpstr>
      <vt:lpstr>Texans Revolt Against Mexico </vt:lpstr>
      <vt:lpstr>The Texans response, “COME AND TAKE IT”</vt:lpstr>
      <vt:lpstr>What Happened Next?</vt:lpstr>
      <vt:lpstr>Sam Houston</vt:lpstr>
      <vt:lpstr>Against All Odds</vt:lpstr>
      <vt:lpstr>William Travis</vt:lpstr>
      <vt:lpstr>The Alamo Deconstructed The History Channel 2:48</vt:lpstr>
      <vt:lpstr>Remember the Alamo!</vt:lpstr>
      <vt:lpstr>Victory at San Jacinto</vt:lpstr>
      <vt:lpstr>Lone Star Republic</vt:lpstr>
      <vt:lpstr>PowerPoint Presentation</vt:lpstr>
      <vt:lpstr>Lone Star Republic</vt:lpstr>
      <vt:lpstr> Chapter 11 Section 3</vt:lpstr>
      <vt:lpstr>Since 1818, Oregon had been occupied jointly by the U.S. and Britain</vt:lpstr>
      <vt:lpstr>Polk Campaign Slogan “FIFTY-FOUR FORTY OR FIGHT!”</vt:lpstr>
      <vt:lpstr>The Oregon Country</vt:lpstr>
      <vt:lpstr>Troubles with Mexico</vt:lpstr>
      <vt:lpstr>Annexation  of Texas</vt:lpstr>
      <vt:lpstr>The War Begins</vt:lpstr>
      <vt:lpstr>Mexican American War: Invading Mexico</vt:lpstr>
      <vt:lpstr>The War</vt:lpstr>
      <vt:lpstr>The U.S. military strategy that proved to most successful in winning the War with Mexico was the American forces invading Mexico from more that one direction.</vt:lpstr>
      <vt:lpstr>Battles</vt:lpstr>
      <vt:lpstr>The Mexican-American War, 1846-1848 </vt:lpstr>
      <vt:lpstr>Treaty of Guadalupe Hidalgo</vt:lpstr>
      <vt:lpstr>Mexican Cession-land the U.S. acquired from Mexico included present-day California, Nevada, and Utah, &amp; parts of Arizona, New Mexico, &amp; Wyoming </vt:lpstr>
      <vt:lpstr>Mexican Cession</vt:lpstr>
      <vt:lpstr>Gadsden Purchase of 1853</vt:lpstr>
      <vt:lpstr>The idea of the Manifest Destiny was Fulfilled The belief that the United States, having the best government and culture in the world, had the right and duty to control all lands from the Atlantic to the Pacific.  </vt:lpstr>
      <vt:lpstr> Chapter 11 Section 4</vt:lpstr>
      <vt:lpstr>California Before the Gold Rush</vt:lpstr>
      <vt:lpstr>What did the James Marshall’s discovery lead to?</vt:lpstr>
      <vt:lpstr>Three Results of the Gold Rush</vt:lpstr>
    </vt:vector>
  </TitlesOfParts>
  <Company>CUSD10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Manifest Destiny Section 1:  Trails West</dc:title>
  <dc:creator>8th Grade Social Studies</dc:creator>
  <cp:lastModifiedBy>Windows User</cp:lastModifiedBy>
  <cp:revision>132</cp:revision>
  <dcterms:created xsi:type="dcterms:W3CDTF">2014-03-21T17:51:41Z</dcterms:created>
  <dcterms:modified xsi:type="dcterms:W3CDTF">2019-04-12T17:56:38Z</dcterms:modified>
</cp:coreProperties>
</file>