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0" r:id="rId1"/>
  </p:sldMasterIdLst>
  <p:notesMasterIdLst>
    <p:notesMasterId r:id="rId43"/>
  </p:notes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307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91" r:id="rId31"/>
    <p:sldId id="288" r:id="rId32"/>
    <p:sldId id="299" r:id="rId33"/>
    <p:sldId id="301" r:id="rId34"/>
    <p:sldId id="287" r:id="rId35"/>
    <p:sldId id="289" r:id="rId36"/>
    <p:sldId id="286" r:id="rId37"/>
    <p:sldId id="303" r:id="rId38"/>
    <p:sldId id="300" r:id="rId39"/>
    <p:sldId id="305" r:id="rId40"/>
    <p:sldId id="302" r:id="rId41"/>
    <p:sldId id="304" r:id="rId4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864">
          <p15:clr>
            <a:srgbClr val="A4A3A4"/>
          </p15:clr>
        </p15:guide>
        <p15:guide id="3" orient="horz" pos="3552">
          <p15:clr>
            <a:srgbClr val="A4A3A4"/>
          </p15:clr>
        </p15:guide>
        <p15:guide id="4" pos="2880">
          <p15:clr>
            <a:srgbClr val="A4A3A4"/>
          </p15:clr>
        </p15:guide>
        <p15:guide id="5" pos="480">
          <p15:clr>
            <a:srgbClr val="A4A3A4"/>
          </p15:clr>
        </p15:guide>
        <p15:guide id="6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3300"/>
    <a:srgbClr val="FF99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1" autoAdjust="0"/>
    <p:restoredTop sz="94679" autoAdjust="0"/>
  </p:normalViewPr>
  <p:slideViewPr>
    <p:cSldViewPr>
      <p:cViewPr varScale="1">
        <p:scale>
          <a:sx n="73" d="100"/>
          <a:sy n="73" d="100"/>
        </p:scale>
        <p:origin x="1050" y="66"/>
      </p:cViewPr>
      <p:guideLst>
        <p:guide orient="horz" pos="2160"/>
        <p:guide orient="horz" pos="864"/>
        <p:guide orient="horz" pos="3552"/>
        <p:guide pos="2880"/>
        <p:guide pos="48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38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62C389B7-4A26-414C-B117-FEAD427C39E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" panose="02020603050405020304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08AE77B6-CC49-423A-9153-7A01683C5C18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" panose="02020603050405020304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10244" name="Rectangle 4">
            <a:extLst>
              <a:ext uri="{FF2B5EF4-FFF2-40B4-BE49-F238E27FC236}">
                <a16:creationId xmlns:a16="http://schemas.microsoft.com/office/drawing/2014/main" id="{3398EE7B-BC2E-4723-8107-EA684FBA23B6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5" name="Rectangle 5">
            <a:extLst>
              <a:ext uri="{FF2B5EF4-FFF2-40B4-BE49-F238E27FC236}">
                <a16:creationId xmlns:a16="http://schemas.microsoft.com/office/drawing/2014/main" id="{735B8501-C92E-49B5-BA1E-EE9CCA20D9A7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46" name="Rectangle 6">
            <a:extLst>
              <a:ext uri="{FF2B5EF4-FFF2-40B4-BE49-F238E27FC236}">
                <a16:creationId xmlns:a16="http://schemas.microsoft.com/office/drawing/2014/main" id="{2C7A61F6-035D-483D-AE6F-886783255E36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" panose="02020603050405020304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10247" name="Rectangle 7">
            <a:extLst>
              <a:ext uri="{FF2B5EF4-FFF2-40B4-BE49-F238E27FC236}">
                <a16:creationId xmlns:a16="http://schemas.microsoft.com/office/drawing/2014/main" id="{39E68010-D32A-4473-975A-8180A71021E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" panose="02020603050405020304" pitchFamily="18" charset="0"/>
              </a:defRPr>
            </a:lvl1pPr>
          </a:lstStyle>
          <a:p>
            <a:fld id="{EC7EED91-CA40-4D2B-85C4-A48EDC92B42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11CA6F7F-B21B-4108-BC85-F60BBA0F65F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A237579-722B-4501-839E-C244BF1F4CE0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11266" name="Rectangle 2">
            <a:extLst>
              <a:ext uri="{FF2B5EF4-FFF2-40B4-BE49-F238E27FC236}">
                <a16:creationId xmlns:a16="http://schemas.microsoft.com/office/drawing/2014/main" id="{B24BBF5C-F773-44C4-9931-020765CFF22E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2BD895A0-AF03-4640-BA35-D33A7FD0F9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E41837A4-D6EC-4759-800C-B98E205C6FE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EB207A-D7BB-4A7B-8783-80835D96313F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22530" name="Rectangle 2">
            <a:extLst>
              <a:ext uri="{FF2B5EF4-FFF2-40B4-BE49-F238E27FC236}">
                <a16:creationId xmlns:a16="http://schemas.microsoft.com/office/drawing/2014/main" id="{EB9D82AE-C620-4A81-9200-95062507A2C6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C2E29E75-D3F7-40E1-BBC3-22296A6B52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A7414A-E546-4B34-8937-E51FB29E43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A48DEB9-44AD-4176-986E-DE0ABDC209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678271334"/>
      </p:ext>
    </p:extLst>
  </p:cSld>
  <p:clrMapOvr>
    <a:masterClrMapping/>
  </p:clrMapOvr>
  <p:transition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F4F957-5D46-4463-BE10-592DAED0FB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DF87AB1-7DE2-4EF4-9A26-F9C0332358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40916519"/>
      </p:ext>
    </p:extLst>
  </p:cSld>
  <p:clrMapOvr>
    <a:masterClrMapping/>
  </p:clrMapOvr>
  <p:transition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F35E427-5E7B-4AF0-9BCA-8D8B767095C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91300" y="533400"/>
            <a:ext cx="2019300" cy="56435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256371-9005-40F2-BA74-FA48FFF04D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905500" cy="56435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80230749"/>
      </p:ext>
    </p:extLst>
  </p:cSld>
  <p:clrMapOvr>
    <a:masterClrMapping/>
  </p:clrMapOvr>
  <p:transition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1729A8-DF94-4882-A1EA-434871A801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533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396917-50C5-4430-9129-A4FA0595534C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Online Image Placeholder 3">
            <a:extLst>
              <a:ext uri="{FF2B5EF4-FFF2-40B4-BE49-F238E27FC236}">
                <a16:creationId xmlns:a16="http://schemas.microsoft.com/office/drawing/2014/main" id="{2B7584C1-DD71-4EF9-9756-D44104904986}"/>
              </a:ext>
            </a:extLst>
          </p:cNvPr>
          <p:cNvSpPr>
            <a:spLocks noGrp="1"/>
          </p:cNvSpPr>
          <p:nvPr>
            <p:ph type="clipArt"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992359"/>
      </p:ext>
    </p:extLst>
  </p:cSld>
  <p:clrMapOvr>
    <a:masterClrMapping/>
  </p:clrMapOvr>
  <p:transition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5C7C93-D1DE-4EE8-A63C-526E2C4B5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533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00B6C8-B890-463F-8FAD-9D81C604FE00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E66EE5-6CBE-4BE1-8285-6C505900CF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02518304"/>
      </p:ext>
    </p:extLst>
  </p:cSld>
  <p:clrMapOvr>
    <a:masterClrMapping/>
  </p:clrMapOvr>
  <p:transition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9C95A5-1B5A-410A-B2CC-2BA5169D8A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696AB6-BFA8-4355-9799-92B95CFDD2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3633062"/>
      </p:ext>
    </p:extLst>
  </p:cSld>
  <p:clrMapOvr>
    <a:masterClrMapping/>
  </p:clrMapOvr>
  <p:transition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1E0245-2084-4EEB-AA44-7C7CB5F77D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EF5CEA-6344-4CC0-AD16-98C58E8276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04062939"/>
      </p:ext>
    </p:extLst>
  </p:cSld>
  <p:clrMapOvr>
    <a:masterClrMapping/>
  </p:clrMapOvr>
  <p:transition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69CC4B-5048-4D6A-ABA0-ABB40E9642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63F21C-52A7-4016-BD01-0A78A4A4D2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8E93B6-A500-4501-92B9-3CA8AD0376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38213198"/>
      </p:ext>
    </p:extLst>
  </p:cSld>
  <p:clrMapOvr>
    <a:masterClrMapping/>
  </p:clrMapOvr>
  <p:transition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13BF86-7FF1-4150-B3A9-ED08DA64CD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A65AD6-3821-469B-8921-7C408CAAA8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882CE4-8B1C-448D-A7EE-FFB9C2F2CD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0C7515-02EF-4E03-A092-514B7663DB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8899936-167D-4A40-AEE4-C232467B81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02361355"/>
      </p:ext>
    </p:extLst>
  </p:cSld>
  <p:clrMapOvr>
    <a:masterClrMapping/>
  </p:clrMapOvr>
  <p:transition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72B086-FC9C-46A9-AEE3-7A42033438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11877026"/>
      </p:ext>
    </p:extLst>
  </p:cSld>
  <p:clrMapOvr>
    <a:masterClrMapping/>
  </p:clrMapOvr>
  <p:transition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9704344"/>
      </p:ext>
    </p:extLst>
  </p:cSld>
  <p:clrMapOvr>
    <a:masterClrMapping/>
  </p:clrMapOvr>
  <p:transition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2DAFC6-559C-410D-888F-8223D94B1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4C5517-1ADD-403F-BE3A-6393AFFCD0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FB7B2A-8C9F-4EA3-A010-5EAC62BA3D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36275945"/>
      </p:ext>
    </p:extLst>
  </p:cSld>
  <p:clrMapOvr>
    <a:masterClrMapping/>
  </p:clrMapOvr>
  <p:transition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376109-EEA3-455D-8082-04B3EDEAF8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9F641AA-60AB-46E3-95BD-60565E3A8C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5AEE14-CDAC-44D1-9AC6-8BADA9687A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98201374"/>
      </p:ext>
    </p:extLst>
  </p:cSld>
  <p:clrMapOvr>
    <a:masterClrMapping/>
  </p:clrMapOvr>
  <p:transition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C07E9870-D20E-42DA-9528-9053E4F624B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533400"/>
            <a:ext cx="80772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8195" name="AutoShape 3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2197B259-1CE6-4290-9A78-3920ED0E7B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200" y="6019800"/>
            <a:ext cx="762000" cy="8382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6" name="AutoShape 4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D14CCFA6-ECF9-4AA6-871D-9850D624C4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4200" y="6016625"/>
            <a:ext cx="533400" cy="8382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7" name="AutoShape 5">
            <a:hlinkClick r:id="" action="ppaction://hlinkshowjump?jump=endshow" highlightClick="1"/>
            <a:extLst>
              <a:ext uri="{FF2B5EF4-FFF2-40B4-BE49-F238E27FC236}">
                <a16:creationId xmlns:a16="http://schemas.microsoft.com/office/drawing/2014/main" id="{89A65F39-062C-4AEF-AD96-86FAA99E2D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05800" y="6016625"/>
            <a:ext cx="609600" cy="8382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8" name="AutoShape 6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D08EF65E-4A8D-4918-A964-F50D7C6B80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0" y="6016625"/>
            <a:ext cx="609600" cy="8382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</p:sldLayoutIdLst>
  <p:transition>
    <p:wipe/>
  </p:transition>
  <p:txStyles>
    <p:titleStyle>
      <a:lvl1pPr algn="ctr" rtl="0" fontAlgn="base">
        <a:spcBef>
          <a:spcPct val="0"/>
        </a:spcBef>
        <a:spcAft>
          <a:spcPct val="0"/>
        </a:spcAft>
        <a:defRPr sz="2500" b="1" kern="1200">
          <a:solidFill>
            <a:srgbClr val="FFFF99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2500" b="1">
          <a:solidFill>
            <a:srgbClr val="FFFF99"/>
          </a:solidFill>
          <a:latin typeface="Verdana" panose="020B060403050404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2500" b="1">
          <a:solidFill>
            <a:srgbClr val="FFFF99"/>
          </a:solidFill>
          <a:latin typeface="Verdana" panose="020B060403050404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2500" b="1">
          <a:solidFill>
            <a:srgbClr val="FFFF99"/>
          </a:solidFill>
          <a:latin typeface="Verdana" panose="020B060403050404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2500" b="1">
          <a:solidFill>
            <a:srgbClr val="FFFF99"/>
          </a:solidFill>
          <a:latin typeface="Verdana" panose="020B060403050404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500" b="1">
          <a:solidFill>
            <a:srgbClr val="FFFF99"/>
          </a:solidFill>
          <a:latin typeface="Verdana" panose="020B060403050404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500" b="1">
          <a:solidFill>
            <a:srgbClr val="FFFF99"/>
          </a:solidFill>
          <a:latin typeface="Verdana" panose="020B060403050404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500" b="1">
          <a:solidFill>
            <a:srgbClr val="FFFF99"/>
          </a:solidFill>
          <a:latin typeface="Verdana" panose="020B060403050404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500" b="1">
          <a:solidFill>
            <a:srgbClr val="FFFF99"/>
          </a:solidFill>
          <a:latin typeface="Verdana" panose="020B060403050404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slide" Target="slide40.xml"/><Relationship Id="rId18" Type="http://schemas.openxmlformats.org/officeDocument/2006/relationships/slide" Target="slide37.xml"/><Relationship Id="rId26" Type="http://schemas.openxmlformats.org/officeDocument/2006/relationships/image" Target="../media/image12.png"/><Relationship Id="rId3" Type="http://schemas.openxmlformats.org/officeDocument/2006/relationships/image" Target="../media/image3.png"/><Relationship Id="rId21" Type="http://schemas.openxmlformats.org/officeDocument/2006/relationships/image" Target="../media/image7.png"/><Relationship Id="rId7" Type="http://schemas.openxmlformats.org/officeDocument/2006/relationships/image" Target="../media/image4.png"/><Relationship Id="rId12" Type="http://schemas.openxmlformats.org/officeDocument/2006/relationships/slide" Target="slide32.xml"/><Relationship Id="rId17" Type="http://schemas.openxmlformats.org/officeDocument/2006/relationships/slide" Target="slide36.xml"/><Relationship Id="rId25" Type="http://schemas.openxmlformats.org/officeDocument/2006/relationships/image" Target="../media/image11.png"/><Relationship Id="rId2" Type="http://schemas.openxmlformats.org/officeDocument/2006/relationships/image" Target="../media/image2.png"/><Relationship Id="rId16" Type="http://schemas.openxmlformats.org/officeDocument/2006/relationships/slide" Target="slide35.xml"/><Relationship Id="rId20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slide" Target="slide23.xml"/><Relationship Id="rId11" Type="http://schemas.openxmlformats.org/officeDocument/2006/relationships/slide" Target="slide33.xml"/><Relationship Id="rId24" Type="http://schemas.openxmlformats.org/officeDocument/2006/relationships/image" Target="../media/image10.png"/><Relationship Id="rId5" Type="http://schemas.openxmlformats.org/officeDocument/2006/relationships/slide" Target="slide13.xml"/><Relationship Id="rId15" Type="http://schemas.openxmlformats.org/officeDocument/2006/relationships/slide" Target="slide34.xml"/><Relationship Id="rId23" Type="http://schemas.openxmlformats.org/officeDocument/2006/relationships/image" Target="../media/image9.png"/><Relationship Id="rId10" Type="http://schemas.openxmlformats.org/officeDocument/2006/relationships/slide" Target="slide31.xml"/><Relationship Id="rId19" Type="http://schemas.openxmlformats.org/officeDocument/2006/relationships/slide" Target="slide39.xml"/><Relationship Id="rId4" Type="http://schemas.openxmlformats.org/officeDocument/2006/relationships/slide" Target="slide8.xml"/><Relationship Id="rId9" Type="http://schemas.openxmlformats.org/officeDocument/2006/relationships/slide" Target="slide30.xml"/><Relationship Id="rId14" Type="http://schemas.openxmlformats.org/officeDocument/2006/relationships/slide" Target="slide41.xml"/><Relationship Id="rId22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Text Box 5">
            <a:extLst>
              <a:ext uri="{FF2B5EF4-FFF2-40B4-BE49-F238E27FC236}">
                <a16:creationId xmlns:a16="http://schemas.microsoft.com/office/drawing/2014/main" id="{C1D1BF46-AE4F-4F71-A629-3C5849CC9F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685800"/>
            <a:ext cx="769620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sz="2500" b="1">
                <a:solidFill>
                  <a:srgbClr val="FFFF99"/>
                </a:solidFill>
                <a:latin typeface="Verdana" panose="020B0604030504040204" pitchFamily="34" charset="0"/>
              </a:rPr>
              <a:t>Chapter 11 – Expanding West </a:t>
            </a:r>
            <a:endParaRPr lang="en-US" altLang="en-US" sz="2400">
              <a:latin typeface="Times" panose="02020603050405020304" pitchFamily="18" charset="0"/>
            </a:endParaRPr>
          </a:p>
        </p:txBody>
      </p:sp>
      <p:sp>
        <p:nvSpPr>
          <p:cNvPr id="4108" name="Text Box 12">
            <a:extLst>
              <a:ext uri="{FF2B5EF4-FFF2-40B4-BE49-F238E27FC236}">
                <a16:creationId xmlns:a16="http://schemas.microsoft.com/office/drawing/2014/main" id="{450063AF-9409-4560-A7C0-0CD2DEDA8D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1295400"/>
            <a:ext cx="2514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2400" b="1">
                <a:solidFill>
                  <a:srgbClr val="FF9900"/>
                </a:solidFill>
                <a:latin typeface="Times" panose="02020603050405020304" pitchFamily="18" charset="0"/>
              </a:rPr>
              <a:t>Section Notes</a:t>
            </a:r>
            <a:endParaRPr lang="en-US" altLang="en-US" sz="2400">
              <a:solidFill>
                <a:srgbClr val="FFFF99"/>
              </a:solidFill>
              <a:latin typeface="Times" panose="02020603050405020304" pitchFamily="18" charset="0"/>
            </a:endParaRPr>
          </a:p>
        </p:txBody>
      </p:sp>
      <p:pic>
        <p:nvPicPr>
          <p:cNvPr id="4110" name="Picture 14">
            <a:extLst>
              <a:ext uri="{FF2B5EF4-FFF2-40B4-BE49-F238E27FC236}">
                <a16:creationId xmlns:a16="http://schemas.microsoft.com/office/drawing/2014/main" id="{AE930E25-2963-454C-AB15-63E55F8C00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833563"/>
            <a:ext cx="152400" cy="147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11" name="Text Box 15">
            <a:extLst>
              <a:ext uri="{FF2B5EF4-FFF2-40B4-BE49-F238E27FC236}">
                <a16:creationId xmlns:a16="http://schemas.microsoft.com/office/drawing/2014/main" id="{9A91CD90-859F-4278-AE03-4EFAEE4B48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1676400"/>
            <a:ext cx="3352800" cy="106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en-US" sz="1600" u="sng">
                <a:solidFill>
                  <a:srgbClr val="FFFF99"/>
                </a:solidFill>
                <a:latin typeface="Verdana" panose="020B0604030504040204" pitchFamily="34" charset="0"/>
                <a:hlinkClick r:id="" action="ppaction://hlinkshowjump?jump=nextslide"/>
              </a:rPr>
              <a:t>Trails to the West</a:t>
            </a:r>
            <a:endParaRPr lang="en-US" altLang="en-US" sz="1600" u="sng">
              <a:solidFill>
                <a:srgbClr val="FFFF99"/>
              </a:solidFill>
              <a:latin typeface="Verdana" panose="020B0604030504040204" pitchFamily="34" charset="0"/>
            </a:endParaRPr>
          </a:p>
          <a:p>
            <a:pPr eaLnBrk="0" hangingPunct="0"/>
            <a:r>
              <a:rPr lang="en-US" altLang="en-US" sz="1600" u="sng">
                <a:solidFill>
                  <a:srgbClr val="FFFF99"/>
                </a:solidFill>
                <a:latin typeface="Verdana" panose="020B0604030504040204" pitchFamily="34" charset="0"/>
                <a:hlinkClick r:id="rId4" action="ppaction://hlinksldjump"/>
              </a:rPr>
              <a:t>The Texas Revolution</a:t>
            </a:r>
            <a:endParaRPr lang="en-US" altLang="en-US" sz="1600" u="sng">
              <a:solidFill>
                <a:srgbClr val="FFFF99"/>
              </a:solidFill>
              <a:latin typeface="Verdana" panose="020B0604030504040204" pitchFamily="34" charset="0"/>
            </a:endParaRPr>
          </a:p>
          <a:p>
            <a:pPr eaLnBrk="0" hangingPunct="0"/>
            <a:r>
              <a:rPr lang="en-US" altLang="en-US" sz="1600" u="sng">
                <a:solidFill>
                  <a:srgbClr val="FFFF99"/>
                </a:solidFill>
                <a:latin typeface="Verdana" panose="020B0604030504040204" pitchFamily="34" charset="0"/>
                <a:hlinkClick r:id="rId5" action="ppaction://hlinksldjump"/>
              </a:rPr>
              <a:t>The Mexican-American War</a:t>
            </a:r>
            <a:endParaRPr lang="en-US" altLang="en-US" sz="1600" u="sng">
              <a:solidFill>
                <a:srgbClr val="FFFF99"/>
              </a:solidFill>
              <a:latin typeface="Verdana" panose="020B0604030504040204" pitchFamily="34" charset="0"/>
            </a:endParaRPr>
          </a:p>
          <a:p>
            <a:pPr eaLnBrk="0" hangingPunct="0"/>
            <a:r>
              <a:rPr lang="en-US" altLang="en-US" sz="1600" u="sng">
                <a:solidFill>
                  <a:srgbClr val="FFFF99"/>
                </a:solidFill>
                <a:latin typeface="Verdana" panose="020B0604030504040204" pitchFamily="34" charset="0"/>
                <a:hlinkClick r:id="rId6" action="ppaction://hlinksldjump"/>
              </a:rPr>
              <a:t>The California Gold Rush</a:t>
            </a:r>
            <a:endParaRPr lang="en-US" altLang="en-US" sz="1600" u="sng">
              <a:solidFill>
                <a:srgbClr val="FFFF99"/>
              </a:solidFill>
              <a:latin typeface="Verdana" panose="020B0604030504040204" pitchFamily="34" charset="0"/>
            </a:endParaRPr>
          </a:p>
        </p:txBody>
      </p:sp>
      <p:pic>
        <p:nvPicPr>
          <p:cNvPr id="4112" name="Picture 16">
            <a:extLst>
              <a:ext uri="{FF2B5EF4-FFF2-40B4-BE49-F238E27FC236}">
                <a16:creationId xmlns:a16="http://schemas.microsoft.com/office/drawing/2014/main" id="{F10A9327-18AF-4A2C-B4C0-CD051B531D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057400"/>
            <a:ext cx="152400" cy="147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3" name="Picture 17">
            <a:extLst>
              <a:ext uri="{FF2B5EF4-FFF2-40B4-BE49-F238E27FC236}">
                <a16:creationId xmlns:a16="http://schemas.microsoft.com/office/drawing/2014/main" id="{7A369CAF-CACB-4DB5-8C05-8A6CF6A52F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286000"/>
            <a:ext cx="152400" cy="147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16" name="Text Box 20">
            <a:extLst>
              <a:ext uri="{FF2B5EF4-FFF2-40B4-BE49-F238E27FC236}">
                <a16:creationId xmlns:a16="http://schemas.microsoft.com/office/drawing/2014/main" id="{C6EDED45-F770-40AB-B03B-A1040272BA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0" y="1295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2400" b="1">
                <a:solidFill>
                  <a:srgbClr val="FF9900"/>
                </a:solidFill>
                <a:latin typeface="Times" panose="02020603050405020304" pitchFamily="18" charset="0"/>
              </a:rPr>
              <a:t>Video</a:t>
            </a:r>
            <a:endParaRPr lang="en-US" altLang="en-US" sz="2400">
              <a:solidFill>
                <a:srgbClr val="FFFF99"/>
              </a:solidFill>
              <a:latin typeface="Times" panose="02020603050405020304" pitchFamily="18" charset="0"/>
            </a:endParaRPr>
          </a:p>
        </p:txBody>
      </p:sp>
      <p:sp>
        <p:nvSpPr>
          <p:cNvPr id="4118" name="Text Box 22">
            <a:extLst>
              <a:ext uri="{FF2B5EF4-FFF2-40B4-BE49-F238E27FC236}">
                <a16:creationId xmlns:a16="http://schemas.microsoft.com/office/drawing/2014/main" id="{36CAB6BB-4B64-448D-991D-90CE2BA8B6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600" y="1676400"/>
            <a:ext cx="28956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8600" indent="-228600" eaLnBrk="0" hangingPunct="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r>
              <a:rPr lang="en-US" altLang="en-US" sz="1600" u="sng">
                <a:solidFill>
                  <a:srgbClr val="FFFF99"/>
                </a:solidFill>
                <a:latin typeface="Verdana" panose="020B0604030504040204" pitchFamily="34" charset="0"/>
                <a:hlinkClick r:id="" action="ppaction://noaction"/>
              </a:rPr>
              <a:t>The Impact of the California Gold Rush</a:t>
            </a:r>
            <a:endParaRPr lang="en-US" altLang="en-US" sz="1600" u="sng">
              <a:solidFill>
                <a:srgbClr val="FFFF99"/>
              </a:solidFill>
              <a:latin typeface="Verdana" panose="020B0604030504040204" pitchFamily="34" charset="0"/>
            </a:endParaRPr>
          </a:p>
        </p:txBody>
      </p:sp>
      <p:sp>
        <p:nvSpPr>
          <p:cNvPr id="4119" name="Text Box 23">
            <a:extLst>
              <a:ext uri="{FF2B5EF4-FFF2-40B4-BE49-F238E27FC236}">
                <a16:creationId xmlns:a16="http://schemas.microsoft.com/office/drawing/2014/main" id="{8BC88A82-4D7D-459E-A17D-88F36C4FCB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2971800"/>
            <a:ext cx="3352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2400" b="1">
                <a:solidFill>
                  <a:srgbClr val="FF9900"/>
                </a:solidFill>
                <a:latin typeface="Times" panose="02020603050405020304" pitchFamily="18" charset="0"/>
              </a:rPr>
              <a:t>    History Close-up</a:t>
            </a:r>
            <a:endParaRPr lang="en-US" altLang="en-US" sz="2400">
              <a:solidFill>
                <a:srgbClr val="FFFF99"/>
              </a:solidFill>
              <a:latin typeface="Times" panose="02020603050405020304" pitchFamily="18" charset="0"/>
            </a:endParaRPr>
          </a:p>
        </p:txBody>
      </p:sp>
      <p:sp>
        <p:nvSpPr>
          <p:cNvPr id="4121" name="Text Box 25">
            <a:extLst>
              <a:ext uri="{FF2B5EF4-FFF2-40B4-BE49-F238E27FC236}">
                <a16:creationId xmlns:a16="http://schemas.microsoft.com/office/drawing/2014/main" id="{1FB10933-B468-42E9-915A-7F5BE71CDC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3352800"/>
            <a:ext cx="3352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en-US" sz="1600" u="sng">
                <a:solidFill>
                  <a:srgbClr val="FFFF99"/>
                </a:solidFill>
                <a:latin typeface="Verdana" panose="020B0604030504040204" pitchFamily="34" charset="0"/>
                <a:hlinkClick r:id="rId9" action="ppaction://hlinksldjump"/>
              </a:rPr>
              <a:t>Ranch Life</a:t>
            </a:r>
            <a:endParaRPr lang="en-US" altLang="en-US" sz="1600" u="sng">
              <a:solidFill>
                <a:srgbClr val="FFFF99"/>
              </a:solidFill>
              <a:latin typeface="Verdana" panose="020B0604030504040204" pitchFamily="34" charset="0"/>
            </a:endParaRPr>
          </a:p>
        </p:txBody>
      </p:sp>
      <p:sp>
        <p:nvSpPr>
          <p:cNvPr id="4126" name="Text Box 30">
            <a:extLst>
              <a:ext uri="{FF2B5EF4-FFF2-40B4-BE49-F238E27FC236}">
                <a16:creationId xmlns:a16="http://schemas.microsoft.com/office/drawing/2014/main" id="{5092D759-DD0E-41A9-AFB7-8E50102BAE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459105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2400" b="1">
                <a:solidFill>
                  <a:srgbClr val="FF9900"/>
                </a:solidFill>
                <a:latin typeface="Times" panose="02020603050405020304" pitchFamily="18" charset="0"/>
              </a:rPr>
              <a:t>     Images</a:t>
            </a:r>
            <a:endParaRPr lang="en-US" altLang="en-US" sz="2400">
              <a:solidFill>
                <a:srgbClr val="FFFF99"/>
              </a:solidFill>
              <a:latin typeface="Times" panose="02020603050405020304" pitchFamily="18" charset="0"/>
            </a:endParaRPr>
          </a:p>
        </p:txBody>
      </p:sp>
      <p:sp>
        <p:nvSpPr>
          <p:cNvPr id="4128" name="Text Box 32">
            <a:extLst>
              <a:ext uri="{FF2B5EF4-FFF2-40B4-BE49-F238E27FC236}">
                <a16:creationId xmlns:a16="http://schemas.microsoft.com/office/drawing/2014/main" id="{21492C21-D260-4A2D-8A9A-7F9C0492B3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0" y="4937125"/>
            <a:ext cx="3048000" cy="106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en-US" sz="1600" u="sng">
                <a:solidFill>
                  <a:srgbClr val="FFFF99"/>
                </a:solidFill>
                <a:latin typeface="Verdana" panose="020B0604030504040204" pitchFamily="34" charset="0"/>
                <a:hlinkClick r:id="rId10" action="ppaction://hlinksldjump"/>
              </a:rPr>
              <a:t>Mormon Pioneers</a:t>
            </a:r>
            <a:endParaRPr lang="en-US" altLang="en-US" sz="1600" u="sng">
              <a:solidFill>
                <a:srgbClr val="FFFF99"/>
              </a:solidFill>
              <a:latin typeface="Verdana" panose="020B0604030504040204" pitchFamily="34" charset="0"/>
            </a:endParaRPr>
          </a:p>
          <a:p>
            <a:pPr eaLnBrk="0" hangingPunct="0"/>
            <a:r>
              <a:rPr lang="en-US" altLang="en-US" sz="1600" u="sng">
                <a:solidFill>
                  <a:srgbClr val="FFFF99"/>
                </a:solidFill>
                <a:latin typeface="Verdana" panose="020B0604030504040204" pitchFamily="34" charset="0"/>
                <a:hlinkClick r:id="rId11" action="ppaction://hlinksldjump"/>
              </a:rPr>
              <a:t>Manifest Destiny</a:t>
            </a:r>
            <a:endParaRPr lang="en-US" altLang="en-US" sz="1600" u="sng">
              <a:solidFill>
                <a:srgbClr val="FFFF99"/>
              </a:solidFill>
              <a:latin typeface="Verdana" panose="020B0604030504040204" pitchFamily="34" charset="0"/>
            </a:endParaRPr>
          </a:p>
          <a:p>
            <a:pPr eaLnBrk="0" hangingPunct="0"/>
            <a:r>
              <a:rPr lang="en-US" altLang="en-US" sz="1600" u="sng">
                <a:solidFill>
                  <a:srgbClr val="FFFF99"/>
                </a:solidFill>
                <a:latin typeface="Verdana" panose="020B0604030504040204" pitchFamily="34" charset="0"/>
                <a:hlinkClick r:id="rId12" action="ppaction://hlinksldjump"/>
              </a:rPr>
              <a:t>Battle of Buena Vista</a:t>
            </a:r>
            <a:endParaRPr lang="en-US" altLang="en-US" sz="1600" u="sng">
              <a:solidFill>
                <a:srgbClr val="FFFF99"/>
              </a:solidFill>
              <a:latin typeface="Verdana" panose="020B0604030504040204" pitchFamily="34" charset="0"/>
            </a:endParaRPr>
          </a:p>
          <a:p>
            <a:pPr eaLnBrk="0" hangingPunct="0"/>
            <a:r>
              <a:rPr lang="en-US" altLang="en-US" sz="1600" u="sng">
                <a:solidFill>
                  <a:srgbClr val="FFFF99"/>
                </a:solidFill>
                <a:latin typeface="Verdana" panose="020B0604030504040204" pitchFamily="34" charset="0"/>
                <a:hlinkClick r:id="rId11" action="ppaction://hlinksldjump"/>
              </a:rPr>
              <a:t>Staking a Claim</a:t>
            </a:r>
            <a:endParaRPr lang="en-US" altLang="en-US" sz="2000" u="sng">
              <a:solidFill>
                <a:srgbClr val="FFFF99"/>
              </a:solidFill>
              <a:latin typeface="Verdana" panose="020B0604030504040204" pitchFamily="34" charset="0"/>
            </a:endParaRPr>
          </a:p>
        </p:txBody>
      </p:sp>
      <p:sp>
        <p:nvSpPr>
          <p:cNvPr id="4133" name="Text Box 37">
            <a:extLst>
              <a:ext uri="{FF2B5EF4-FFF2-40B4-BE49-F238E27FC236}">
                <a16:creationId xmlns:a16="http://schemas.microsoft.com/office/drawing/2014/main" id="{09CE0812-BF79-4334-98AC-ED6B276C7E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3965575"/>
            <a:ext cx="2819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2400" b="1">
                <a:solidFill>
                  <a:srgbClr val="FF9900"/>
                </a:solidFill>
                <a:latin typeface="Times" panose="02020603050405020304" pitchFamily="18" charset="0"/>
              </a:rPr>
              <a:t>    Quick Facts</a:t>
            </a:r>
            <a:endParaRPr lang="en-US" altLang="en-US" sz="2400">
              <a:solidFill>
                <a:srgbClr val="FFFF99"/>
              </a:solidFill>
              <a:latin typeface="Times" panose="02020603050405020304" pitchFamily="18" charset="0"/>
            </a:endParaRPr>
          </a:p>
        </p:txBody>
      </p:sp>
      <p:sp>
        <p:nvSpPr>
          <p:cNvPr id="4135" name="Text Box 39">
            <a:extLst>
              <a:ext uri="{FF2B5EF4-FFF2-40B4-BE49-F238E27FC236}">
                <a16:creationId xmlns:a16="http://schemas.microsoft.com/office/drawing/2014/main" id="{9EE2B913-A7DD-42ED-BBC6-8666DA67E5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4346575"/>
            <a:ext cx="3429000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8600" indent="-228600" eaLnBrk="0" hangingPunct="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r>
              <a:rPr lang="en-US" altLang="en-US" sz="1600" u="sng">
                <a:solidFill>
                  <a:srgbClr val="FFFF99"/>
                </a:solidFill>
                <a:latin typeface="Verdana" panose="020B0604030504040204" pitchFamily="34" charset="0"/>
                <a:hlinkClick r:id="rId13" action="ppaction://hlinksldjump"/>
              </a:rPr>
              <a:t>Westward Movement in the</a:t>
            </a:r>
            <a:br>
              <a:rPr lang="en-US" altLang="en-US" sz="1600" u="sng">
                <a:solidFill>
                  <a:srgbClr val="FFFF99"/>
                </a:solidFill>
                <a:latin typeface="Verdana" panose="020B0604030504040204" pitchFamily="34" charset="0"/>
                <a:hlinkClick r:id="rId13" action="ppaction://hlinksldjump"/>
              </a:rPr>
            </a:br>
            <a:r>
              <a:rPr lang="en-US" altLang="en-US" sz="1600" u="sng">
                <a:solidFill>
                  <a:srgbClr val="FFFF99"/>
                </a:solidFill>
                <a:latin typeface="Verdana" panose="020B0604030504040204" pitchFamily="34" charset="0"/>
                <a:hlinkClick r:id="rId13" action="ppaction://hlinksldjump"/>
              </a:rPr>
              <a:t>United States</a:t>
            </a:r>
            <a:endParaRPr lang="en-US" altLang="en-US" sz="1600" u="sng">
              <a:solidFill>
                <a:srgbClr val="FFFF99"/>
              </a:solidFill>
              <a:latin typeface="Verdana" panose="020B0604030504040204" pitchFamily="34" charset="0"/>
            </a:endParaRPr>
          </a:p>
          <a:p>
            <a:r>
              <a:rPr lang="en-US" altLang="en-US" sz="1600" u="sng">
                <a:solidFill>
                  <a:srgbClr val="FFFF99"/>
                </a:solidFill>
                <a:latin typeface="Verdana" panose="020B0604030504040204" pitchFamily="34" charset="0"/>
                <a:hlinkClick r:id="rId14" action="ppaction://hlinksldjump"/>
              </a:rPr>
              <a:t>Chapter 11 Visual Summary</a:t>
            </a:r>
            <a:endParaRPr lang="en-US" altLang="en-US" sz="1600" u="sng">
              <a:solidFill>
                <a:srgbClr val="FFFF99"/>
              </a:solidFill>
              <a:latin typeface="Verdana" panose="020B0604030504040204" pitchFamily="34" charset="0"/>
            </a:endParaRPr>
          </a:p>
        </p:txBody>
      </p:sp>
      <p:sp>
        <p:nvSpPr>
          <p:cNvPr id="4138" name="Text Box 42">
            <a:extLst>
              <a:ext uri="{FF2B5EF4-FFF2-40B4-BE49-F238E27FC236}">
                <a16:creationId xmlns:a16="http://schemas.microsoft.com/office/drawing/2014/main" id="{44E01563-91B7-489A-9357-8C61611D58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22098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2400" b="1">
                <a:solidFill>
                  <a:srgbClr val="FF9900"/>
                </a:solidFill>
                <a:latin typeface="Times" panose="02020603050405020304" pitchFamily="18" charset="0"/>
              </a:rPr>
              <a:t>    Maps</a:t>
            </a:r>
            <a:endParaRPr lang="en-US" altLang="en-US" sz="2400">
              <a:solidFill>
                <a:srgbClr val="FFFF99"/>
              </a:solidFill>
              <a:latin typeface="Times" panose="02020603050405020304" pitchFamily="18" charset="0"/>
            </a:endParaRPr>
          </a:p>
        </p:txBody>
      </p:sp>
      <p:sp>
        <p:nvSpPr>
          <p:cNvPr id="4140" name="Text Box 44">
            <a:extLst>
              <a:ext uri="{FF2B5EF4-FFF2-40B4-BE49-F238E27FC236}">
                <a16:creationId xmlns:a16="http://schemas.microsoft.com/office/drawing/2014/main" id="{E777B28A-E39F-4DB1-8491-C3D2667184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0" y="2590800"/>
            <a:ext cx="4038600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8600" indent="-228600" eaLnBrk="0" hangingPunct="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r>
              <a:rPr lang="en-US" altLang="en-US" sz="1500" u="sng">
                <a:solidFill>
                  <a:srgbClr val="FFFF99"/>
                </a:solidFill>
                <a:latin typeface="Verdana" panose="020B0604030504040204" pitchFamily="34" charset="0"/>
                <a:hlinkClick r:id="rId15" action="ppaction://hlinksldjump"/>
              </a:rPr>
              <a:t>Trails Leading West</a:t>
            </a:r>
            <a:endParaRPr lang="en-US" altLang="en-US" sz="1500" u="sng">
              <a:solidFill>
                <a:srgbClr val="FFFF99"/>
              </a:solidFill>
              <a:latin typeface="Verdana" panose="020B0604030504040204" pitchFamily="34" charset="0"/>
            </a:endParaRPr>
          </a:p>
          <a:p>
            <a:r>
              <a:rPr lang="en-US" altLang="en-US" sz="1500" u="sng">
                <a:solidFill>
                  <a:srgbClr val="FFFF99"/>
                </a:solidFill>
                <a:latin typeface="Verdana" panose="020B0604030504040204" pitchFamily="34" charset="0"/>
                <a:hlinkClick r:id="rId16" action="ppaction://hlinksldjump"/>
              </a:rPr>
              <a:t>The Texas Revolution</a:t>
            </a:r>
            <a:endParaRPr lang="en-US" altLang="en-US" sz="1500" u="sng">
              <a:solidFill>
                <a:srgbClr val="FFFF99"/>
              </a:solidFill>
              <a:latin typeface="Verdana" panose="020B0604030504040204" pitchFamily="34" charset="0"/>
            </a:endParaRPr>
          </a:p>
          <a:p>
            <a:r>
              <a:rPr lang="en-US" altLang="en-US" sz="1500" u="sng">
                <a:solidFill>
                  <a:srgbClr val="FFFF99"/>
                </a:solidFill>
                <a:latin typeface="Verdana" panose="020B0604030504040204" pitchFamily="34" charset="0"/>
                <a:hlinkClick r:id="rId17" action="ppaction://hlinksldjump"/>
              </a:rPr>
              <a:t>Mexican-American War,</a:t>
            </a:r>
            <a:br>
              <a:rPr lang="en-US" altLang="en-US" sz="1500" u="sng">
                <a:solidFill>
                  <a:srgbClr val="FFFF99"/>
                </a:solidFill>
                <a:latin typeface="Verdana" panose="020B0604030504040204" pitchFamily="34" charset="0"/>
                <a:hlinkClick r:id="rId17" action="ppaction://hlinksldjump"/>
              </a:rPr>
            </a:br>
            <a:r>
              <a:rPr lang="en-US" altLang="en-US" sz="1500" u="sng">
                <a:solidFill>
                  <a:srgbClr val="FFFF99"/>
                </a:solidFill>
                <a:latin typeface="Verdana" panose="020B0604030504040204" pitchFamily="34" charset="0"/>
                <a:hlinkClick r:id="rId17" action="ppaction://hlinksldjump"/>
              </a:rPr>
              <a:t>1846-1847</a:t>
            </a:r>
            <a:endParaRPr lang="en-US" altLang="en-US" sz="1500" u="sng">
              <a:solidFill>
                <a:srgbClr val="FFFF99"/>
              </a:solidFill>
              <a:latin typeface="Verdana" panose="020B0604030504040204" pitchFamily="34" charset="0"/>
            </a:endParaRPr>
          </a:p>
          <a:p>
            <a:r>
              <a:rPr lang="en-US" altLang="en-US" sz="1500" u="sng">
                <a:solidFill>
                  <a:srgbClr val="FFFF99"/>
                </a:solidFill>
                <a:latin typeface="Verdana" panose="020B0604030504040204" pitchFamily="34" charset="0"/>
                <a:hlinkClick r:id="rId18" action="ppaction://hlinksldjump"/>
              </a:rPr>
              <a:t>Skills Page Map: Expansion</a:t>
            </a:r>
          </a:p>
          <a:p>
            <a:r>
              <a:rPr lang="en-US" altLang="en-US" sz="1500" u="sng">
                <a:solidFill>
                  <a:srgbClr val="FFFF99"/>
                </a:solidFill>
                <a:latin typeface="Verdana" panose="020B0604030504040204" pitchFamily="34" charset="0"/>
                <a:hlinkClick r:id="rId18" action="ppaction://hlinksldjump"/>
              </a:rPr>
              <a:t>Growth of the United States to</a:t>
            </a:r>
            <a:br>
              <a:rPr lang="en-US" altLang="en-US" sz="1500" u="sng">
                <a:solidFill>
                  <a:srgbClr val="FFFF99"/>
                </a:solidFill>
                <a:latin typeface="Verdana" panose="020B0604030504040204" pitchFamily="34" charset="0"/>
                <a:hlinkClick r:id="rId18" action="ppaction://hlinksldjump"/>
              </a:rPr>
            </a:br>
            <a:r>
              <a:rPr lang="en-US" altLang="en-US" sz="1500" u="sng">
                <a:solidFill>
                  <a:srgbClr val="FFFF99"/>
                </a:solidFill>
                <a:latin typeface="Verdana" panose="020B0604030504040204" pitchFamily="34" charset="0"/>
                <a:hlinkClick r:id="rId18" action="ppaction://hlinksldjump"/>
              </a:rPr>
              <a:t>1853</a:t>
            </a:r>
            <a:endParaRPr lang="en-US" altLang="en-US" sz="1500" u="sng">
              <a:solidFill>
                <a:srgbClr val="FFFF99"/>
              </a:solidFill>
              <a:latin typeface="Verdana" panose="020B0604030504040204" pitchFamily="34" charset="0"/>
            </a:endParaRPr>
          </a:p>
          <a:p>
            <a:r>
              <a:rPr lang="en-US" altLang="en-US" sz="1500" u="sng">
                <a:solidFill>
                  <a:srgbClr val="FFFF99"/>
                </a:solidFill>
                <a:latin typeface="Verdana" panose="020B0604030504040204" pitchFamily="34" charset="0"/>
                <a:hlinkClick r:id="rId19" action="ppaction://hlinksldjump"/>
              </a:rPr>
              <a:t>Standardized Test Practice Map</a:t>
            </a:r>
            <a:endParaRPr lang="en-US" altLang="en-US" sz="1500" u="sng">
              <a:solidFill>
                <a:srgbClr val="FFFF99"/>
              </a:solidFill>
              <a:latin typeface="Verdana" panose="020B0604030504040204" pitchFamily="34" charset="0"/>
            </a:endParaRPr>
          </a:p>
        </p:txBody>
      </p:sp>
      <p:pic>
        <p:nvPicPr>
          <p:cNvPr id="4145" name="Picture 49">
            <a:extLst>
              <a:ext uri="{FF2B5EF4-FFF2-40B4-BE49-F238E27FC236}">
                <a16:creationId xmlns:a16="http://schemas.microsoft.com/office/drawing/2014/main" id="{1D5F0E24-C78A-45EB-B242-844029E0D5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295400"/>
            <a:ext cx="609600" cy="53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47" name="Picture 51">
            <a:extLst>
              <a:ext uri="{FF2B5EF4-FFF2-40B4-BE49-F238E27FC236}">
                <a16:creationId xmlns:a16="http://schemas.microsoft.com/office/drawing/2014/main" id="{26836FDC-3FE4-4A87-882F-225149EC1D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209800"/>
            <a:ext cx="460375" cy="4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51" name="Picture 55">
            <a:extLst>
              <a:ext uri="{FF2B5EF4-FFF2-40B4-BE49-F238E27FC236}">
                <a16:creationId xmlns:a16="http://schemas.microsoft.com/office/drawing/2014/main" id="{7AC5ACE4-17F0-4DBD-ADF4-6C01A4CD54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610100"/>
            <a:ext cx="509588" cy="59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61" name="Picture 65">
            <a:extLst>
              <a:ext uri="{FF2B5EF4-FFF2-40B4-BE49-F238E27FC236}">
                <a16:creationId xmlns:a16="http://schemas.microsoft.com/office/drawing/2014/main" id="{570C2817-BB6D-4A59-BBAC-66721C016C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295400"/>
            <a:ext cx="671513" cy="617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62" name="Picture 66">
            <a:extLst>
              <a:ext uri="{FF2B5EF4-FFF2-40B4-BE49-F238E27FC236}">
                <a16:creationId xmlns:a16="http://schemas.microsoft.com/office/drawing/2014/main" id="{CA1917D9-F6BE-4090-AC8E-D218AC08AD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951288"/>
            <a:ext cx="671513" cy="582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63" name="Picture 67">
            <a:extLst>
              <a:ext uri="{FF2B5EF4-FFF2-40B4-BE49-F238E27FC236}">
                <a16:creationId xmlns:a16="http://schemas.microsoft.com/office/drawing/2014/main" id="{79C753BC-D0C4-40FD-A55C-1A076DDB63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027363"/>
            <a:ext cx="519113" cy="477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64" name="Picture 68">
            <a:extLst>
              <a:ext uri="{FF2B5EF4-FFF2-40B4-BE49-F238E27FC236}">
                <a16:creationId xmlns:a16="http://schemas.microsoft.com/office/drawing/2014/main" id="{37EA8F55-F99A-4973-BE51-3A8657F1E7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514600"/>
            <a:ext cx="152400" cy="147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65" name="AutoShape 69">
            <a:hlinkClick r:id="" action="ppaction://hlinkshowjump?jump=endshow" highlightClick="1"/>
            <a:extLst>
              <a:ext uri="{FF2B5EF4-FFF2-40B4-BE49-F238E27FC236}">
                <a16:creationId xmlns:a16="http://schemas.microsoft.com/office/drawing/2014/main" id="{E1CE6D26-E3A1-416D-B989-FE5BD79AE3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0" y="6016625"/>
            <a:ext cx="609600" cy="8382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2F91BA22-6DB5-4620-92E0-9C00A344394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533400"/>
            <a:ext cx="8077200" cy="1216025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2400"/>
              <a:t>Main Idea 2:</a:t>
            </a:r>
            <a:br>
              <a:rPr lang="en-US" altLang="en-US" sz="2400"/>
            </a:br>
            <a:r>
              <a:rPr lang="en-US" altLang="en-US" sz="2400"/>
              <a:t>Texans revolted against Mexican rule and established an independent nation.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FC1D3233-A8E7-4D19-BD06-36EA91B7625C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533400" y="2133600"/>
            <a:ext cx="8077200" cy="2667000"/>
          </a:xfrm>
          <a:solidFill>
            <a:srgbClr val="FFFF99"/>
          </a:solidFill>
          <a:ln>
            <a:solidFill>
              <a:srgbClr val="FFFF99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50000"/>
              </a:spcBef>
            </a:pPr>
            <a:r>
              <a:rPr lang="en-US" altLang="en-US" sz="2000">
                <a:solidFill>
                  <a:srgbClr val="003300"/>
                </a:solidFill>
              </a:rPr>
              <a:t>War began October 1835 in a battle at Gonzales, Texas.  </a:t>
            </a:r>
          </a:p>
          <a:p>
            <a:pPr>
              <a:spcBef>
                <a:spcPct val="50000"/>
              </a:spcBef>
            </a:pPr>
            <a:r>
              <a:rPr lang="en-US" altLang="en-US" sz="2000">
                <a:solidFill>
                  <a:srgbClr val="003300"/>
                </a:solidFill>
              </a:rPr>
              <a:t>Texans declared independence on March 2, 1836. </a:t>
            </a:r>
          </a:p>
          <a:p>
            <a:pPr>
              <a:spcBef>
                <a:spcPct val="50000"/>
              </a:spcBef>
            </a:pPr>
            <a:r>
              <a:rPr lang="en-US" altLang="en-US" sz="2000">
                <a:solidFill>
                  <a:srgbClr val="003300"/>
                </a:solidFill>
              </a:rPr>
              <a:t>The Republic of Texas was established.</a:t>
            </a:r>
          </a:p>
          <a:p>
            <a:pPr>
              <a:spcBef>
                <a:spcPct val="50000"/>
              </a:spcBef>
            </a:pPr>
            <a:r>
              <a:rPr lang="en-US" altLang="en-US" sz="2000">
                <a:solidFill>
                  <a:srgbClr val="003300"/>
                </a:solidFill>
              </a:rPr>
              <a:t>Sam Houston was named head of the Texas army.</a:t>
            </a:r>
          </a:p>
          <a:p>
            <a:pPr>
              <a:spcBef>
                <a:spcPct val="50000"/>
              </a:spcBef>
            </a:pPr>
            <a:r>
              <a:rPr lang="en-US" altLang="en-US" sz="2000">
                <a:solidFill>
                  <a:srgbClr val="003300"/>
                </a:solidFill>
              </a:rPr>
              <a:t>Stephen F. Austin went to the United States to seek money and troops.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>
            <a:extLst>
              <a:ext uri="{FF2B5EF4-FFF2-40B4-BE49-F238E27FC236}">
                <a16:creationId xmlns:a16="http://schemas.microsoft.com/office/drawing/2014/main" id="{8C6F3CBE-8C6C-4BDE-8C39-536C7C507A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447800"/>
            <a:ext cx="3582988" cy="4419600"/>
          </a:xfrm>
          <a:prstGeom prst="rect">
            <a:avLst/>
          </a:prstGeom>
          <a:solidFill>
            <a:srgbClr val="3366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28600" indent="-228600" eaLnBrk="0" hangingPunct="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800100" indent="-342900" eaLnBrk="0" hangingPunct="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257300" indent="-342900" eaLnBrk="0" hangingPunct="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714500" indent="-342900" eaLnBrk="0" hangingPunct="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171700" indent="-342900" eaLnBrk="0" hangingPunct="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800" b="1">
                <a:solidFill>
                  <a:srgbClr val="FFFF99"/>
                </a:solidFill>
                <a:latin typeface="Verdana" panose="020B0604030504040204" pitchFamily="34" charset="0"/>
              </a:rPr>
              <a:t>Battle at the Alamo</a:t>
            </a:r>
            <a:endParaRPr lang="en-US" altLang="en-US" sz="1800">
              <a:solidFill>
                <a:srgbClr val="FFFF99"/>
              </a:solidFill>
              <a:latin typeface="Verdana" panose="020B060403050404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1800">
                <a:solidFill>
                  <a:srgbClr val="FFFF99"/>
                </a:solidFill>
                <a:latin typeface="Verdana" panose="020B0604030504040204" pitchFamily="34" charset="0"/>
              </a:rPr>
              <a:t>Texans’ actions angered Santa Anna.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1800">
                <a:solidFill>
                  <a:srgbClr val="FFFF99"/>
                </a:solidFill>
                <a:latin typeface="Verdana" panose="020B0604030504040204" pitchFamily="34" charset="0"/>
              </a:rPr>
              <a:t>Texas force of fewer than 200, led by Colonel Jim Travis, occupied </a:t>
            </a:r>
            <a:r>
              <a:rPr lang="en-US" altLang="en-US" sz="1800" b="1">
                <a:solidFill>
                  <a:srgbClr val="FFFF99"/>
                </a:solidFill>
                <a:latin typeface="Verdana" panose="020B0604030504040204" pitchFamily="34" charset="0"/>
              </a:rPr>
              <a:t>Alamo </a:t>
            </a:r>
            <a:r>
              <a:rPr lang="en-US" altLang="en-US" sz="1800">
                <a:solidFill>
                  <a:srgbClr val="FFFF99"/>
                </a:solidFill>
                <a:latin typeface="Verdana" panose="020B0604030504040204" pitchFamily="34" charset="0"/>
              </a:rPr>
              <a:t>mission near San Antonio. 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1800">
                <a:solidFill>
                  <a:srgbClr val="FFFF99"/>
                </a:solidFill>
                <a:latin typeface="Verdana" panose="020B0604030504040204" pitchFamily="34" charset="0"/>
              </a:rPr>
              <a:t>From February 23 to March 6, 1846, Texans held out against huge Mexican army. 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1800">
                <a:solidFill>
                  <a:srgbClr val="FFFF99"/>
                </a:solidFill>
                <a:latin typeface="Verdana" panose="020B0604030504040204" pitchFamily="34" charset="0"/>
              </a:rPr>
              <a:t>All defenders killed in Mexican attack on March 6.</a:t>
            </a: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775F7B55-6B57-411C-9C79-C060626D9DB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2400"/>
              <a:t>Major Battles</a:t>
            </a:r>
          </a:p>
        </p:txBody>
      </p:sp>
      <p:pic>
        <p:nvPicPr>
          <p:cNvPr id="20484" name="Picture 4">
            <a:extLst>
              <a:ext uri="{FF2B5EF4-FFF2-40B4-BE49-F238E27FC236}">
                <a16:creationId xmlns:a16="http://schemas.microsoft.com/office/drawing/2014/main" id="{9C243AB4-8307-4CD6-B7EB-839E85AA30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7100" y="2895600"/>
            <a:ext cx="160338" cy="160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5" name="Picture 5">
            <a:extLst>
              <a:ext uri="{FF2B5EF4-FFF2-40B4-BE49-F238E27FC236}">
                <a16:creationId xmlns:a16="http://schemas.microsoft.com/office/drawing/2014/main" id="{355BC19A-55E8-4497-B52A-36CD6C66E2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7100" y="3802063"/>
            <a:ext cx="160338" cy="160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6" name="Rectangle 6">
            <a:extLst>
              <a:ext uri="{FF2B5EF4-FFF2-40B4-BE49-F238E27FC236}">
                <a16:creationId xmlns:a16="http://schemas.microsoft.com/office/drawing/2014/main" id="{788FD60A-F2EF-407F-844F-702FB8307F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1447800"/>
            <a:ext cx="3582988" cy="4419600"/>
          </a:xfrm>
          <a:prstGeom prst="rect">
            <a:avLst/>
          </a:prstGeom>
          <a:solidFill>
            <a:srgbClr val="3366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28600" indent="-228600" eaLnBrk="0" hangingPunct="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800" b="1">
                <a:solidFill>
                  <a:srgbClr val="FFFF99"/>
                </a:solidFill>
                <a:latin typeface="Verdana" panose="020B0604030504040204" pitchFamily="34" charset="0"/>
              </a:rPr>
              <a:t>Battle of San Jacinto</a:t>
            </a:r>
            <a:r>
              <a:rPr lang="en-US" altLang="en-US" sz="1800">
                <a:solidFill>
                  <a:srgbClr val="FFFF99"/>
                </a:solidFill>
                <a:latin typeface="Verdana" panose="020B0604030504040204" pitchFamily="34" charset="0"/>
              </a:rPr>
              <a:t> 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1800">
                <a:solidFill>
                  <a:srgbClr val="FFFF99"/>
                </a:solidFill>
                <a:latin typeface="Verdana" panose="020B0604030504040204" pitchFamily="34" charset="0"/>
              </a:rPr>
              <a:t>Santa Anna chased Texans under Sam Houston east.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1800">
                <a:solidFill>
                  <a:srgbClr val="FFFF99"/>
                </a:solidFill>
                <a:latin typeface="Verdana" panose="020B0604030504040204" pitchFamily="34" charset="0"/>
              </a:rPr>
              <a:t>Texans took stand at San Jacinto River near Galveston Bay.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1800">
                <a:solidFill>
                  <a:srgbClr val="FFFF99"/>
                </a:solidFill>
                <a:latin typeface="Verdana" panose="020B0604030504040204" pitchFamily="34" charset="0"/>
              </a:rPr>
              <a:t>Houston’s forces attacked on April 21, 1836, and destroyed Mexican army.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1800">
                <a:solidFill>
                  <a:srgbClr val="FFFF99"/>
                </a:solidFill>
                <a:latin typeface="Verdana" panose="020B0604030504040204" pitchFamily="34" charset="0"/>
              </a:rPr>
              <a:t>Santa Anna captured at  </a:t>
            </a:r>
            <a:r>
              <a:rPr lang="en-US" altLang="en-US" sz="1800" b="1">
                <a:solidFill>
                  <a:srgbClr val="FFFF99"/>
                </a:solidFill>
                <a:latin typeface="Verdana" panose="020B0604030504040204" pitchFamily="34" charset="0"/>
              </a:rPr>
              <a:t>Battle of San Jacinto </a:t>
            </a:r>
            <a:r>
              <a:rPr lang="en-US" altLang="en-US" sz="1800">
                <a:solidFill>
                  <a:srgbClr val="FFFF99"/>
                </a:solidFill>
                <a:latin typeface="Verdana" panose="020B0604030504040204" pitchFamily="34" charset="0"/>
              </a:rPr>
              <a:t>and  forced to sign treaty giving Texas independence.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 animBg="1"/>
      <p:bldP spid="2048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93D5FB7B-3D57-4AD9-BD20-F691704CF32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520700"/>
            <a:ext cx="8077200" cy="530225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2400"/>
              <a:t>An Independent Nation </a:t>
            </a:r>
          </a:p>
        </p:txBody>
      </p:sp>
      <p:sp>
        <p:nvSpPr>
          <p:cNvPr id="21507" name="Text Box 3">
            <a:extLst>
              <a:ext uri="{FF2B5EF4-FFF2-40B4-BE49-F238E27FC236}">
                <a16:creationId xmlns:a16="http://schemas.microsoft.com/office/drawing/2014/main" id="{64214D42-ACCF-485C-BA16-6E546A76B9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447800"/>
            <a:ext cx="7620000" cy="915988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>
                <a:solidFill>
                  <a:srgbClr val="003300"/>
                </a:solidFill>
                <a:latin typeface="Verdana" panose="020B0604030504040204" pitchFamily="34" charset="0"/>
              </a:rPr>
              <a:t>Sam Houston was the hero of the new independent nation of Texas. Houston was elected president; Stephen F. Austin became secretary of state.</a:t>
            </a:r>
          </a:p>
        </p:txBody>
      </p:sp>
      <p:sp>
        <p:nvSpPr>
          <p:cNvPr id="21508" name="Text Box 4">
            <a:extLst>
              <a:ext uri="{FF2B5EF4-FFF2-40B4-BE49-F238E27FC236}">
                <a16:creationId xmlns:a16="http://schemas.microsoft.com/office/drawing/2014/main" id="{FC479C93-6FA5-47BE-9882-F31AA04E77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2663825"/>
            <a:ext cx="7620000" cy="917575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>
                <a:solidFill>
                  <a:srgbClr val="003300"/>
                </a:solidFill>
                <a:latin typeface="Verdana" panose="020B0604030504040204" pitchFamily="34" charset="0"/>
              </a:rPr>
              <a:t>To increase the population, Texas offered land grants to new settlers. Many from nearby southern states brought enslaved Africans with them.</a:t>
            </a:r>
          </a:p>
        </p:txBody>
      </p:sp>
      <p:sp>
        <p:nvSpPr>
          <p:cNvPr id="21509" name="Text Box 5">
            <a:extLst>
              <a:ext uri="{FF2B5EF4-FFF2-40B4-BE49-F238E27FC236}">
                <a16:creationId xmlns:a16="http://schemas.microsoft.com/office/drawing/2014/main" id="{3BA20409-E46B-4B7E-B176-8892CD956F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3886200"/>
            <a:ext cx="7620000" cy="64135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>
                <a:solidFill>
                  <a:srgbClr val="003300"/>
                </a:solidFill>
                <a:latin typeface="Verdana" panose="020B0604030504040204" pitchFamily="34" charset="0"/>
              </a:rPr>
              <a:t>Most Texans hoped that the United States would annex, or take control of, Texas and make it a state.</a:t>
            </a:r>
          </a:p>
        </p:txBody>
      </p:sp>
      <p:sp>
        <p:nvSpPr>
          <p:cNvPr id="21510" name="Text Box 6">
            <a:extLst>
              <a:ext uri="{FF2B5EF4-FFF2-40B4-BE49-F238E27FC236}">
                <a16:creationId xmlns:a16="http://schemas.microsoft.com/office/drawing/2014/main" id="{C04971A6-A145-4DB0-B71D-31945D8F1D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4829175"/>
            <a:ext cx="7620000" cy="915988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>
                <a:solidFill>
                  <a:srgbClr val="003300"/>
                </a:solidFill>
                <a:latin typeface="Verdana" panose="020B0604030504040204" pitchFamily="34" charset="0"/>
              </a:rPr>
              <a:t>President Jackson recognized Texas as an independent nation, but did not want to upset balance between slave and free states by letting a slave state enter the Union.</a:t>
            </a:r>
          </a:p>
        </p:txBody>
      </p:sp>
      <p:pic>
        <p:nvPicPr>
          <p:cNvPr id="21511" name="Picture 7">
            <a:extLst>
              <a:ext uri="{FF2B5EF4-FFF2-40B4-BE49-F238E27FC236}">
                <a16:creationId xmlns:a16="http://schemas.microsoft.com/office/drawing/2014/main" id="{9AB18298-1F19-451A-A52F-BF1792BF10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2971800"/>
            <a:ext cx="160338" cy="160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2" name="Picture 8">
            <a:extLst>
              <a:ext uri="{FF2B5EF4-FFF2-40B4-BE49-F238E27FC236}">
                <a16:creationId xmlns:a16="http://schemas.microsoft.com/office/drawing/2014/main" id="{483C87B1-B998-4E7C-9561-06C8A389A0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4106863"/>
            <a:ext cx="160338" cy="160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3" name="Picture 9">
            <a:extLst>
              <a:ext uri="{FF2B5EF4-FFF2-40B4-BE49-F238E27FC236}">
                <a16:creationId xmlns:a16="http://schemas.microsoft.com/office/drawing/2014/main" id="{E2B2ED82-B93A-4635-A1D6-03BFE94838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5173663"/>
            <a:ext cx="160338" cy="160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4" name="Picture 10">
            <a:extLst>
              <a:ext uri="{FF2B5EF4-FFF2-40B4-BE49-F238E27FC236}">
                <a16:creationId xmlns:a16="http://schemas.microsoft.com/office/drawing/2014/main" id="{4D3D420C-91E1-417B-B1C9-C7D65766FB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1828800"/>
            <a:ext cx="160338" cy="160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animBg="1"/>
      <p:bldP spid="21508" grpId="0" animBg="1"/>
      <p:bldP spid="21509" grpId="0" animBg="1"/>
      <p:bldP spid="215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88F4892D-D0AF-4023-AEC3-78A2C6B81D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533400"/>
            <a:ext cx="80772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2500" b="1">
                <a:solidFill>
                  <a:srgbClr val="FFFF99"/>
                </a:solidFill>
                <a:latin typeface="Verdana" panose="020B0604030504040204" pitchFamily="34" charset="0"/>
              </a:defRPr>
            </a:lvl1pPr>
            <a:lvl2pPr algn="ctr">
              <a:defRPr sz="2500" b="1">
                <a:solidFill>
                  <a:srgbClr val="FFFF99"/>
                </a:solidFill>
                <a:latin typeface="Verdana" panose="020B0604030504040204" pitchFamily="34" charset="0"/>
              </a:defRPr>
            </a:lvl2pPr>
            <a:lvl3pPr algn="ctr">
              <a:defRPr sz="2500" b="1">
                <a:solidFill>
                  <a:srgbClr val="FFFF99"/>
                </a:solidFill>
                <a:latin typeface="Verdana" panose="020B0604030504040204" pitchFamily="34" charset="0"/>
              </a:defRPr>
            </a:lvl3pPr>
            <a:lvl4pPr algn="ctr">
              <a:defRPr sz="2500" b="1">
                <a:solidFill>
                  <a:srgbClr val="FFFF99"/>
                </a:solidFill>
                <a:latin typeface="Verdana" panose="020B0604030504040204" pitchFamily="34" charset="0"/>
              </a:defRPr>
            </a:lvl4pPr>
            <a:lvl5pPr algn="ctr">
              <a:defRPr sz="2500" b="1">
                <a:solidFill>
                  <a:srgbClr val="FFFF99"/>
                </a:solidFill>
                <a:latin typeface="Verdana" panose="020B060403050404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99"/>
                </a:solidFill>
                <a:latin typeface="Verdana" panose="020B060403050404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99"/>
                </a:solidFill>
                <a:latin typeface="Verdana" panose="020B060403050404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99"/>
                </a:solidFill>
                <a:latin typeface="Verdana" panose="020B060403050404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99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en-US" sz="2400"/>
              <a:t>The Mexican-American War</a:t>
            </a: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FEBAF95B-C3D1-4F9F-8BE9-00A289412C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1447800"/>
            <a:ext cx="8077200" cy="4419600"/>
          </a:xfrm>
          <a:prstGeom prst="rect">
            <a:avLst/>
          </a:prstGeom>
          <a:solidFill>
            <a:srgbClr val="FFFF99"/>
          </a:solidFill>
          <a:ln w="9525" cap="flat" cmpd="sng" algn="ctr">
            <a:solidFill>
              <a:srgbClr val="FFFF99"/>
            </a:solidFill>
            <a:prstDash val="solid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ctr">
              <a:spcBef>
                <a:spcPct val="20000"/>
              </a:spcBef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b="1">
                <a:solidFill>
                  <a:srgbClr val="003300"/>
                </a:solidFill>
              </a:rPr>
              <a:t>The Big Idea</a:t>
            </a:r>
          </a:p>
          <a:p>
            <a:pPr>
              <a:spcBef>
                <a:spcPct val="50000"/>
              </a:spcBef>
            </a:pPr>
            <a:r>
              <a:rPr lang="en-US" altLang="en-US" sz="2000">
                <a:solidFill>
                  <a:srgbClr val="003300"/>
                </a:solidFill>
              </a:rPr>
              <a:t>The ideals of manifest destiny and the outcome of the Mexican-American War led to U.S. expansion </a:t>
            </a:r>
            <a:br>
              <a:rPr lang="en-US" altLang="en-US" sz="2000">
                <a:solidFill>
                  <a:srgbClr val="003300"/>
                </a:solidFill>
              </a:rPr>
            </a:br>
            <a:r>
              <a:rPr lang="en-US" altLang="en-US" sz="2000">
                <a:solidFill>
                  <a:srgbClr val="003300"/>
                </a:solidFill>
              </a:rPr>
              <a:t>to the Pacific Ocean.</a:t>
            </a:r>
          </a:p>
          <a:p>
            <a:pPr>
              <a:spcBef>
                <a:spcPct val="0"/>
              </a:spcBef>
            </a:pPr>
            <a:endParaRPr lang="en-US" altLang="en-US" sz="2000" b="1">
              <a:solidFill>
                <a:srgbClr val="003300"/>
              </a:solidFill>
            </a:endParaRPr>
          </a:p>
          <a:p>
            <a:pPr>
              <a:spcBef>
                <a:spcPct val="0"/>
              </a:spcBef>
            </a:pPr>
            <a:r>
              <a:rPr lang="en-US" altLang="en-US" sz="2000" b="1">
                <a:solidFill>
                  <a:srgbClr val="003300"/>
                </a:solidFill>
              </a:rPr>
              <a:t>Main Ideas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en-US" altLang="en-US" sz="2000">
                <a:solidFill>
                  <a:srgbClr val="003300"/>
                </a:solidFill>
              </a:rPr>
              <a:t>Many Americans believed that the nation had a manifest destiny to claim new lands in the West. 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en-US" altLang="en-US" sz="2000">
                <a:solidFill>
                  <a:srgbClr val="003300"/>
                </a:solidFill>
              </a:rPr>
              <a:t>As a result of the Mexican-American War, the United States added territory in the Southwest.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en-US" altLang="en-US" sz="2000">
                <a:solidFill>
                  <a:srgbClr val="003300"/>
                </a:solidFill>
              </a:rPr>
              <a:t>American settlement in the Mexican Cession produced conflict and a blending of cultures.</a:t>
            </a:r>
          </a:p>
        </p:txBody>
      </p:sp>
    </p:spTree>
  </p:cSld>
  <p:clrMapOvr>
    <a:masterClrMapping/>
  </p:clrMapOvr>
  <p:transition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EC0DB486-3831-4348-98E2-7DE4120D6D5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533400"/>
            <a:ext cx="8077200" cy="1600200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2400"/>
              <a:t>Main Idea 1:</a:t>
            </a:r>
            <a:br>
              <a:rPr lang="en-US" altLang="en-US" sz="2400"/>
            </a:br>
            <a:r>
              <a:rPr lang="en-US" altLang="en-US" sz="2400"/>
              <a:t> Many Americans believed that the nation </a:t>
            </a:r>
            <a:br>
              <a:rPr lang="en-US" altLang="en-US" sz="2400"/>
            </a:br>
            <a:r>
              <a:rPr lang="en-US" altLang="en-US" sz="2400"/>
              <a:t>had a manifest destiny to claim </a:t>
            </a:r>
            <a:br>
              <a:rPr lang="en-US" altLang="en-US" sz="2400"/>
            </a:br>
            <a:r>
              <a:rPr lang="en-US" altLang="en-US" sz="2400"/>
              <a:t>new lands in the West. </a:t>
            </a:r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2FBBCBA3-33F0-4908-83F8-88BE2805596B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533400" y="2133600"/>
            <a:ext cx="8077200" cy="3733800"/>
          </a:xfrm>
          <a:solidFill>
            <a:srgbClr val="FFFF99"/>
          </a:solidFill>
          <a:ln>
            <a:solidFill>
              <a:srgbClr val="FFFF99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8600" indent="-228600">
              <a:spcBef>
                <a:spcPct val="30000"/>
              </a:spcBef>
            </a:pPr>
            <a:r>
              <a:rPr lang="en-US" altLang="en-US" sz="1800">
                <a:solidFill>
                  <a:srgbClr val="003300"/>
                </a:solidFill>
              </a:rPr>
              <a:t>Americans believed they could build a new, better society founded on democratic principles.</a:t>
            </a:r>
          </a:p>
          <a:p>
            <a:pPr marL="228600" indent="-228600">
              <a:spcBef>
                <a:spcPct val="30000"/>
              </a:spcBef>
            </a:pPr>
            <a:r>
              <a:rPr lang="en-US" altLang="en-US" sz="1800">
                <a:solidFill>
                  <a:srgbClr val="003300"/>
                </a:solidFill>
              </a:rPr>
              <a:t>The United States had a booming economy and population in the 1840s.</a:t>
            </a:r>
          </a:p>
          <a:p>
            <a:pPr marL="571500" lvl="1" indent="-228600">
              <a:spcBef>
                <a:spcPct val="30000"/>
              </a:spcBef>
            </a:pPr>
            <a:r>
              <a:rPr lang="en-US" altLang="en-US" sz="1800">
                <a:solidFill>
                  <a:srgbClr val="003300"/>
                </a:solidFill>
              </a:rPr>
              <a:t>Needed more space for farms, ranches, businesses, and families</a:t>
            </a:r>
          </a:p>
          <a:p>
            <a:pPr marL="571500" lvl="1" indent="-228600">
              <a:spcBef>
                <a:spcPct val="30000"/>
              </a:spcBef>
            </a:pPr>
            <a:r>
              <a:rPr lang="en-US" altLang="en-US" sz="1800">
                <a:solidFill>
                  <a:srgbClr val="003300"/>
                </a:solidFill>
              </a:rPr>
              <a:t>Looked to the West</a:t>
            </a:r>
          </a:p>
          <a:p>
            <a:pPr marL="228600" indent="-228600">
              <a:spcBef>
                <a:spcPct val="30000"/>
              </a:spcBef>
            </a:pPr>
            <a:r>
              <a:rPr lang="en-US" altLang="en-US" sz="1800">
                <a:solidFill>
                  <a:srgbClr val="003300"/>
                </a:solidFill>
              </a:rPr>
              <a:t>Some believed it was America’s </a:t>
            </a:r>
            <a:r>
              <a:rPr lang="en-US" altLang="en-US" sz="1800" b="1">
                <a:solidFill>
                  <a:srgbClr val="003300"/>
                </a:solidFill>
              </a:rPr>
              <a:t>manifest destiny</a:t>
            </a:r>
            <a:r>
              <a:rPr lang="en-US" altLang="en-US" sz="1800">
                <a:solidFill>
                  <a:srgbClr val="003300"/>
                </a:solidFill>
              </a:rPr>
              <a:t>,</a:t>
            </a:r>
            <a:r>
              <a:rPr lang="en-US" altLang="en-US" sz="1800" b="1">
                <a:solidFill>
                  <a:srgbClr val="003300"/>
                </a:solidFill>
              </a:rPr>
              <a:t> </a:t>
            </a:r>
            <a:r>
              <a:rPr lang="en-US" altLang="en-US" sz="1800">
                <a:solidFill>
                  <a:srgbClr val="003300"/>
                </a:solidFill>
              </a:rPr>
              <a:t>or obvious fate, to settle all land to the Pacific.</a:t>
            </a:r>
          </a:p>
          <a:p>
            <a:pPr marL="571500" lvl="1" indent="-228600">
              <a:spcBef>
                <a:spcPct val="30000"/>
              </a:spcBef>
            </a:pPr>
            <a:r>
              <a:rPr lang="en-US" altLang="en-US" sz="1800">
                <a:solidFill>
                  <a:srgbClr val="003300"/>
                </a:solidFill>
              </a:rPr>
              <a:t>Question was whether slavery would be allowed in new territories.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chapter11_355">
            <a:extLst>
              <a:ext uri="{FF2B5EF4-FFF2-40B4-BE49-F238E27FC236}">
                <a16:creationId xmlns:a16="http://schemas.microsoft.com/office/drawing/2014/main" id="{61E7BFFC-9CA5-45FE-95E1-0F43659374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609600"/>
            <a:ext cx="8096250" cy="516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C90A92E5-C73D-4D8A-B966-7EF8E42F71D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2400"/>
              <a:t>Acquiring New Territory</a:t>
            </a:r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655BB155-0772-4D54-BC6A-75FFA769270C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533400" y="1447800"/>
            <a:ext cx="8077200" cy="3429000"/>
          </a:xfrm>
          <a:solidFill>
            <a:srgbClr val="FFFF99"/>
          </a:solidFill>
          <a:ln>
            <a:solidFill>
              <a:srgbClr val="FFFF99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en-US" sz="2000">
                <a:solidFill>
                  <a:srgbClr val="003300"/>
                </a:solidFill>
              </a:rPr>
              <a:t>Democrat </a:t>
            </a:r>
            <a:r>
              <a:rPr lang="en-US" altLang="en-US" sz="2000" b="1">
                <a:solidFill>
                  <a:srgbClr val="003300"/>
                </a:solidFill>
              </a:rPr>
              <a:t>James K. Polk </a:t>
            </a:r>
            <a:r>
              <a:rPr lang="en-US" altLang="en-US" sz="2000">
                <a:solidFill>
                  <a:srgbClr val="003300"/>
                </a:solidFill>
              </a:rPr>
              <a:t>elected in 1844; favored acquiring Texas and Oregon; was perceived as the expansionist candidate.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en-US" sz="2000" b="1">
                <a:solidFill>
                  <a:srgbClr val="003300"/>
                </a:solidFill>
              </a:rPr>
              <a:t>Oregon</a:t>
            </a:r>
          </a:p>
          <a:p>
            <a:pPr marL="685800" lvl="1" indent="-228600">
              <a:lnSpc>
                <a:spcPct val="90000"/>
              </a:lnSpc>
              <a:spcBef>
                <a:spcPct val="50000"/>
              </a:spcBef>
            </a:pPr>
            <a:r>
              <a:rPr lang="en-US" altLang="en-US" sz="2000">
                <a:solidFill>
                  <a:srgbClr val="003300"/>
                </a:solidFill>
              </a:rPr>
              <a:t>Polk avoided war with Britain over Oregon and negotiated treaty for land south of forty-ninth parallel.</a:t>
            </a:r>
          </a:p>
          <a:p>
            <a:pPr marL="685800" lvl="1" indent="-228600">
              <a:lnSpc>
                <a:spcPct val="90000"/>
              </a:lnSpc>
              <a:spcBef>
                <a:spcPct val="50000"/>
              </a:spcBef>
            </a:pPr>
            <a:r>
              <a:rPr lang="en-US" altLang="en-US" sz="2000">
                <a:solidFill>
                  <a:srgbClr val="003300"/>
                </a:solidFill>
              </a:rPr>
              <a:t>Oregon organized as territory in 1848.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en-US" sz="2000" b="1">
                <a:solidFill>
                  <a:srgbClr val="003300"/>
                </a:solidFill>
              </a:rPr>
              <a:t>Texas</a:t>
            </a:r>
          </a:p>
          <a:p>
            <a:pPr marL="685800" lvl="1" indent="-228600">
              <a:lnSpc>
                <a:spcPct val="90000"/>
              </a:lnSpc>
              <a:spcBef>
                <a:spcPct val="50000"/>
              </a:spcBef>
            </a:pPr>
            <a:r>
              <a:rPr lang="en-US" altLang="en-US" sz="2000">
                <a:solidFill>
                  <a:srgbClr val="003300"/>
                </a:solidFill>
              </a:rPr>
              <a:t>Texas annexed in 1845, but this action angered Mexico.</a:t>
            </a:r>
          </a:p>
        </p:txBody>
      </p:sp>
    </p:spTree>
  </p:cSld>
  <p:clrMapOvr>
    <a:masterClrMapping/>
  </p:clrMapOvr>
  <p:transition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0374AABD-CC42-44F6-A5A7-6C3741CAFE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2400"/>
              <a:t>California under Mexico</a:t>
            </a:r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66516659-E1FC-4E39-8656-2A3D59B26B9D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533400" y="1447800"/>
            <a:ext cx="8077200" cy="4419600"/>
          </a:xfrm>
          <a:solidFill>
            <a:srgbClr val="FFFF99"/>
          </a:solidFill>
          <a:ln>
            <a:solidFill>
              <a:srgbClr val="FFFF99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8600" indent="-228600">
              <a:spcBef>
                <a:spcPct val="30000"/>
              </a:spcBef>
            </a:pPr>
            <a:r>
              <a:rPr lang="en-US" altLang="en-US" sz="1800">
                <a:solidFill>
                  <a:srgbClr val="003300"/>
                </a:solidFill>
              </a:rPr>
              <a:t>Mexico had lost Texas but controlled other areas in the present-day Southwest—New Mexico, Arizona, Nevada, and California.</a:t>
            </a:r>
          </a:p>
          <a:p>
            <a:pPr marL="228600" indent="-228600">
              <a:spcBef>
                <a:spcPct val="30000"/>
              </a:spcBef>
            </a:pPr>
            <a:r>
              <a:rPr lang="en-US" altLang="en-US" sz="1800">
                <a:solidFill>
                  <a:srgbClr val="003300"/>
                </a:solidFill>
              </a:rPr>
              <a:t>The mission system was important in California, carrying out huge farming and ranching operations using Native American labor.</a:t>
            </a:r>
          </a:p>
          <a:p>
            <a:pPr marL="228600" indent="-228600">
              <a:spcBef>
                <a:spcPct val="30000"/>
              </a:spcBef>
            </a:pPr>
            <a:r>
              <a:rPr lang="en-US" altLang="en-US" sz="1800">
                <a:solidFill>
                  <a:srgbClr val="003300"/>
                </a:solidFill>
              </a:rPr>
              <a:t>Missions were broken up in the 1830s by Mexico. </a:t>
            </a:r>
          </a:p>
          <a:p>
            <a:pPr marL="571500" lvl="1" indent="-228600">
              <a:spcBef>
                <a:spcPct val="30000"/>
              </a:spcBef>
            </a:pPr>
            <a:r>
              <a:rPr lang="en-US" altLang="en-US" sz="1800">
                <a:solidFill>
                  <a:srgbClr val="003300"/>
                </a:solidFill>
              </a:rPr>
              <a:t>Land grants given to wealthiest California settlers</a:t>
            </a:r>
          </a:p>
          <a:p>
            <a:pPr marL="571500" lvl="1" indent="-228600">
              <a:spcBef>
                <a:spcPct val="30000"/>
              </a:spcBef>
            </a:pPr>
            <a:r>
              <a:rPr lang="en-US" altLang="en-US" sz="1800">
                <a:solidFill>
                  <a:srgbClr val="003300"/>
                </a:solidFill>
              </a:rPr>
              <a:t>Created vast ranchos, or ranches</a:t>
            </a:r>
          </a:p>
          <a:p>
            <a:pPr marL="571500" lvl="1" indent="-228600">
              <a:spcBef>
                <a:spcPct val="30000"/>
              </a:spcBef>
            </a:pPr>
            <a:r>
              <a:rPr lang="en-US" altLang="en-US" sz="1800">
                <a:solidFill>
                  <a:srgbClr val="003300"/>
                </a:solidFill>
              </a:rPr>
              <a:t>Worked by </a:t>
            </a:r>
            <a:r>
              <a:rPr lang="en-US" altLang="en-US" sz="1800" b="1">
                <a:solidFill>
                  <a:srgbClr val="003300"/>
                </a:solidFill>
              </a:rPr>
              <a:t>vaqueros</a:t>
            </a:r>
            <a:r>
              <a:rPr lang="en-US" altLang="en-US" sz="1800">
                <a:solidFill>
                  <a:srgbClr val="003300"/>
                </a:solidFill>
              </a:rPr>
              <a:t>, or cowboys</a:t>
            </a:r>
          </a:p>
          <a:p>
            <a:pPr marL="228600" indent="-228600">
              <a:spcBef>
                <a:spcPct val="30000"/>
              </a:spcBef>
            </a:pPr>
            <a:r>
              <a:rPr lang="en-US" altLang="en-US" sz="1800">
                <a:solidFill>
                  <a:srgbClr val="003300"/>
                </a:solidFill>
              </a:rPr>
              <a:t>About 3,200 settlers, or </a:t>
            </a:r>
            <a:r>
              <a:rPr lang="en-US" altLang="en-US" sz="1800" b="1">
                <a:solidFill>
                  <a:srgbClr val="003300"/>
                </a:solidFill>
              </a:rPr>
              <a:t>Californios</a:t>
            </a:r>
            <a:r>
              <a:rPr lang="en-US" altLang="en-US" sz="1800">
                <a:solidFill>
                  <a:srgbClr val="003300"/>
                </a:solidFill>
              </a:rPr>
              <a:t>, were in California in the early 1820s.</a:t>
            </a:r>
          </a:p>
          <a:p>
            <a:pPr marL="228600" indent="-228600">
              <a:spcBef>
                <a:spcPct val="30000"/>
              </a:spcBef>
            </a:pPr>
            <a:r>
              <a:rPr lang="en-US" altLang="en-US" sz="1800">
                <a:solidFill>
                  <a:srgbClr val="003300"/>
                </a:solidFill>
              </a:rPr>
              <a:t>Anglos, settlers from the United States, started to arrive in small numbers. They began calling for independence.  </a:t>
            </a:r>
          </a:p>
        </p:txBody>
      </p:sp>
    </p:spTree>
  </p:cSld>
  <p:clrMapOvr>
    <a:masterClrMapping/>
  </p:clrMapOvr>
  <p:transition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>
            <a:extLst>
              <a:ext uri="{FF2B5EF4-FFF2-40B4-BE49-F238E27FC236}">
                <a16:creationId xmlns:a16="http://schemas.microsoft.com/office/drawing/2014/main" id="{246F8283-67A6-4F7C-922F-B65BBCEC34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447800"/>
            <a:ext cx="7620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"/>
              </a:spcBef>
            </a:pPr>
            <a:r>
              <a:rPr lang="en-US" altLang="en-US" b="1">
                <a:solidFill>
                  <a:srgbClr val="FFFF99"/>
                </a:solidFill>
                <a:latin typeface="Verdana" panose="020B0604030504040204" pitchFamily="34" charset="0"/>
              </a:rPr>
              <a:t>Conflict Breaks Out</a:t>
            </a:r>
          </a:p>
        </p:txBody>
      </p:sp>
      <p:sp>
        <p:nvSpPr>
          <p:cNvPr id="27651" name="Text Box 3">
            <a:extLst>
              <a:ext uri="{FF2B5EF4-FFF2-40B4-BE49-F238E27FC236}">
                <a16:creationId xmlns:a16="http://schemas.microsoft.com/office/drawing/2014/main" id="{04375078-BB23-4423-A9FF-B5465F5662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4410075"/>
            <a:ext cx="7620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"/>
              </a:spcBef>
            </a:pPr>
            <a:r>
              <a:rPr lang="en-US" altLang="en-US" b="1">
                <a:solidFill>
                  <a:srgbClr val="FFFF99"/>
                </a:solidFill>
                <a:latin typeface="Verdana" panose="020B0604030504040204" pitchFamily="34" charset="0"/>
              </a:rPr>
              <a:t>War Begins</a:t>
            </a:r>
          </a:p>
        </p:txBody>
      </p:sp>
      <p:sp>
        <p:nvSpPr>
          <p:cNvPr id="27652" name="Text Box 4">
            <a:extLst>
              <a:ext uri="{FF2B5EF4-FFF2-40B4-BE49-F238E27FC236}">
                <a16:creationId xmlns:a16="http://schemas.microsoft.com/office/drawing/2014/main" id="{9BF74CF9-07EB-429A-AE45-E61DB3B301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828800"/>
            <a:ext cx="7620000" cy="2536825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8600" indent="-228600" eaLnBrk="0" hangingPunct="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1" hangingPunct="1">
              <a:spcBef>
                <a:spcPct val="30000"/>
              </a:spcBef>
              <a:buFontTx/>
              <a:buChar char="•"/>
            </a:pPr>
            <a:r>
              <a:rPr lang="en-US" altLang="en-US" sz="1800">
                <a:solidFill>
                  <a:srgbClr val="003300"/>
                </a:solidFill>
                <a:latin typeface="Verdana" panose="020B0604030504040204" pitchFamily="34" charset="0"/>
              </a:rPr>
              <a:t>The United States and Mexico were engaged in border disputes.</a:t>
            </a:r>
          </a:p>
          <a:p>
            <a:pPr eaLnBrk="1" hangingPunct="1">
              <a:spcBef>
                <a:spcPct val="30000"/>
              </a:spcBef>
              <a:buFontTx/>
              <a:buChar char="•"/>
            </a:pPr>
            <a:r>
              <a:rPr lang="en-US" altLang="en-US" sz="1800">
                <a:solidFill>
                  <a:srgbClr val="003300"/>
                </a:solidFill>
                <a:latin typeface="Verdana" panose="020B0604030504040204" pitchFamily="34" charset="0"/>
              </a:rPr>
              <a:t>John Slidell went to Mexico to try to buy New Mexico and California for $30 million. Mexican officials refused to speak to him.</a:t>
            </a:r>
          </a:p>
          <a:p>
            <a:pPr eaLnBrk="1" hangingPunct="1">
              <a:spcBef>
                <a:spcPct val="30000"/>
              </a:spcBef>
              <a:buFontTx/>
              <a:buChar char="•"/>
            </a:pPr>
            <a:r>
              <a:rPr lang="en-US" altLang="en-US" sz="1800">
                <a:solidFill>
                  <a:srgbClr val="003300"/>
                </a:solidFill>
                <a:latin typeface="Verdana" panose="020B0604030504040204" pitchFamily="34" charset="0"/>
              </a:rPr>
              <a:t>Polk ordered General Zachary Taylor and his army into the border region around the Rio Grande in 1846.</a:t>
            </a:r>
          </a:p>
          <a:p>
            <a:pPr eaLnBrk="1" hangingPunct="1">
              <a:spcBef>
                <a:spcPct val="30000"/>
              </a:spcBef>
              <a:buFontTx/>
              <a:buChar char="•"/>
            </a:pPr>
            <a:r>
              <a:rPr lang="en-US" altLang="en-US" sz="1800">
                <a:solidFill>
                  <a:srgbClr val="003300"/>
                </a:solidFill>
                <a:latin typeface="Verdana" panose="020B0604030504040204" pitchFamily="34" charset="0"/>
              </a:rPr>
              <a:t>U.S. troops clashed with Mexicans in April.</a:t>
            </a:r>
          </a:p>
        </p:txBody>
      </p:sp>
      <p:sp>
        <p:nvSpPr>
          <p:cNvPr id="27653" name="Text Box 5">
            <a:extLst>
              <a:ext uri="{FF2B5EF4-FFF2-40B4-BE49-F238E27FC236}">
                <a16:creationId xmlns:a16="http://schemas.microsoft.com/office/drawing/2014/main" id="{FCD40B54-3447-4AF4-9230-353A1C19A8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4786313"/>
            <a:ext cx="7620000" cy="1081087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8600" indent="-228600" eaLnBrk="0" hangingPunct="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1" hangingPunct="1">
              <a:spcBef>
                <a:spcPct val="30000"/>
              </a:spcBef>
              <a:buFontTx/>
              <a:buChar char="•"/>
            </a:pPr>
            <a:r>
              <a:rPr lang="en-US" altLang="en-US" sz="1800">
                <a:solidFill>
                  <a:srgbClr val="003300"/>
                </a:solidFill>
                <a:latin typeface="Verdana" panose="020B0604030504040204" pitchFamily="34" charset="0"/>
              </a:rPr>
              <a:t>Congress declared war on Mexico in April.</a:t>
            </a:r>
          </a:p>
          <a:p>
            <a:pPr eaLnBrk="1" hangingPunct="1">
              <a:spcBef>
                <a:spcPct val="30000"/>
              </a:spcBef>
              <a:buFontTx/>
              <a:buChar char="•"/>
            </a:pPr>
            <a:r>
              <a:rPr lang="en-US" altLang="en-US" sz="1800">
                <a:solidFill>
                  <a:srgbClr val="003300"/>
                </a:solidFill>
                <a:latin typeface="Verdana" panose="020B0604030504040204" pitchFamily="34" charset="0"/>
              </a:rPr>
              <a:t>Taylor’s forces won battles south of the Rio Grande in Mexico.</a:t>
            </a:r>
          </a:p>
          <a:p>
            <a:pPr eaLnBrk="1" hangingPunct="1">
              <a:spcBef>
                <a:spcPct val="30000"/>
              </a:spcBef>
              <a:buFontTx/>
              <a:buChar char="•"/>
            </a:pPr>
            <a:r>
              <a:rPr lang="en-US" altLang="en-US" sz="1800">
                <a:solidFill>
                  <a:srgbClr val="003300"/>
                </a:solidFill>
                <a:latin typeface="Verdana" panose="020B0604030504040204" pitchFamily="34" charset="0"/>
              </a:rPr>
              <a:t>General Stephen Kearny seized control of New Mexico.</a:t>
            </a:r>
          </a:p>
        </p:txBody>
      </p:sp>
      <p:sp>
        <p:nvSpPr>
          <p:cNvPr id="27654" name="Rectangle 6">
            <a:extLst>
              <a:ext uri="{FF2B5EF4-FFF2-40B4-BE49-F238E27FC236}">
                <a16:creationId xmlns:a16="http://schemas.microsoft.com/office/drawing/2014/main" id="{548B36B1-DB9B-4B41-8771-CEACB5F6636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077200" cy="762000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2400"/>
              <a:t>Mexican-American War </a:t>
            </a:r>
          </a:p>
        </p:txBody>
      </p:sp>
      <p:pic>
        <p:nvPicPr>
          <p:cNvPr id="27655" name="Picture 7">
            <a:extLst>
              <a:ext uri="{FF2B5EF4-FFF2-40B4-BE49-F238E27FC236}">
                <a16:creationId xmlns:a16="http://schemas.microsoft.com/office/drawing/2014/main" id="{4814E281-9DDC-483D-8D7D-E7FB2FC9DC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2811463"/>
            <a:ext cx="160338" cy="160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6" name="Picture 8">
            <a:extLst>
              <a:ext uri="{FF2B5EF4-FFF2-40B4-BE49-F238E27FC236}">
                <a16:creationId xmlns:a16="http://schemas.microsoft.com/office/drawing/2014/main" id="{6281F6A7-699F-4584-B90D-0133286546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5249863"/>
            <a:ext cx="160338" cy="160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/>
      <p:bldP spid="27651" grpId="0"/>
      <p:bldP spid="27652" grpId="0" animBg="1"/>
      <p:bldP spid="2765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>
            <a:extLst>
              <a:ext uri="{FF2B5EF4-FFF2-40B4-BE49-F238E27FC236}">
                <a16:creationId xmlns:a16="http://schemas.microsoft.com/office/drawing/2014/main" id="{279C0155-B1E7-4210-9915-DE6D131835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2819400"/>
            <a:ext cx="2209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b="1">
                <a:solidFill>
                  <a:srgbClr val="FF9900"/>
                </a:solidFill>
                <a:latin typeface="Verdana" panose="020B0604030504040204" pitchFamily="34" charset="0"/>
              </a:rPr>
              <a:t>Revolt</a:t>
            </a:r>
            <a:r>
              <a:rPr lang="en-US" altLang="en-US">
                <a:solidFill>
                  <a:srgbClr val="FF3300"/>
                </a:solidFill>
                <a:latin typeface="Verdana" panose="020B0604030504040204" pitchFamily="34" charset="0"/>
              </a:rPr>
              <a:t> </a:t>
            </a:r>
          </a:p>
        </p:txBody>
      </p:sp>
      <p:sp>
        <p:nvSpPr>
          <p:cNvPr id="28675" name="Text Box 3">
            <a:extLst>
              <a:ext uri="{FF2B5EF4-FFF2-40B4-BE49-F238E27FC236}">
                <a16:creationId xmlns:a16="http://schemas.microsoft.com/office/drawing/2014/main" id="{72BBCF8C-5F6D-45BB-83AD-3971CBDB77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3778250"/>
            <a:ext cx="2209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b="1">
                <a:solidFill>
                  <a:srgbClr val="FF9900"/>
                </a:solidFill>
                <a:latin typeface="Verdana" panose="020B0604030504040204" pitchFamily="34" charset="0"/>
              </a:rPr>
              <a:t>John C. Frémont</a:t>
            </a:r>
            <a:endParaRPr lang="en-US" altLang="en-US" b="1">
              <a:solidFill>
                <a:srgbClr val="FF3300"/>
              </a:solidFill>
              <a:latin typeface="Verdana" panose="020B0604030504040204" pitchFamily="34" charset="0"/>
            </a:endParaRPr>
          </a:p>
        </p:txBody>
      </p:sp>
      <p:sp>
        <p:nvSpPr>
          <p:cNvPr id="28676" name="Text Box 4">
            <a:extLst>
              <a:ext uri="{FF2B5EF4-FFF2-40B4-BE49-F238E27FC236}">
                <a16:creationId xmlns:a16="http://schemas.microsoft.com/office/drawing/2014/main" id="{BC5E24E8-9B2C-4869-A168-948D941851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5029200"/>
            <a:ext cx="2209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b="1">
                <a:solidFill>
                  <a:srgbClr val="FF9900"/>
                </a:solidFill>
                <a:latin typeface="Verdana" panose="020B0604030504040204" pitchFamily="34" charset="0"/>
              </a:rPr>
              <a:t>U.S. Forces</a:t>
            </a:r>
            <a:endParaRPr lang="en-US" altLang="en-US" b="1">
              <a:solidFill>
                <a:srgbClr val="FF3300"/>
              </a:solidFill>
              <a:latin typeface="Verdana" panose="020B0604030504040204" pitchFamily="34" charset="0"/>
            </a:endParaRPr>
          </a:p>
        </p:txBody>
      </p:sp>
      <p:sp>
        <p:nvSpPr>
          <p:cNvPr id="28677" name="Text Box 5">
            <a:extLst>
              <a:ext uri="{FF2B5EF4-FFF2-40B4-BE49-F238E27FC236}">
                <a16:creationId xmlns:a16="http://schemas.microsoft.com/office/drawing/2014/main" id="{6A6BF3EB-8DCE-454E-93BF-F0C2F9A11E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690688"/>
            <a:ext cx="2209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"/>
              </a:spcBef>
            </a:pPr>
            <a:r>
              <a:rPr lang="en-US" altLang="en-US" b="1">
                <a:solidFill>
                  <a:srgbClr val="FF9900"/>
                </a:solidFill>
                <a:latin typeface="Verdana" panose="020B0604030504040204" pitchFamily="34" charset="0"/>
              </a:rPr>
              <a:t>Settlers</a:t>
            </a:r>
            <a:endParaRPr lang="en-US" altLang="en-US">
              <a:solidFill>
                <a:srgbClr val="FF3300"/>
              </a:solidFill>
              <a:latin typeface="Verdana" panose="020B0604030504040204" pitchFamily="34" charset="0"/>
            </a:endParaRPr>
          </a:p>
        </p:txBody>
      </p:sp>
      <p:sp>
        <p:nvSpPr>
          <p:cNvPr id="28678" name="Text Box 6">
            <a:extLst>
              <a:ext uri="{FF2B5EF4-FFF2-40B4-BE49-F238E27FC236}">
                <a16:creationId xmlns:a16="http://schemas.microsoft.com/office/drawing/2014/main" id="{5BDD23DD-9D42-4A0E-9460-97A85D2D15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1447800"/>
            <a:ext cx="5410200" cy="915988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>
                <a:solidFill>
                  <a:srgbClr val="003300"/>
                </a:solidFill>
                <a:latin typeface="Verdana" panose="020B0604030504040204" pitchFamily="34" charset="0"/>
              </a:rPr>
              <a:t>Only about 500 Americans were in California in 1846, in contrast to about 12,000 Californios.</a:t>
            </a:r>
          </a:p>
        </p:txBody>
      </p:sp>
      <p:sp>
        <p:nvSpPr>
          <p:cNvPr id="28679" name="Text Box 7">
            <a:extLst>
              <a:ext uri="{FF2B5EF4-FFF2-40B4-BE49-F238E27FC236}">
                <a16:creationId xmlns:a16="http://schemas.microsoft.com/office/drawing/2014/main" id="{D6CD9778-AFBF-4E3E-8B87-08713DDC10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2552700"/>
            <a:ext cx="5410200" cy="91440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>
                <a:solidFill>
                  <a:srgbClr val="003300"/>
                </a:solidFill>
                <a:latin typeface="Verdana" panose="020B0604030504040204" pitchFamily="34" charset="0"/>
              </a:rPr>
              <a:t>Americans seized Sonoma and declared California to be an independent nation on June 14, starting the </a:t>
            </a:r>
            <a:r>
              <a:rPr lang="en-US" altLang="en-US" b="1">
                <a:solidFill>
                  <a:srgbClr val="003300"/>
                </a:solidFill>
                <a:latin typeface="Verdana" panose="020B0604030504040204" pitchFamily="34" charset="0"/>
              </a:rPr>
              <a:t>Bear Flag Revolt.</a:t>
            </a:r>
          </a:p>
        </p:txBody>
      </p:sp>
      <p:sp>
        <p:nvSpPr>
          <p:cNvPr id="28680" name="Text Box 8">
            <a:extLst>
              <a:ext uri="{FF2B5EF4-FFF2-40B4-BE49-F238E27FC236}">
                <a16:creationId xmlns:a16="http://schemas.microsoft.com/office/drawing/2014/main" id="{C3886A8E-1257-47C5-B621-889700C2B8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3657600"/>
            <a:ext cx="5410200" cy="915988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>
                <a:solidFill>
                  <a:srgbClr val="003300"/>
                </a:solidFill>
                <a:latin typeface="Verdana" panose="020B0604030504040204" pitchFamily="34" charset="0"/>
              </a:rPr>
              <a:t>Frémont, leader of a U.S. Army mapping expedition, entered California to support its independence.</a:t>
            </a:r>
          </a:p>
        </p:txBody>
      </p:sp>
      <p:sp>
        <p:nvSpPr>
          <p:cNvPr id="28681" name="Text Box 9">
            <a:extLst>
              <a:ext uri="{FF2B5EF4-FFF2-40B4-BE49-F238E27FC236}">
                <a16:creationId xmlns:a16="http://schemas.microsoft.com/office/drawing/2014/main" id="{37265E09-856D-4EFB-931B-5B6C399F11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4762500"/>
            <a:ext cx="5410200" cy="917575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>
                <a:solidFill>
                  <a:srgbClr val="003300"/>
                </a:solidFill>
                <a:latin typeface="Verdana" panose="020B0604030504040204" pitchFamily="34" charset="0"/>
              </a:rPr>
              <a:t>U.S. naval and military forces invaded California in July 1846 and claimed California for the United States.</a:t>
            </a:r>
          </a:p>
        </p:txBody>
      </p:sp>
      <p:sp>
        <p:nvSpPr>
          <p:cNvPr id="28682" name="Rectangle 10">
            <a:extLst>
              <a:ext uri="{FF2B5EF4-FFF2-40B4-BE49-F238E27FC236}">
                <a16:creationId xmlns:a16="http://schemas.microsoft.com/office/drawing/2014/main" id="{661EB0F6-EED9-4D06-B675-906A6770421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2400"/>
              <a:t>Bear Flag Revolt</a:t>
            </a:r>
          </a:p>
        </p:txBody>
      </p:sp>
      <p:pic>
        <p:nvPicPr>
          <p:cNvPr id="28683" name="Picture 11">
            <a:extLst>
              <a:ext uri="{FF2B5EF4-FFF2-40B4-BE49-F238E27FC236}">
                <a16:creationId xmlns:a16="http://schemas.microsoft.com/office/drawing/2014/main" id="{EA4D0BC3-189F-4EC4-93B6-C58F83B177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1905000"/>
            <a:ext cx="160338" cy="160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84" name="Picture 12">
            <a:extLst>
              <a:ext uri="{FF2B5EF4-FFF2-40B4-BE49-F238E27FC236}">
                <a16:creationId xmlns:a16="http://schemas.microsoft.com/office/drawing/2014/main" id="{55A1E7A3-9326-43B1-8B4B-3BA3139D13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2963863"/>
            <a:ext cx="160338" cy="160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85" name="Picture 13">
            <a:extLst>
              <a:ext uri="{FF2B5EF4-FFF2-40B4-BE49-F238E27FC236}">
                <a16:creationId xmlns:a16="http://schemas.microsoft.com/office/drawing/2014/main" id="{F5AB9365-C31C-452E-824B-9F6E644085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4038600"/>
            <a:ext cx="160338" cy="160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86" name="Picture 14">
            <a:extLst>
              <a:ext uri="{FF2B5EF4-FFF2-40B4-BE49-F238E27FC236}">
                <a16:creationId xmlns:a16="http://schemas.microsoft.com/office/drawing/2014/main" id="{FA4392AD-B25E-490C-95E8-3DAF25E78E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5105400"/>
            <a:ext cx="160338" cy="160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8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/>
      <p:bldP spid="28675" grpId="0"/>
      <p:bldP spid="28676" grpId="0"/>
      <p:bldP spid="28677" grpId="0"/>
      <p:bldP spid="28678" grpId="0" animBg="1"/>
      <p:bldP spid="28679" grpId="0" animBg="1"/>
      <p:bldP spid="28680" grpId="0" animBg="1"/>
      <p:bldP spid="2868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A03A10D4-9464-4970-B9DA-C433F581C2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altLang="en-US" sz="2400"/>
              <a:t>Trails to the West</a:t>
            </a:r>
          </a:p>
        </p:txBody>
      </p:sp>
      <p:sp>
        <p:nvSpPr>
          <p:cNvPr id="9219" name="Text Box 3">
            <a:extLst>
              <a:ext uri="{FF2B5EF4-FFF2-40B4-BE49-F238E27FC236}">
                <a16:creationId xmlns:a16="http://schemas.microsoft.com/office/drawing/2014/main" id="{AAFCAEFB-223C-4652-A1A7-B2AFAE0919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447800"/>
            <a:ext cx="8077200" cy="2971800"/>
          </a:xfrm>
          <a:prstGeom prst="rect">
            <a:avLst/>
          </a:prstGeom>
          <a:solidFill>
            <a:srgbClr val="FFFF99"/>
          </a:soli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2000" b="1">
                <a:solidFill>
                  <a:srgbClr val="003300"/>
                </a:solidFill>
                <a:latin typeface="Verdana" panose="020B0604030504040204" pitchFamily="34" charset="0"/>
              </a:rPr>
              <a:t>The Big Idea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003300"/>
                </a:solidFill>
                <a:latin typeface="Verdana" panose="020B0604030504040204" pitchFamily="34" charset="0"/>
              </a:rPr>
              <a:t>The American West attracted a variety of settlers.</a:t>
            </a:r>
          </a:p>
          <a:p>
            <a:pPr algn="ctr" eaLnBrk="1" hangingPunct="1"/>
            <a:endParaRPr lang="en-US" altLang="en-US" sz="2000">
              <a:solidFill>
                <a:srgbClr val="003300"/>
              </a:solidFill>
              <a:latin typeface="Verdana" panose="020B0604030504040204" pitchFamily="34" charset="0"/>
            </a:endParaRPr>
          </a:p>
          <a:p>
            <a:pPr algn="ctr" eaLnBrk="1" hangingPunct="1"/>
            <a:r>
              <a:rPr lang="en-US" altLang="en-US" sz="2000" b="1">
                <a:solidFill>
                  <a:srgbClr val="003300"/>
                </a:solidFill>
                <a:latin typeface="Verdana" panose="020B0604030504040204" pitchFamily="34" charset="0"/>
              </a:rPr>
              <a:t>Main Ideas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2000">
                <a:solidFill>
                  <a:srgbClr val="003300"/>
                </a:solidFill>
                <a:latin typeface="Verdana" panose="020B0604030504040204" pitchFamily="34" charset="0"/>
              </a:rPr>
              <a:t>During the early 1800s, many Americans moved west of the Rocky Mountains to settle and trade.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2000">
                <a:solidFill>
                  <a:srgbClr val="003300"/>
                </a:solidFill>
                <a:latin typeface="Verdana" panose="020B0604030504040204" pitchFamily="34" charset="0"/>
              </a:rPr>
              <a:t>The Mormons traveled west in search of religious freedom.</a:t>
            </a:r>
          </a:p>
        </p:txBody>
      </p:sp>
    </p:spTree>
  </p:cSld>
  <p:clrMapOvr>
    <a:masterClrMapping/>
  </p:clrMapOvr>
  <p:transition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>
            <a:extLst>
              <a:ext uri="{FF2B5EF4-FFF2-40B4-BE49-F238E27FC236}">
                <a16:creationId xmlns:a16="http://schemas.microsoft.com/office/drawing/2014/main" id="{C0287C2E-060B-402E-BB13-5C41E549F7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447800"/>
            <a:ext cx="8077200" cy="4191000"/>
          </a:xfrm>
          <a:prstGeom prst="rect">
            <a:avLst/>
          </a:prstGeom>
          <a:solidFill>
            <a:srgbClr val="FFFF99"/>
          </a:soli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28600" indent="-228600" eaLnBrk="0" hangingPunct="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800100" indent="-342900" eaLnBrk="0" hangingPunct="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257300" indent="-342900" eaLnBrk="0" hangingPunct="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714500" indent="-342900" eaLnBrk="0" hangingPunct="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171700" indent="-342900" eaLnBrk="0" hangingPunct="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1" hangingPunct="1">
              <a:spcBef>
                <a:spcPct val="30000"/>
              </a:spcBef>
            </a:pPr>
            <a:r>
              <a:rPr lang="en-US" altLang="en-US" sz="1800" b="1">
                <a:solidFill>
                  <a:srgbClr val="003300"/>
                </a:solidFill>
                <a:latin typeface="Verdana" panose="020B0604030504040204" pitchFamily="34" charset="0"/>
              </a:rPr>
              <a:t>Buena Vista</a:t>
            </a:r>
          </a:p>
          <a:p>
            <a:pPr eaLnBrk="1" hangingPunct="1">
              <a:spcBef>
                <a:spcPct val="30000"/>
              </a:spcBef>
              <a:buFontTx/>
              <a:buChar char="•"/>
            </a:pPr>
            <a:r>
              <a:rPr lang="en-US" altLang="en-US" sz="1800">
                <a:solidFill>
                  <a:srgbClr val="003300"/>
                </a:solidFill>
                <a:latin typeface="Verdana" panose="020B0604030504040204" pitchFamily="34" charset="0"/>
              </a:rPr>
              <a:t>General Taylor’s forces defeated the Mexican army under Santa Anna at Buena Vista in February 1847.</a:t>
            </a:r>
          </a:p>
          <a:p>
            <a:pPr eaLnBrk="1" hangingPunct="1">
              <a:spcBef>
                <a:spcPct val="30000"/>
              </a:spcBef>
              <a:buFontTx/>
              <a:buChar char="•"/>
            </a:pPr>
            <a:r>
              <a:rPr lang="en-US" altLang="en-US" sz="1800">
                <a:solidFill>
                  <a:srgbClr val="003300"/>
                </a:solidFill>
                <a:latin typeface="Verdana" panose="020B0604030504040204" pitchFamily="34" charset="0"/>
              </a:rPr>
              <a:t>The Mexican army had fled overnight.</a:t>
            </a:r>
          </a:p>
          <a:p>
            <a:pPr eaLnBrk="1" hangingPunct="1">
              <a:spcBef>
                <a:spcPct val="30000"/>
              </a:spcBef>
              <a:buFontTx/>
              <a:buChar char="•"/>
            </a:pPr>
            <a:r>
              <a:rPr lang="en-US" altLang="en-US" sz="1800">
                <a:solidFill>
                  <a:srgbClr val="003300"/>
                </a:solidFill>
                <a:latin typeface="Verdana" panose="020B0604030504040204" pitchFamily="34" charset="0"/>
              </a:rPr>
              <a:t>It was a fierce battle with heavy casualties on both sides.  </a:t>
            </a:r>
          </a:p>
          <a:p>
            <a:pPr eaLnBrk="1" hangingPunct="1">
              <a:spcBef>
                <a:spcPct val="30000"/>
              </a:spcBef>
            </a:pPr>
            <a:r>
              <a:rPr lang="en-US" altLang="en-US" sz="1800" b="1">
                <a:solidFill>
                  <a:srgbClr val="003300"/>
                </a:solidFill>
                <a:latin typeface="Verdana" panose="020B0604030504040204" pitchFamily="34" charset="0"/>
              </a:rPr>
              <a:t>Veracruz</a:t>
            </a:r>
          </a:p>
          <a:p>
            <a:pPr eaLnBrk="1" hangingPunct="1">
              <a:spcBef>
                <a:spcPct val="30000"/>
              </a:spcBef>
              <a:buFontTx/>
              <a:buChar char="•"/>
            </a:pPr>
            <a:r>
              <a:rPr lang="en-US" altLang="en-US" sz="1800">
                <a:solidFill>
                  <a:srgbClr val="003300"/>
                </a:solidFill>
                <a:latin typeface="Verdana" panose="020B0604030504040204" pitchFamily="34" charset="0"/>
              </a:rPr>
              <a:t>General Winfield Scott’s forces seized the port of Veracruz in March 1847.</a:t>
            </a:r>
          </a:p>
          <a:p>
            <a:pPr eaLnBrk="1" hangingPunct="1">
              <a:spcBef>
                <a:spcPct val="30000"/>
              </a:spcBef>
              <a:buFontTx/>
              <a:buChar char="•"/>
            </a:pPr>
            <a:r>
              <a:rPr lang="en-US" altLang="en-US" sz="1800">
                <a:solidFill>
                  <a:srgbClr val="003300"/>
                </a:solidFill>
                <a:latin typeface="Verdana" panose="020B0604030504040204" pitchFamily="34" charset="0"/>
              </a:rPr>
              <a:t>Veracruz was the strongest fortress in Mexico.</a:t>
            </a:r>
          </a:p>
          <a:p>
            <a:pPr eaLnBrk="1" hangingPunct="1">
              <a:spcBef>
                <a:spcPct val="30000"/>
              </a:spcBef>
            </a:pPr>
            <a:r>
              <a:rPr lang="en-US" altLang="en-US" sz="1800" b="1">
                <a:solidFill>
                  <a:srgbClr val="003300"/>
                </a:solidFill>
                <a:latin typeface="Verdana" panose="020B0604030504040204" pitchFamily="34" charset="0"/>
              </a:rPr>
              <a:t>Mexico City</a:t>
            </a:r>
          </a:p>
          <a:p>
            <a:pPr eaLnBrk="1" hangingPunct="1">
              <a:spcBef>
                <a:spcPct val="30000"/>
              </a:spcBef>
              <a:buFontTx/>
              <a:buChar char="•"/>
            </a:pPr>
            <a:r>
              <a:rPr lang="en-US" altLang="en-US" sz="1800">
                <a:solidFill>
                  <a:srgbClr val="003300"/>
                </a:solidFill>
                <a:latin typeface="Verdana" panose="020B0604030504040204" pitchFamily="34" charset="0"/>
              </a:rPr>
              <a:t>Scott’s troops took Mexico City in September 1847 after a brave defense by Mexican soldiers.</a:t>
            </a:r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4ADF9A55-0CC6-423B-8816-AF866118B5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2400"/>
              <a:t>War’s End</a:t>
            </a:r>
          </a:p>
        </p:txBody>
      </p:sp>
    </p:spTree>
  </p:cSld>
  <p:clrMapOvr>
    <a:masterClrMapping/>
  </p:clrMapOvr>
  <p:transition>
    <p:wip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318C5473-526F-45FE-B95B-ED6F6887E62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533400"/>
            <a:ext cx="8077200" cy="1600200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2400"/>
              <a:t>Main Idea 2:</a:t>
            </a:r>
            <a:br>
              <a:rPr lang="en-US" altLang="en-US" sz="2400"/>
            </a:br>
            <a:r>
              <a:rPr lang="en-US" altLang="en-US" sz="2400"/>
              <a:t> As a result of the Mexican-American War, </a:t>
            </a:r>
            <a:br>
              <a:rPr lang="en-US" altLang="en-US" sz="2400"/>
            </a:br>
            <a:r>
              <a:rPr lang="en-US" altLang="en-US" sz="2400"/>
              <a:t>the United States added territory </a:t>
            </a:r>
            <a:br>
              <a:rPr lang="en-US" altLang="en-US" sz="2400"/>
            </a:br>
            <a:r>
              <a:rPr lang="en-US" altLang="en-US" sz="2400"/>
              <a:t>in the Southwest.  </a:t>
            </a:r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42041B5E-A339-4AD3-9BEC-312515009B07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533400" y="2133600"/>
            <a:ext cx="8077200" cy="3733800"/>
          </a:xfrm>
          <a:solidFill>
            <a:srgbClr val="FFFF99"/>
          </a:solidFill>
          <a:ln>
            <a:solidFill>
              <a:srgbClr val="FFFF99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8600" indent="-228600">
              <a:spcBef>
                <a:spcPct val="30000"/>
              </a:spcBef>
            </a:pPr>
            <a:r>
              <a:rPr lang="en-US" altLang="en-US" sz="1800" b="1">
                <a:solidFill>
                  <a:srgbClr val="003300"/>
                </a:solidFill>
              </a:rPr>
              <a:t>Treaty of Guadalupe Hidalgo</a:t>
            </a:r>
            <a:r>
              <a:rPr lang="en-US" altLang="en-US" sz="1800">
                <a:solidFill>
                  <a:srgbClr val="003300"/>
                </a:solidFill>
              </a:rPr>
              <a:t> officially ended the war in 1848.</a:t>
            </a:r>
          </a:p>
          <a:p>
            <a:pPr marL="571500" lvl="1" indent="-228600">
              <a:spcBef>
                <a:spcPct val="30000"/>
              </a:spcBef>
            </a:pPr>
            <a:r>
              <a:rPr lang="en-US" altLang="en-US" sz="1800">
                <a:solidFill>
                  <a:srgbClr val="003300"/>
                </a:solidFill>
              </a:rPr>
              <a:t>Mexican Cession included present-day California, Nevada, and Utah, and parts of Arizona, New Mexico, Colorado, and Wyoming.</a:t>
            </a:r>
          </a:p>
          <a:p>
            <a:pPr marL="571500" lvl="1" indent="-228600">
              <a:spcBef>
                <a:spcPct val="30000"/>
              </a:spcBef>
            </a:pPr>
            <a:r>
              <a:rPr lang="en-US" altLang="en-US" sz="1800">
                <a:solidFill>
                  <a:srgbClr val="003300"/>
                </a:solidFill>
              </a:rPr>
              <a:t>Mexicans in the cession areas were “protected in the free enjoyment of their liberty and property, and secured in the free exercise of their religion.”</a:t>
            </a:r>
          </a:p>
          <a:p>
            <a:pPr marL="571500" lvl="1" indent="-228600">
              <a:spcBef>
                <a:spcPct val="30000"/>
              </a:spcBef>
            </a:pPr>
            <a:r>
              <a:rPr lang="en-US" altLang="en-US" sz="1800">
                <a:solidFill>
                  <a:srgbClr val="003300"/>
                </a:solidFill>
              </a:rPr>
              <a:t>Also included area claimed by Texas north of Rio Grande</a:t>
            </a:r>
          </a:p>
          <a:p>
            <a:pPr marL="571500" lvl="1" indent="-228600">
              <a:spcBef>
                <a:spcPct val="30000"/>
              </a:spcBef>
            </a:pPr>
            <a:r>
              <a:rPr lang="en-US" altLang="en-US" sz="1800">
                <a:solidFill>
                  <a:srgbClr val="003300"/>
                </a:solidFill>
              </a:rPr>
              <a:t>Increased size of United States by almost 25 percent</a:t>
            </a:r>
          </a:p>
          <a:p>
            <a:pPr marL="228600" indent="-228600">
              <a:spcBef>
                <a:spcPct val="30000"/>
              </a:spcBef>
            </a:pPr>
            <a:r>
              <a:rPr lang="en-US" altLang="en-US" sz="1800">
                <a:solidFill>
                  <a:srgbClr val="003300"/>
                </a:solidFill>
              </a:rPr>
              <a:t>In the </a:t>
            </a:r>
            <a:r>
              <a:rPr lang="en-US" altLang="en-US" sz="1800" b="1">
                <a:solidFill>
                  <a:srgbClr val="003300"/>
                </a:solidFill>
              </a:rPr>
              <a:t>Gadsden Purchase</a:t>
            </a:r>
            <a:r>
              <a:rPr lang="en-US" altLang="en-US" sz="1800">
                <a:solidFill>
                  <a:srgbClr val="003300"/>
                </a:solidFill>
              </a:rPr>
              <a:t> of 1853, the United States paid $10 million for southern parts of present-day Arizona and New Mexico.</a:t>
            </a:r>
            <a:endParaRPr lang="en-US" altLang="en-US" sz="1800" b="1">
              <a:solidFill>
                <a:srgbClr val="003300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">
            <a:extLst>
              <a:ext uri="{FF2B5EF4-FFF2-40B4-BE49-F238E27FC236}">
                <a16:creationId xmlns:a16="http://schemas.microsoft.com/office/drawing/2014/main" id="{7099A7B1-429D-481A-9200-D86A4F615B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2133600"/>
            <a:ext cx="3582988" cy="3733800"/>
          </a:xfrm>
          <a:prstGeom prst="rect">
            <a:avLst/>
          </a:prstGeom>
          <a:solidFill>
            <a:srgbClr val="3366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28600" indent="-228600" eaLnBrk="0" hangingPunct="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800100" indent="-342900" eaLnBrk="0" hangingPunct="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257300" indent="-342900" eaLnBrk="0" hangingPunct="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714500" indent="-342900" eaLnBrk="0" hangingPunct="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171700" indent="-342900" eaLnBrk="0" hangingPunct="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600" b="1">
                <a:solidFill>
                  <a:srgbClr val="FFFF99"/>
                </a:solidFill>
                <a:latin typeface="Verdana" panose="020B0604030504040204" pitchFamily="34" charset="0"/>
              </a:rPr>
              <a:t>Surge of American Settlers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1600">
                <a:solidFill>
                  <a:srgbClr val="FFFF99"/>
                </a:solidFill>
                <a:latin typeface="Verdana" panose="020B0604030504040204" pitchFamily="34" charset="0"/>
              </a:rPr>
              <a:t>Americans flooded into the Southwest.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1600">
                <a:solidFill>
                  <a:srgbClr val="FFFF99"/>
                </a:solidFill>
                <a:latin typeface="Verdana" panose="020B0604030504040204" pitchFamily="34" charset="0"/>
              </a:rPr>
              <a:t>New settlers battled longtime residents to control land, water, and minerals.  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1600">
                <a:solidFill>
                  <a:srgbClr val="FFFF99"/>
                </a:solidFill>
                <a:latin typeface="Verdana" panose="020B0604030504040204" pitchFamily="34" charset="0"/>
              </a:rPr>
              <a:t>Most Mexicans, Mexican Americans, and Native Americans faced legal, economic, and social discrimination from settlers. </a:t>
            </a:r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A40AB7FB-6A19-4346-8AF4-EE5304A1DF6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533400"/>
            <a:ext cx="8077200" cy="1600200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2400"/>
              <a:t>Main Idea 3:</a:t>
            </a:r>
            <a:br>
              <a:rPr lang="en-US" altLang="en-US" sz="2400"/>
            </a:br>
            <a:r>
              <a:rPr lang="en-US" altLang="en-US" sz="2400"/>
              <a:t> American settlement in the Mexican </a:t>
            </a:r>
            <a:br>
              <a:rPr lang="en-US" altLang="en-US" sz="2400"/>
            </a:br>
            <a:r>
              <a:rPr lang="en-US" altLang="en-US" sz="2400"/>
              <a:t>Cession produced conflict and </a:t>
            </a:r>
            <a:br>
              <a:rPr lang="en-US" altLang="en-US" sz="2400"/>
            </a:br>
            <a:r>
              <a:rPr lang="en-US" altLang="en-US" sz="2400"/>
              <a:t>a blending of cultures.</a:t>
            </a:r>
          </a:p>
        </p:txBody>
      </p:sp>
      <p:pic>
        <p:nvPicPr>
          <p:cNvPr id="31748" name="Picture 4">
            <a:extLst>
              <a:ext uri="{FF2B5EF4-FFF2-40B4-BE49-F238E27FC236}">
                <a16:creationId xmlns:a16="http://schemas.microsoft.com/office/drawing/2014/main" id="{347E0B9B-2B85-4AFB-9E10-DBA3251CE3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3268663"/>
            <a:ext cx="160338" cy="160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9" name="Picture 5">
            <a:extLst>
              <a:ext uri="{FF2B5EF4-FFF2-40B4-BE49-F238E27FC236}">
                <a16:creationId xmlns:a16="http://schemas.microsoft.com/office/drawing/2014/main" id="{295FAFB2-3624-41FC-8762-A4D6888AA3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3802063"/>
            <a:ext cx="160338" cy="160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750" name="Rectangle 6">
            <a:extLst>
              <a:ext uri="{FF2B5EF4-FFF2-40B4-BE49-F238E27FC236}">
                <a16:creationId xmlns:a16="http://schemas.microsoft.com/office/drawing/2014/main" id="{DF9CD545-4561-4CD9-9340-62AB989C5D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2133600"/>
            <a:ext cx="3582988" cy="3733800"/>
          </a:xfrm>
          <a:prstGeom prst="rect">
            <a:avLst/>
          </a:prstGeom>
          <a:solidFill>
            <a:srgbClr val="3366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28600" indent="-228600" eaLnBrk="0" hangingPunct="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800100" indent="-342900" eaLnBrk="0" hangingPunct="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257300" indent="-342900" eaLnBrk="0" hangingPunct="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714500" indent="-342900" eaLnBrk="0" hangingPunct="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171700" indent="-342900" eaLnBrk="0" hangingPunct="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600" b="1">
                <a:solidFill>
                  <a:srgbClr val="FFFF99"/>
                </a:solidFill>
                <a:latin typeface="Verdana" panose="020B0604030504040204" pitchFamily="34" charset="0"/>
              </a:rPr>
              <a:t>Cultural Encounters 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1600">
                <a:solidFill>
                  <a:srgbClr val="FFFF99"/>
                </a:solidFill>
                <a:latin typeface="Verdana" panose="020B0604030504040204" pitchFamily="34" charset="0"/>
              </a:rPr>
              <a:t>Different cultures shaped one another in the Southwest despite conflicts.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1600">
                <a:solidFill>
                  <a:srgbClr val="FFFF99"/>
                </a:solidFill>
                <a:latin typeface="Verdana" panose="020B0604030504040204" pitchFamily="34" charset="0"/>
              </a:rPr>
              <a:t>Names of places showed Hispanic and Native American heritage.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1600">
                <a:solidFill>
                  <a:srgbClr val="FFFF99"/>
                </a:solidFill>
                <a:latin typeface="Verdana" panose="020B0604030504040204" pitchFamily="34" charset="0"/>
              </a:rPr>
              <a:t>Mexican and Native American knowledge and traditions also shaped many local economies.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 animBg="1"/>
      <p:bldP spid="3175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50E13174-CDDC-4651-AB64-8100BA02D1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533400"/>
            <a:ext cx="80772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2500" b="1">
                <a:solidFill>
                  <a:srgbClr val="FFFF99"/>
                </a:solidFill>
                <a:latin typeface="Verdana" panose="020B0604030504040204" pitchFamily="34" charset="0"/>
              </a:defRPr>
            </a:lvl1pPr>
            <a:lvl2pPr algn="ctr">
              <a:defRPr sz="2500" b="1">
                <a:solidFill>
                  <a:srgbClr val="FFFF99"/>
                </a:solidFill>
                <a:latin typeface="Verdana" panose="020B0604030504040204" pitchFamily="34" charset="0"/>
              </a:defRPr>
            </a:lvl2pPr>
            <a:lvl3pPr algn="ctr">
              <a:defRPr sz="2500" b="1">
                <a:solidFill>
                  <a:srgbClr val="FFFF99"/>
                </a:solidFill>
                <a:latin typeface="Verdana" panose="020B0604030504040204" pitchFamily="34" charset="0"/>
              </a:defRPr>
            </a:lvl3pPr>
            <a:lvl4pPr algn="ctr">
              <a:defRPr sz="2500" b="1">
                <a:solidFill>
                  <a:srgbClr val="FFFF99"/>
                </a:solidFill>
                <a:latin typeface="Verdana" panose="020B0604030504040204" pitchFamily="34" charset="0"/>
              </a:defRPr>
            </a:lvl4pPr>
            <a:lvl5pPr algn="ctr">
              <a:defRPr sz="2500" b="1">
                <a:solidFill>
                  <a:srgbClr val="FFFF99"/>
                </a:solidFill>
                <a:latin typeface="Verdana" panose="020B060403050404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99"/>
                </a:solidFill>
                <a:latin typeface="Verdana" panose="020B060403050404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99"/>
                </a:solidFill>
                <a:latin typeface="Verdana" panose="020B060403050404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99"/>
                </a:solidFill>
                <a:latin typeface="Verdana" panose="020B060403050404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99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en-US" sz="2400"/>
              <a:t>The California Gold Rush</a:t>
            </a:r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446B9EC8-F2D1-4625-84D9-9FE880A6E9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1447800"/>
            <a:ext cx="8077200" cy="2819400"/>
          </a:xfrm>
          <a:prstGeom prst="rect">
            <a:avLst/>
          </a:prstGeom>
          <a:solidFill>
            <a:srgbClr val="FFFF99"/>
          </a:solidFill>
          <a:ln w="9525" cap="flat" cmpd="sng" algn="ctr">
            <a:solidFill>
              <a:srgbClr val="FFFF99"/>
            </a:solidFill>
            <a:prstDash val="solid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ctr">
              <a:spcBef>
                <a:spcPct val="20000"/>
              </a:spcBef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b="1">
                <a:solidFill>
                  <a:srgbClr val="003300"/>
                </a:solidFill>
              </a:rPr>
              <a:t>The Big Idea</a:t>
            </a:r>
          </a:p>
          <a:p>
            <a:pPr>
              <a:spcBef>
                <a:spcPct val="50000"/>
              </a:spcBef>
            </a:pPr>
            <a:r>
              <a:rPr lang="en-US" altLang="en-US" sz="2000">
                <a:solidFill>
                  <a:srgbClr val="003300"/>
                </a:solidFill>
              </a:rPr>
              <a:t>The California gold rush changed the future of the West.</a:t>
            </a:r>
          </a:p>
          <a:p>
            <a:pPr>
              <a:spcBef>
                <a:spcPct val="0"/>
              </a:spcBef>
            </a:pPr>
            <a:endParaRPr lang="en-US" altLang="en-US" sz="2000" b="1">
              <a:solidFill>
                <a:srgbClr val="003300"/>
              </a:solidFill>
            </a:endParaRPr>
          </a:p>
          <a:p>
            <a:pPr>
              <a:spcBef>
                <a:spcPct val="0"/>
              </a:spcBef>
            </a:pPr>
            <a:r>
              <a:rPr lang="en-US" altLang="en-US" sz="2000" b="1">
                <a:solidFill>
                  <a:srgbClr val="003300"/>
                </a:solidFill>
              </a:rPr>
              <a:t>Main Ideas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en-US" altLang="en-US" sz="2000">
                <a:solidFill>
                  <a:srgbClr val="003300"/>
                </a:solidFill>
              </a:rPr>
              <a:t>The discovery of gold brought settlers to California. 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en-US" altLang="en-US" sz="2000">
                <a:solidFill>
                  <a:srgbClr val="003300"/>
                </a:solidFill>
              </a:rPr>
              <a:t>The gold rush had a lasting impact on California’s population and economy.</a:t>
            </a:r>
          </a:p>
        </p:txBody>
      </p:sp>
    </p:spTree>
  </p:cSld>
  <p:clrMapOvr>
    <a:masterClrMapping/>
  </p:clrMapOvr>
  <p:transition>
    <p:wip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1B14E8BB-A74C-4BB9-8B0D-C28A138922C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533400"/>
            <a:ext cx="8077200" cy="1216025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2400"/>
              <a:t>Main Idea 1:</a:t>
            </a:r>
            <a:br>
              <a:rPr lang="en-US" altLang="en-US" sz="2400"/>
            </a:br>
            <a:r>
              <a:rPr lang="en-US" altLang="en-US" sz="2400"/>
              <a:t> The discovery of gold </a:t>
            </a:r>
            <a:br>
              <a:rPr lang="en-US" altLang="en-US" sz="2400"/>
            </a:br>
            <a:r>
              <a:rPr lang="en-US" altLang="en-US" sz="2400"/>
              <a:t>brought settlers to California. </a:t>
            </a:r>
          </a:p>
        </p:txBody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2B732E47-08CD-499F-88BC-84D9EF771EB0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533400" y="2133600"/>
            <a:ext cx="8077200" cy="3733800"/>
          </a:xfrm>
          <a:solidFill>
            <a:srgbClr val="FFFF99"/>
          </a:solidFill>
          <a:ln>
            <a:solidFill>
              <a:srgbClr val="FFFF99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50000"/>
              </a:spcBef>
            </a:pPr>
            <a:r>
              <a:rPr lang="en-US" altLang="en-US" sz="2000">
                <a:solidFill>
                  <a:srgbClr val="003300"/>
                </a:solidFill>
              </a:rPr>
              <a:t>California controlled by Mexico before Mexican-American War.</a:t>
            </a:r>
          </a:p>
          <a:p>
            <a:pPr>
              <a:spcBef>
                <a:spcPct val="50000"/>
              </a:spcBef>
            </a:pPr>
            <a:r>
              <a:rPr lang="en-US" altLang="en-US" sz="2000">
                <a:solidFill>
                  <a:srgbClr val="003300"/>
                </a:solidFill>
              </a:rPr>
              <a:t>Population was mostly Mexicans and Native Americans.</a:t>
            </a:r>
          </a:p>
          <a:p>
            <a:pPr>
              <a:spcBef>
                <a:spcPct val="50000"/>
              </a:spcBef>
            </a:pPr>
            <a:r>
              <a:rPr lang="en-US" altLang="en-US" sz="2000">
                <a:solidFill>
                  <a:srgbClr val="003300"/>
                </a:solidFill>
              </a:rPr>
              <a:t>Mexican officials gave Swiss immigrant </a:t>
            </a:r>
            <a:r>
              <a:rPr lang="en-US" altLang="en-US" sz="2000" b="1">
                <a:solidFill>
                  <a:srgbClr val="003300"/>
                </a:solidFill>
              </a:rPr>
              <a:t>John Sutter </a:t>
            </a:r>
            <a:r>
              <a:rPr lang="en-US" altLang="en-US" sz="2000">
                <a:solidFill>
                  <a:srgbClr val="003300"/>
                </a:solidFill>
              </a:rPr>
              <a:t>permission to found a colony there in 1839.</a:t>
            </a:r>
          </a:p>
          <a:p>
            <a:pPr marL="685800" lvl="1" indent="-228600">
              <a:spcBef>
                <a:spcPct val="10000"/>
              </a:spcBef>
            </a:pPr>
            <a:r>
              <a:rPr lang="en-US" altLang="en-US" sz="2000">
                <a:solidFill>
                  <a:srgbClr val="003300"/>
                </a:solidFill>
              </a:rPr>
              <a:t>Became a popular rest stop for immigrants.</a:t>
            </a:r>
          </a:p>
          <a:p>
            <a:pPr>
              <a:spcBef>
                <a:spcPct val="50000"/>
              </a:spcBef>
            </a:pPr>
            <a:r>
              <a:rPr lang="en-US" altLang="en-US" sz="2000" b="1">
                <a:solidFill>
                  <a:srgbClr val="003300"/>
                </a:solidFill>
              </a:rPr>
              <a:t>Donner Party:</a:t>
            </a:r>
            <a:r>
              <a:rPr lang="en-US" altLang="en-US" sz="2000">
                <a:solidFill>
                  <a:srgbClr val="003300"/>
                </a:solidFill>
              </a:rPr>
              <a:t> group of early settlers traveling to California in 1846 that became lost in the Sierra Nevada during heavy snows and lost 42 of 87 members to starvation.</a:t>
            </a:r>
            <a:endParaRPr lang="en-US" altLang="en-US" sz="2000" b="1">
              <a:solidFill>
                <a:srgbClr val="003300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9F158C01-AC70-4897-92A2-0EC9CB46D6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533400"/>
            <a:ext cx="8077200" cy="530225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2400"/>
              <a:t>Gold in California </a:t>
            </a:r>
          </a:p>
        </p:txBody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4F165C98-597C-4C43-BF8C-CE8982385FCB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533400" y="1447800"/>
            <a:ext cx="8077200" cy="3276600"/>
          </a:xfrm>
          <a:solidFill>
            <a:srgbClr val="FFFF99"/>
          </a:solidFill>
          <a:ln>
            <a:solidFill>
              <a:srgbClr val="FFFF99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50000"/>
              </a:spcBef>
            </a:pPr>
            <a:r>
              <a:rPr lang="en-US" altLang="en-US" sz="2000">
                <a:solidFill>
                  <a:srgbClr val="003300"/>
                </a:solidFill>
              </a:rPr>
              <a:t>Gold was discovered at Sutter’s Mill in January 1848.</a:t>
            </a:r>
          </a:p>
          <a:p>
            <a:pPr>
              <a:spcBef>
                <a:spcPct val="50000"/>
              </a:spcBef>
            </a:pPr>
            <a:r>
              <a:rPr lang="en-US" altLang="en-US" sz="2000">
                <a:solidFill>
                  <a:srgbClr val="003300"/>
                </a:solidFill>
              </a:rPr>
              <a:t>About 80,000 gold-seekers came to California in 1849; they were called </a:t>
            </a:r>
            <a:r>
              <a:rPr lang="en-US" altLang="en-US" sz="2000" b="1">
                <a:solidFill>
                  <a:srgbClr val="003300"/>
                </a:solidFill>
              </a:rPr>
              <a:t>forty-niners</a:t>
            </a:r>
            <a:r>
              <a:rPr lang="en-US" altLang="en-US" sz="2000">
                <a:solidFill>
                  <a:srgbClr val="003300"/>
                </a:solidFill>
              </a:rPr>
              <a:t>.  </a:t>
            </a:r>
          </a:p>
          <a:p>
            <a:pPr lvl="1">
              <a:spcBef>
                <a:spcPct val="50000"/>
              </a:spcBef>
            </a:pPr>
            <a:r>
              <a:rPr lang="en-US" altLang="en-US" sz="1800">
                <a:solidFill>
                  <a:srgbClr val="003300"/>
                </a:solidFill>
              </a:rPr>
              <a:t>They would </a:t>
            </a:r>
            <a:r>
              <a:rPr lang="en-US" altLang="en-US" sz="1800" b="1">
                <a:solidFill>
                  <a:srgbClr val="003300"/>
                </a:solidFill>
              </a:rPr>
              <a:t>prospect</a:t>
            </a:r>
            <a:r>
              <a:rPr lang="en-US" altLang="en-US" sz="1800">
                <a:solidFill>
                  <a:srgbClr val="003300"/>
                </a:solidFill>
              </a:rPr>
              <a:t>,</a:t>
            </a:r>
            <a:r>
              <a:rPr lang="en-US" altLang="en-US" sz="1800" b="1">
                <a:solidFill>
                  <a:srgbClr val="003300"/>
                </a:solidFill>
              </a:rPr>
              <a:t> </a:t>
            </a:r>
            <a:r>
              <a:rPr lang="en-US" altLang="en-US" sz="1800">
                <a:solidFill>
                  <a:srgbClr val="003300"/>
                </a:solidFill>
              </a:rPr>
              <a:t>or search for gold, along banks of streams or in surface mines. </a:t>
            </a:r>
          </a:p>
          <a:p>
            <a:pPr lvl="1">
              <a:spcBef>
                <a:spcPct val="50000"/>
              </a:spcBef>
            </a:pPr>
            <a:r>
              <a:rPr lang="en-US" altLang="en-US" sz="1800" b="1">
                <a:solidFill>
                  <a:srgbClr val="003300"/>
                </a:solidFill>
              </a:rPr>
              <a:t>Placer miners </a:t>
            </a:r>
            <a:r>
              <a:rPr lang="en-US" altLang="en-US" sz="1800">
                <a:solidFill>
                  <a:srgbClr val="003300"/>
                </a:solidFill>
              </a:rPr>
              <a:t>used pans to wash gold nuggets out of loose rock and gravel.</a:t>
            </a:r>
          </a:p>
          <a:p>
            <a:pPr>
              <a:spcBef>
                <a:spcPct val="50000"/>
              </a:spcBef>
            </a:pPr>
            <a:r>
              <a:rPr lang="en-US" altLang="en-US" sz="2000">
                <a:solidFill>
                  <a:srgbClr val="003300"/>
                </a:solidFill>
              </a:rPr>
              <a:t>California produced $60 million in gold in 1853.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D0F98450-46D7-4849-850B-E4192DD5BD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533400"/>
            <a:ext cx="8077200" cy="530225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2400"/>
              <a:t>Life in the Mining Camps</a:t>
            </a:r>
          </a:p>
        </p:txBody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519A07FC-4870-4F3A-A1D1-A2B344F8A470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533400" y="1447800"/>
            <a:ext cx="8077200" cy="4114800"/>
          </a:xfrm>
          <a:solidFill>
            <a:srgbClr val="FFFF99"/>
          </a:solidFill>
          <a:ln>
            <a:solidFill>
              <a:srgbClr val="FFFF99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8600" indent="-228600">
              <a:spcBef>
                <a:spcPct val="50000"/>
              </a:spcBef>
            </a:pPr>
            <a:r>
              <a:rPr lang="en-US" altLang="en-US" sz="1800">
                <a:solidFill>
                  <a:srgbClr val="003300"/>
                </a:solidFill>
              </a:rPr>
              <a:t>Mining camps sprang up wherever enough people gathered to look for gold.</a:t>
            </a:r>
          </a:p>
          <a:p>
            <a:pPr marL="228600" indent="-228600">
              <a:spcBef>
                <a:spcPct val="50000"/>
              </a:spcBef>
            </a:pPr>
            <a:r>
              <a:rPr lang="en-US" altLang="en-US" sz="1800">
                <a:solidFill>
                  <a:srgbClr val="003300"/>
                </a:solidFill>
              </a:rPr>
              <a:t>Miners came from many cultures and backgrounds.</a:t>
            </a:r>
          </a:p>
          <a:p>
            <a:pPr marL="571500" lvl="1" indent="-228600">
              <a:spcBef>
                <a:spcPct val="50000"/>
              </a:spcBef>
            </a:pPr>
            <a:r>
              <a:rPr lang="en-US" altLang="en-US" sz="1800">
                <a:solidFill>
                  <a:srgbClr val="003300"/>
                </a:solidFill>
              </a:rPr>
              <a:t>Most were young, unmarried men in search of adventure.</a:t>
            </a:r>
          </a:p>
          <a:p>
            <a:pPr marL="571500" lvl="1" indent="-228600">
              <a:spcBef>
                <a:spcPct val="50000"/>
              </a:spcBef>
            </a:pPr>
            <a:r>
              <a:rPr lang="en-US" altLang="en-US" sz="1800">
                <a:solidFill>
                  <a:srgbClr val="003300"/>
                </a:solidFill>
              </a:rPr>
              <a:t>80% were Americans; the rest came from around the world.</a:t>
            </a:r>
          </a:p>
          <a:p>
            <a:pPr marL="571500" lvl="1" indent="-228600">
              <a:spcBef>
                <a:spcPct val="50000"/>
              </a:spcBef>
            </a:pPr>
            <a:r>
              <a:rPr lang="en-US" altLang="en-US" sz="1800">
                <a:solidFill>
                  <a:srgbClr val="003300"/>
                </a:solidFill>
              </a:rPr>
              <a:t>Only 5 percent of gold-rush immigrants were women or children.</a:t>
            </a:r>
          </a:p>
          <a:p>
            <a:pPr marL="571500" lvl="1" indent="-228600">
              <a:spcBef>
                <a:spcPct val="50000"/>
              </a:spcBef>
            </a:pPr>
            <a:r>
              <a:rPr lang="en-US" altLang="en-US" sz="1800">
                <a:solidFill>
                  <a:srgbClr val="003300"/>
                </a:solidFill>
              </a:rPr>
              <a:t>Women generally made good money by cooking meals, washing clothes, and operating boardinghouses.</a:t>
            </a:r>
          </a:p>
          <a:p>
            <a:pPr marL="228600" indent="-228600">
              <a:spcBef>
                <a:spcPct val="50000"/>
              </a:spcBef>
            </a:pPr>
            <a:r>
              <a:rPr lang="en-US" altLang="en-US" sz="1800">
                <a:solidFill>
                  <a:srgbClr val="003300"/>
                </a:solidFill>
              </a:rPr>
              <a:t>Miners paid high prices for basic necessities because the huge amount of gold in circulation caused severe inflation in California.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2">
            <a:extLst>
              <a:ext uri="{FF2B5EF4-FFF2-40B4-BE49-F238E27FC236}">
                <a16:creationId xmlns:a16="http://schemas.microsoft.com/office/drawing/2014/main" id="{E79DE0B3-9E17-4B27-A73D-8F37E9CD24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447800"/>
            <a:ext cx="3582988" cy="4419600"/>
          </a:xfrm>
          <a:prstGeom prst="rect">
            <a:avLst/>
          </a:prstGeom>
          <a:solidFill>
            <a:srgbClr val="3366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28600" indent="-228600" eaLnBrk="0" hangingPunct="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800100" indent="-342900" eaLnBrk="0" hangingPunct="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257300" indent="-342900" eaLnBrk="0" hangingPunct="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714500" indent="-342900" eaLnBrk="0" hangingPunct="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171700" indent="-342900" eaLnBrk="0" hangingPunct="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800" b="1">
                <a:solidFill>
                  <a:srgbClr val="FFFF99"/>
                </a:solidFill>
                <a:latin typeface="Verdana" panose="020B0604030504040204" pitchFamily="34" charset="0"/>
              </a:rPr>
              <a:t>Causes</a:t>
            </a:r>
            <a:endParaRPr lang="en-US" altLang="en-US" sz="1800">
              <a:solidFill>
                <a:srgbClr val="FFFF99"/>
              </a:solidFill>
              <a:latin typeface="Verdana" panose="020B060403050404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1800">
                <a:solidFill>
                  <a:srgbClr val="FFFF99"/>
                </a:solidFill>
                <a:latin typeface="Verdana" panose="020B0604030504040204" pitchFamily="34" charset="0"/>
              </a:rPr>
              <a:t>Americans believe in idea of manifest destiny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1800">
                <a:solidFill>
                  <a:srgbClr val="FFFF99"/>
                </a:solidFill>
                <a:latin typeface="Verdana" panose="020B0604030504040204" pitchFamily="34" charset="0"/>
              </a:rPr>
              <a:t>United States acquires vast new lands in West  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1800">
                <a:solidFill>
                  <a:srgbClr val="FFFF99"/>
                </a:solidFill>
                <a:latin typeface="Verdana" panose="020B0604030504040204" pitchFamily="34" charset="0"/>
              </a:rPr>
              <a:t>Pathfinders open trails to new territories 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1800">
                <a:solidFill>
                  <a:srgbClr val="FFFF99"/>
                </a:solidFill>
                <a:latin typeface="Verdana" panose="020B0604030504040204" pitchFamily="34" charset="0"/>
              </a:rPr>
              <a:t>Gold is discovered in California</a:t>
            </a:r>
          </a:p>
        </p:txBody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E1D75D07-8E94-4606-8F15-20D32C0676B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2400"/>
              <a:t>Westward Movement in the United States</a:t>
            </a:r>
          </a:p>
        </p:txBody>
      </p:sp>
      <p:pic>
        <p:nvPicPr>
          <p:cNvPr id="36868" name="Picture 4">
            <a:extLst>
              <a:ext uri="{FF2B5EF4-FFF2-40B4-BE49-F238E27FC236}">
                <a16:creationId xmlns:a16="http://schemas.microsoft.com/office/drawing/2014/main" id="{025D5395-CC1E-448A-AA1C-05AB08F7D7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3268663"/>
            <a:ext cx="160338" cy="160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69" name="Picture 5">
            <a:extLst>
              <a:ext uri="{FF2B5EF4-FFF2-40B4-BE49-F238E27FC236}">
                <a16:creationId xmlns:a16="http://schemas.microsoft.com/office/drawing/2014/main" id="{BBB1CC7F-4C69-435F-B142-E438D794DB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3802063"/>
            <a:ext cx="160338" cy="160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870" name="Rectangle 6">
            <a:extLst>
              <a:ext uri="{FF2B5EF4-FFF2-40B4-BE49-F238E27FC236}">
                <a16:creationId xmlns:a16="http://schemas.microsoft.com/office/drawing/2014/main" id="{DD356434-8D78-4D9F-B143-9020BAF131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1447800"/>
            <a:ext cx="3582988" cy="4419600"/>
          </a:xfrm>
          <a:prstGeom prst="rect">
            <a:avLst/>
          </a:prstGeom>
          <a:solidFill>
            <a:srgbClr val="3366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28600" indent="-228600" eaLnBrk="0" hangingPunct="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800100" indent="-342900" eaLnBrk="0" hangingPunct="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257300" indent="-342900" eaLnBrk="0" hangingPunct="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714500" indent="-342900" eaLnBrk="0" hangingPunct="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171700" indent="-342900" eaLnBrk="0" hangingPunct="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800" b="1">
                <a:solidFill>
                  <a:srgbClr val="FFFF99"/>
                </a:solidFill>
                <a:latin typeface="Verdana" panose="020B0604030504040204" pitchFamily="34" charset="0"/>
              </a:rPr>
              <a:t>Effects 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1800">
                <a:solidFill>
                  <a:srgbClr val="FFFF99"/>
                </a:solidFill>
                <a:latin typeface="Verdana" panose="020B0604030504040204" pitchFamily="34" charset="0"/>
              </a:rPr>
              <a:t>Native Americans are forced off lands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1800">
                <a:solidFill>
                  <a:srgbClr val="FFFF99"/>
                </a:solidFill>
                <a:latin typeface="Verdana" panose="020B0604030504040204" pitchFamily="34" charset="0"/>
              </a:rPr>
              <a:t>Americans travel west to settle new areas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1800">
                <a:solidFill>
                  <a:srgbClr val="FFFF99"/>
                </a:solidFill>
                <a:latin typeface="Verdana" panose="020B0604030504040204" pitchFamily="34" charset="0"/>
              </a:rPr>
              <a:t>United States stretches to Pacific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1800">
                <a:solidFill>
                  <a:srgbClr val="FFFF99"/>
                </a:solidFill>
                <a:latin typeface="Verdana" panose="020B0604030504040204" pitchFamily="34" charset="0"/>
              </a:rPr>
              <a:t>California experiences population boom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 animBg="1"/>
      <p:bldP spid="3687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A9625B56-3E3A-4521-B0DF-100D75ED9DA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2400"/>
              <a:t>Immigrants to California</a:t>
            </a:r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1AAF62FE-F63F-4213-BF10-B31141D7174A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533400" y="1447800"/>
            <a:ext cx="8077200" cy="4419600"/>
          </a:xfrm>
          <a:solidFill>
            <a:srgbClr val="FFFF99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50000"/>
              </a:spcBef>
            </a:pPr>
            <a:r>
              <a:rPr lang="en-US" altLang="en-US" sz="2000">
                <a:solidFill>
                  <a:srgbClr val="003300"/>
                </a:solidFill>
              </a:rPr>
              <a:t>The lure of gold attracted miners from around the world. </a:t>
            </a:r>
          </a:p>
          <a:p>
            <a:pPr>
              <a:spcBef>
                <a:spcPct val="50000"/>
              </a:spcBef>
            </a:pPr>
            <a:r>
              <a:rPr lang="en-US" altLang="en-US" sz="2000">
                <a:solidFill>
                  <a:srgbClr val="003300"/>
                </a:solidFill>
              </a:rPr>
              <a:t>Many Chinese men came in hopes of making great wealth and then returning to China—about 24,000 from 1849 to 1853.</a:t>
            </a:r>
          </a:p>
          <a:p>
            <a:pPr>
              <a:spcBef>
                <a:spcPct val="50000"/>
              </a:spcBef>
            </a:pPr>
            <a:r>
              <a:rPr lang="en-US" altLang="en-US" sz="2000">
                <a:solidFill>
                  <a:srgbClr val="003300"/>
                </a:solidFill>
              </a:rPr>
              <a:t>Many Americans did not welcome the Chinese, but the Chinese still worked in gold mines, opened their own businesses, and held other jobs.</a:t>
            </a:r>
          </a:p>
          <a:p>
            <a:pPr marL="685800" lvl="1" indent="-228600">
              <a:spcBef>
                <a:spcPct val="10000"/>
              </a:spcBef>
            </a:pPr>
            <a:r>
              <a:rPr lang="en-US" altLang="en-US" sz="2000">
                <a:solidFill>
                  <a:srgbClr val="003300"/>
                </a:solidFill>
              </a:rPr>
              <a:t>In 1853 California placed a high monthly tax on foreign miners.</a:t>
            </a:r>
          </a:p>
          <a:p>
            <a:pPr marL="685800" lvl="1" indent="-228600">
              <a:spcBef>
                <a:spcPct val="10000"/>
              </a:spcBef>
            </a:pPr>
            <a:r>
              <a:rPr lang="en-US" altLang="en-US" sz="2000">
                <a:solidFill>
                  <a:srgbClr val="003300"/>
                </a:solidFill>
              </a:rPr>
              <a:t>The legal system favored Americans over immigrants.</a:t>
            </a:r>
          </a:p>
          <a:p>
            <a:pPr>
              <a:spcBef>
                <a:spcPct val="50000"/>
              </a:spcBef>
            </a:pPr>
            <a:r>
              <a:rPr lang="en-US" altLang="en-US" sz="2000">
                <a:solidFill>
                  <a:srgbClr val="003300"/>
                </a:solidFill>
              </a:rPr>
              <a:t>In 1849 alone, about 20,000 immigrants arrived in California from China, Europe, Mexico, and South America.</a:t>
            </a:r>
          </a:p>
        </p:txBody>
      </p:sp>
    </p:spTree>
  </p:cSld>
  <p:clrMapOvr>
    <a:masterClrMapping/>
  </p:clrMapOvr>
  <p:transition>
    <p:wip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2">
            <a:extLst>
              <a:ext uri="{FF2B5EF4-FFF2-40B4-BE49-F238E27FC236}">
                <a16:creationId xmlns:a16="http://schemas.microsoft.com/office/drawing/2014/main" id="{ECCCA373-0449-423C-A4B9-F5439DBC9B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2133600"/>
            <a:ext cx="7620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"/>
              </a:spcBef>
            </a:pPr>
            <a:r>
              <a:rPr lang="en-US" altLang="en-US" sz="2000" b="1">
                <a:solidFill>
                  <a:srgbClr val="FFFF99"/>
                </a:solidFill>
                <a:latin typeface="Verdana" panose="020B0604030504040204" pitchFamily="34" charset="0"/>
              </a:rPr>
              <a:t>Population Boom</a:t>
            </a:r>
          </a:p>
        </p:txBody>
      </p:sp>
      <p:sp>
        <p:nvSpPr>
          <p:cNvPr id="38915" name="Text Box 3">
            <a:extLst>
              <a:ext uri="{FF2B5EF4-FFF2-40B4-BE49-F238E27FC236}">
                <a16:creationId xmlns:a16="http://schemas.microsoft.com/office/drawing/2014/main" id="{5653DA5C-A404-4303-A626-73D4D0A241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4352925"/>
            <a:ext cx="7620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"/>
              </a:spcBef>
            </a:pPr>
            <a:r>
              <a:rPr lang="en-US" altLang="en-US" sz="2000" b="1">
                <a:solidFill>
                  <a:srgbClr val="FFFF99"/>
                </a:solidFill>
                <a:latin typeface="Verdana" panose="020B0604030504040204" pitchFamily="34" charset="0"/>
              </a:rPr>
              <a:t>Economic Growth</a:t>
            </a:r>
          </a:p>
        </p:txBody>
      </p:sp>
      <p:sp>
        <p:nvSpPr>
          <p:cNvPr id="38916" name="Text Box 4">
            <a:extLst>
              <a:ext uri="{FF2B5EF4-FFF2-40B4-BE49-F238E27FC236}">
                <a16:creationId xmlns:a16="http://schemas.microsoft.com/office/drawing/2014/main" id="{654FB2B8-960F-4DF0-B030-887E1CA827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2622550"/>
            <a:ext cx="7620000" cy="168275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8600" indent="-228600" eaLnBrk="0" hangingPunct="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1" hangingPunct="1">
              <a:spcBef>
                <a:spcPct val="40000"/>
              </a:spcBef>
              <a:buFontTx/>
              <a:buChar char="•"/>
            </a:pPr>
            <a:r>
              <a:rPr lang="en-US" altLang="en-US" sz="1800">
                <a:solidFill>
                  <a:srgbClr val="003300"/>
                </a:solidFill>
                <a:latin typeface="Verdana" panose="020B0604030504040204" pitchFamily="34" charset="0"/>
              </a:rPr>
              <a:t>Population explosion quickly made California eligible for statehood. </a:t>
            </a:r>
          </a:p>
          <a:p>
            <a:pPr eaLnBrk="1" hangingPunct="1">
              <a:spcBef>
                <a:spcPct val="40000"/>
              </a:spcBef>
              <a:buFontTx/>
              <a:buChar char="•"/>
            </a:pPr>
            <a:r>
              <a:rPr lang="en-US" altLang="en-US" sz="1800">
                <a:solidFill>
                  <a:srgbClr val="003300"/>
                </a:solidFill>
                <a:latin typeface="Verdana" panose="020B0604030504040204" pitchFamily="34" charset="0"/>
              </a:rPr>
              <a:t>Became 31</a:t>
            </a:r>
            <a:r>
              <a:rPr lang="en-US" altLang="en-US" sz="1800" baseline="30000">
                <a:solidFill>
                  <a:srgbClr val="003300"/>
                </a:solidFill>
                <a:latin typeface="Verdana" panose="020B0604030504040204" pitchFamily="34" charset="0"/>
              </a:rPr>
              <a:t>st</a:t>
            </a:r>
            <a:r>
              <a:rPr lang="en-US" altLang="en-US" sz="1800">
                <a:solidFill>
                  <a:srgbClr val="003300"/>
                </a:solidFill>
                <a:latin typeface="Verdana" panose="020B0604030504040204" pitchFamily="34" charset="0"/>
              </a:rPr>
              <a:t> state in 1850.</a:t>
            </a:r>
          </a:p>
          <a:p>
            <a:pPr eaLnBrk="1" hangingPunct="1">
              <a:spcBef>
                <a:spcPct val="40000"/>
              </a:spcBef>
              <a:buFontTx/>
              <a:buChar char="•"/>
            </a:pPr>
            <a:r>
              <a:rPr lang="en-US" altLang="en-US" sz="1800">
                <a:solidFill>
                  <a:srgbClr val="003300"/>
                </a:solidFill>
                <a:latin typeface="Verdana" panose="020B0604030504040204" pitchFamily="34" charset="0"/>
              </a:rPr>
              <a:t>Growth had negative effect on Californios and Native Americans in California.</a:t>
            </a:r>
          </a:p>
        </p:txBody>
      </p:sp>
      <p:sp>
        <p:nvSpPr>
          <p:cNvPr id="38917" name="Text Box 5">
            <a:extLst>
              <a:ext uri="{FF2B5EF4-FFF2-40B4-BE49-F238E27FC236}">
                <a16:creationId xmlns:a16="http://schemas.microsoft.com/office/drawing/2014/main" id="{D648A86D-6DF4-4709-9F39-5D59EA8DB2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4841875"/>
            <a:ext cx="7620000" cy="1025525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8600" indent="-228600" eaLnBrk="0" hangingPunct="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1" hangingPunct="1">
              <a:spcBef>
                <a:spcPct val="40000"/>
              </a:spcBef>
              <a:buFontTx/>
              <a:buChar char="•"/>
            </a:pPr>
            <a:r>
              <a:rPr lang="en-US" altLang="en-US" sz="1800">
                <a:solidFill>
                  <a:srgbClr val="003300"/>
                </a:solidFill>
                <a:latin typeface="Verdana" panose="020B0604030504040204" pitchFamily="34" charset="0"/>
              </a:rPr>
              <a:t>New businesses and industries transformed California.</a:t>
            </a:r>
          </a:p>
          <a:p>
            <a:pPr eaLnBrk="1" hangingPunct="1">
              <a:spcBef>
                <a:spcPct val="40000"/>
              </a:spcBef>
              <a:buFontTx/>
              <a:buChar char="•"/>
            </a:pPr>
            <a:r>
              <a:rPr lang="en-US" altLang="en-US" sz="1800">
                <a:solidFill>
                  <a:srgbClr val="003300"/>
                </a:solidFill>
                <a:latin typeface="Verdana" panose="020B0604030504040204" pitchFamily="34" charset="0"/>
              </a:rPr>
              <a:t>Completion of transcontinental railroad in 1869 ended isolation from rest of country and aided economy.</a:t>
            </a:r>
          </a:p>
        </p:txBody>
      </p:sp>
      <p:sp>
        <p:nvSpPr>
          <p:cNvPr id="38918" name="Rectangle 6">
            <a:extLst>
              <a:ext uri="{FF2B5EF4-FFF2-40B4-BE49-F238E27FC236}">
                <a16:creationId xmlns:a16="http://schemas.microsoft.com/office/drawing/2014/main" id="{505EC46E-3490-4761-B42D-53A5F9D8D6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533400"/>
            <a:ext cx="8077200" cy="1216025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2400"/>
              <a:t>Main Idea 2:</a:t>
            </a:r>
            <a:br>
              <a:rPr lang="en-US" altLang="en-US" sz="2400"/>
            </a:br>
            <a:r>
              <a:rPr lang="en-US" altLang="en-US" sz="2400"/>
              <a:t> The gold rush had a lasting impact on California’s population and economy.</a:t>
            </a:r>
          </a:p>
        </p:txBody>
      </p:sp>
      <p:pic>
        <p:nvPicPr>
          <p:cNvPr id="38919" name="Picture 7">
            <a:extLst>
              <a:ext uri="{FF2B5EF4-FFF2-40B4-BE49-F238E27FC236}">
                <a16:creationId xmlns:a16="http://schemas.microsoft.com/office/drawing/2014/main" id="{4670F8D0-04EC-4973-B103-F84021D851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3276600"/>
            <a:ext cx="160338" cy="160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20" name="Picture 8">
            <a:extLst>
              <a:ext uri="{FF2B5EF4-FFF2-40B4-BE49-F238E27FC236}">
                <a16:creationId xmlns:a16="http://schemas.microsoft.com/office/drawing/2014/main" id="{B0A83948-8B24-45A1-BC56-D8D5D38AD4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5173663"/>
            <a:ext cx="160338" cy="160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922" name="AutoShape 10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290CF0D1-B6D9-4FFE-A426-535D8D06E0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4200" y="6016625"/>
            <a:ext cx="533400" cy="8382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8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8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4" grpId="0"/>
      <p:bldP spid="38915" grpId="0"/>
      <p:bldP spid="38916" grpId="0" animBg="1"/>
      <p:bldP spid="389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06A6A6FA-5C75-4AD5-AC0F-DE497E327F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533400"/>
            <a:ext cx="8077200" cy="1600200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2400"/>
              <a:t>Main Idea 1: </a:t>
            </a:r>
            <a:br>
              <a:rPr lang="en-US" altLang="en-US" sz="2400"/>
            </a:br>
            <a:r>
              <a:rPr lang="en-US" altLang="en-US" sz="2400"/>
              <a:t>During the early 1800s, many Americans moved west of the Rocky Mountains </a:t>
            </a:r>
            <a:br>
              <a:rPr lang="en-US" altLang="en-US" sz="2400"/>
            </a:br>
            <a:r>
              <a:rPr lang="en-US" altLang="en-US" sz="2400"/>
              <a:t>to settle and trade.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96C33DAD-2903-4869-A2D7-3A7DF819DE1A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533400" y="2590800"/>
            <a:ext cx="8077200" cy="1752600"/>
          </a:xfrm>
          <a:solidFill>
            <a:srgbClr val="FFFF99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chemeClr val="folHlink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50000"/>
              </a:spcBef>
            </a:pPr>
            <a:r>
              <a:rPr lang="en-US" altLang="en-US" sz="2000">
                <a:solidFill>
                  <a:srgbClr val="003300"/>
                </a:solidFill>
              </a:rPr>
              <a:t>Some of the first Americans in the West were </a:t>
            </a:r>
            <a:r>
              <a:rPr lang="en-US" altLang="en-US" sz="2000" b="1" i="1">
                <a:solidFill>
                  <a:srgbClr val="003300"/>
                </a:solidFill>
              </a:rPr>
              <a:t>mountain men</a:t>
            </a:r>
            <a:r>
              <a:rPr lang="en-US" altLang="en-US" sz="2000">
                <a:solidFill>
                  <a:srgbClr val="003300"/>
                </a:solidFill>
              </a:rPr>
              <a:t>: fur traders and trappers. </a:t>
            </a:r>
          </a:p>
          <a:p>
            <a:pPr>
              <a:spcBef>
                <a:spcPct val="50000"/>
              </a:spcBef>
            </a:pPr>
            <a:r>
              <a:rPr lang="en-US" altLang="en-US" sz="2000">
                <a:solidFill>
                  <a:srgbClr val="003300"/>
                </a:solidFill>
              </a:rPr>
              <a:t>Many settlers traveled west over the Oregon Trail.</a:t>
            </a:r>
          </a:p>
          <a:p>
            <a:pPr>
              <a:spcBef>
                <a:spcPct val="50000"/>
              </a:spcBef>
            </a:pPr>
            <a:r>
              <a:rPr lang="en-US" altLang="en-US" sz="2000">
                <a:solidFill>
                  <a:srgbClr val="003300"/>
                </a:solidFill>
              </a:rPr>
              <a:t>The Santa Fe Trail was another important path west.</a:t>
            </a:r>
          </a:p>
        </p:txBody>
      </p:sp>
    </p:spTree>
  </p:cSld>
  <p:clrMapOvr>
    <a:masterClrMapping/>
  </p:clrMapOvr>
  <p:transition>
    <p:wip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5" name="Picture 9" descr="chapter11_356">
            <a:extLst>
              <a:ext uri="{FF2B5EF4-FFF2-40B4-BE49-F238E27FC236}">
                <a16:creationId xmlns:a16="http://schemas.microsoft.com/office/drawing/2014/main" id="{80AE7AB5-71C7-4284-B6DE-68161C1F90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923925"/>
            <a:ext cx="8096250" cy="456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059" name="AutoShape 3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501450B9-6001-45BC-9B34-FD78D886F4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200" y="6019800"/>
            <a:ext cx="762000" cy="8382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wip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7" name="Picture 3" descr="chapter11_348">
            <a:extLst>
              <a:ext uri="{FF2B5EF4-FFF2-40B4-BE49-F238E27FC236}">
                <a16:creationId xmlns:a16="http://schemas.microsoft.com/office/drawing/2014/main" id="{E6C5344C-3E49-4A2E-A56E-6DF77431C9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533400"/>
            <a:ext cx="4705350" cy="523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1" name="Picture 3" descr="chapter11_360">
            <a:extLst>
              <a:ext uri="{FF2B5EF4-FFF2-40B4-BE49-F238E27FC236}">
                <a16:creationId xmlns:a16="http://schemas.microsoft.com/office/drawing/2014/main" id="{A9C28AE0-1A97-4AC4-A6EC-B6753C5920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1371600"/>
            <a:ext cx="8096250" cy="338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4" name="Picture 4" descr="10-35">
            <a:extLst>
              <a:ext uri="{FF2B5EF4-FFF2-40B4-BE49-F238E27FC236}">
                <a16:creationId xmlns:a16="http://schemas.microsoft.com/office/drawing/2014/main" id="{7B4891FD-09BA-4D39-86BB-D09957ADB7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23875"/>
            <a:ext cx="8328025" cy="5343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chapter11_347">
            <a:extLst>
              <a:ext uri="{FF2B5EF4-FFF2-40B4-BE49-F238E27FC236}">
                <a16:creationId xmlns:a16="http://schemas.microsoft.com/office/drawing/2014/main" id="{D6D6FB97-D496-4882-9AF1-0607A90ED9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450" y="609600"/>
            <a:ext cx="7296150" cy="496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1" name="Picture 3" descr="chapter11_352">
            <a:extLst>
              <a:ext uri="{FF2B5EF4-FFF2-40B4-BE49-F238E27FC236}">
                <a16:creationId xmlns:a16="http://schemas.microsoft.com/office/drawing/2014/main" id="{42F2A524-AB42-4E1D-AF56-21618E981E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885825"/>
            <a:ext cx="8096250" cy="460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7" name="Picture 11" descr="chapter11_359">
            <a:extLst>
              <a:ext uri="{FF2B5EF4-FFF2-40B4-BE49-F238E27FC236}">
                <a16:creationId xmlns:a16="http://schemas.microsoft.com/office/drawing/2014/main" id="{7F27AB93-2662-4217-A5AB-ACD8FFCB23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7450" y="552450"/>
            <a:ext cx="4171950" cy="523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chapter11_372">
            <a:extLst>
              <a:ext uri="{FF2B5EF4-FFF2-40B4-BE49-F238E27FC236}">
                <a16:creationId xmlns:a16="http://schemas.microsoft.com/office/drawing/2014/main" id="{B412BB0B-347E-4C61-BF0D-F696E0AE07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389063"/>
            <a:ext cx="8153400" cy="3808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chapter11_374">
            <a:extLst>
              <a:ext uri="{FF2B5EF4-FFF2-40B4-BE49-F238E27FC236}">
                <a16:creationId xmlns:a16="http://schemas.microsoft.com/office/drawing/2014/main" id="{0C07FCA9-FEBE-4159-8370-E7A3CAD1F6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1219200"/>
            <a:ext cx="5473700" cy="412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chapter11_375">
            <a:extLst>
              <a:ext uri="{FF2B5EF4-FFF2-40B4-BE49-F238E27FC236}">
                <a16:creationId xmlns:a16="http://schemas.microsoft.com/office/drawing/2014/main" id="{1FD44476-2A8B-4A8E-A9B1-31226B3826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100138"/>
            <a:ext cx="5086350" cy="4157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2C82856B-DA0F-420B-9F84-CCD0E1C9A06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2400"/>
              <a:t>Mountain Men 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6D999067-CB4A-49F8-B0C2-19980AF271FE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533400" y="1447800"/>
            <a:ext cx="8077200" cy="2362200"/>
          </a:xfrm>
          <a:solidFill>
            <a:srgbClr val="FFFF99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chemeClr val="folHlink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50000"/>
              </a:spcBef>
            </a:pPr>
            <a:r>
              <a:rPr lang="en-US" altLang="en-US" sz="2000">
                <a:solidFill>
                  <a:srgbClr val="003300"/>
                </a:solidFill>
              </a:rPr>
              <a:t>Fur traders and trappers were some of the first Americans to explore the West.</a:t>
            </a:r>
          </a:p>
          <a:p>
            <a:pPr>
              <a:spcBef>
                <a:spcPct val="50000"/>
              </a:spcBef>
            </a:pPr>
            <a:r>
              <a:rPr lang="en-US" altLang="en-US" sz="2000" b="1">
                <a:solidFill>
                  <a:srgbClr val="003300"/>
                </a:solidFill>
              </a:rPr>
              <a:t>John Jacob Astor</a:t>
            </a:r>
            <a:r>
              <a:rPr lang="en-US" altLang="en-US" sz="2000">
                <a:solidFill>
                  <a:srgbClr val="003300"/>
                </a:solidFill>
              </a:rPr>
              <a:t> created one of the largest fur businesses, the American Fur Company.</a:t>
            </a:r>
          </a:p>
          <a:p>
            <a:pPr>
              <a:spcBef>
                <a:spcPct val="50000"/>
              </a:spcBef>
            </a:pPr>
            <a:r>
              <a:rPr lang="en-US" altLang="en-US" sz="2000">
                <a:solidFill>
                  <a:srgbClr val="003300"/>
                </a:solidFill>
              </a:rPr>
              <a:t>Astor founded Astoria, one of the first settlements in Oregon Country. </a:t>
            </a:r>
          </a:p>
        </p:txBody>
      </p:sp>
    </p:spTree>
  </p:cSld>
  <p:clrMapOvr>
    <a:masterClrMapping/>
  </p:clrMapOvr>
  <p:transition>
    <p:wip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9" name="Picture 3" descr="chapter11_368">
            <a:extLst>
              <a:ext uri="{FF2B5EF4-FFF2-40B4-BE49-F238E27FC236}">
                <a16:creationId xmlns:a16="http://schemas.microsoft.com/office/drawing/2014/main" id="{037987CD-4011-4F83-B728-E1658C4D09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552450"/>
            <a:ext cx="4543425" cy="523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chapter11_373">
            <a:extLst>
              <a:ext uri="{FF2B5EF4-FFF2-40B4-BE49-F238E27FC236}">
                <a16:creationId xmlns:a16="http://schemas.microsoft.com/office/drawing/2014/main" id="{670516A7-C38A-4B4B-8445-3C4F4D9CD6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7575" y="533400"/>
            <a:ext cx="2228850" cy="523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01CF7F62-6994-42CE-8C64-74F363825D8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2400"/>
              <a:t>Oregon Trail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F495ED1B-3E8D-4C60-BA35-06E37DE95C7D}"/>
              </a:ext>
            </a:extLst>
          </p:cNvPr>
          <p:cNvSpPr>
            <a:spLocks noChangeArrowheads="1"/>
          </p:cNvSpPr>
          <p:nvPr>
            <p:ph type="body" sz="half" idx="1"/>
          </p:nvPr>
        </p:nvSpPr>
        <p:spPr bwMode="auto">
          <a:xfrm>
            <a:off x="533400" y="1676400"/>
            <a:ext cx="8077200" cy="2286000"/>
          </a:xfrm>
          <a:solidFill>
            <a:srgbClr val="FFFF99"/>
          </a:solidFill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folHlink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en-US" sz="2000">
                <a:solidFill>
                  <a:srgbClr val="003300"/>
                </a:solidFill>
              </a:rPr>
              <a:t>Settlers were lured by rich resources and the mild climate.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en-US" sz="2000">
                <a:solidFill>
                  <a:srgbClr val="003300"/>
                </a:solidFill>
              </a:rPr>
              <a:t>The trail was 2,000 miles, beginning in Iowa or Missouri and ending in Oregon or California.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en-US" sz="2000">
                <a:solidFill>
                  <a:srgbClr val="003300"/>
                </a:solidFill>
              </a:rPr>
              <a:t>It was a hard journey because of food shortages, bad weather, and mountains and rivers that were difficult to cross. </a:t>
            </a:r>
          </a:p>
        </p:txBody>
      </p:sp>
    </p:spTree>
  </p:cSld>
  <p:clrMapOvr>
    <a:masterClrMapping/>
  </p:clrMapOvr>
  <p:transition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72D43BC7-1072-42DA-AC4D-63C986F822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2400"/>
              <a:t>Santa Fe Trail 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64A6B88B-2F9C-4F4E-9A78-B4112BF2A015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533400" y="1447800"/>
            <a:ext cx="8077200" cy="2514600"/>
          </a:xfrm>
          <a:solidFill>
            <a:srgbClr val="FFFF99"/>
          </a:solidFill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folHlink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50000"/>
              </a:spcBef>
            </a:pPr>
            <a:r>
              <a:rPr lang="en-US" altLang="en-US" sz="2000">
                <a:solidFill>
                  <a:srgbClr val="003300"/>
                </a:solidFill>
              </a:rPr>
              <a:t>The route led from Independence, Missouri, to Santa Fe, New Mexico.</a:t>
            </a:r>
          </a:p>
          <a:p>
            <a:pPr>
              <a:spcBef>
                <a:spcPct val="50000"/>
              </a:spcBef>
            </a:pPr>
            <a:r>
              <a:rPr lang="en-US" altLang="en-US" sz="2000">
                <a:solidFill>
                  <a:srgbClr val="003300"/>
                </a:solidFill>
              </a:rPr>
              <a:t>Was originally a Native American trading route</a:t>
            </a:r>
          </a:p>
          <a:p>
            <a:pPr>
              <a:spcBef>
                <a:spcPct val="50000"/>
              </a:spcBef>
            </a:pPr>
            <a:r>
              <a:rPr lang="en-US" altLang="en-US" sz="2000">
                <a:solidFill>
                  <a:srgbClr val="003300"/>
                </a:solidFill>
              </a:rPr>
              <a:t>Traders used the route to trade American goods for Mexican goods; traders made high profits.</a:t>
            </a:r>
          </a:p>
          <a:p>
            <a:pPr>
              <a:spcBef>
                <a:spcPct val="50000"/>
              </a:spcBef>
            </a:pPr>
            <a:r>
              <a:rPr lang="en-US" altLang="en-US" sz="2000">
                <a:solidFill>
                  <a:srgbClr val="003300"/>
                </a:solidFill>
              </a:rPr>
              <a:t>Difficult journey due to hot desert and rough mountains</a:t>
            </a:r>
          </a:p>
        </p:txBody>
      </p:sp>
    </p:spTree>
  </p:cSld>
  <p:clrMapOvr>
    <a:masterClrMapping/>
  </p:clrMapOvr>
  <p:transition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C48EF66A-79C5-44CE-AB32-7DAAC39B948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533400"/>
            <a:ext cx="8077200" cy="1216025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2400"/>
              <a:t>Main Idea 2: </a:t>
            </a:r>
            <a:br>
              <a:rPr lang="en-US" altLang="en-US" sz="2400"/>
            </a:br>
            <a:r>
              <a:rPr lang="en-US" altLang="en-US" sz="2400"/>
              <a:t>The Mormons traveled west </a:t>
            </a:r>
            <a:br>
              <a:rPr lang="en-US" altLang="en-US" sz="2400"/>
            </a:br>
            <a:r>
              <a:rPr lang="en-US" altLang="en-US" sz="2400"/>
              <a:t>in search of religious freedom.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E840B26A-CAA2-4FCF-B999-95CEEA6EC58F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533400" y="1981200"/>
            <a:ext cx="8077200" cy="3810000"/>
          </a:xfrm>
          <a:solidFill>
            <a:srgbClr val="FFFF99"/>
          </a:solidFill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folHlink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en-US" sz="2000">
                <a:solidFill>
                  <a:srgbClr val="003300"/>
                </a:solidFill>
              </a:rPr>
              <a:t>Joseph Smith founded the Church of Jesus Christ of Latter-day Saints in western New York in 1830.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en-US" sz="2000">
                <a:solidFill>
                  <a:srgbClr val="003300"/>
                </a:solidFill>
              </a:rPr>
              <a:t>Their book of religious teachings is called the </a:t>
            </a:r>
            <a:r>
              <a:rPr lang="en-US" altLang="en-US" sz="2000" i="1">
                <a:solidFill>
                  <a:srgbClr val="003300"/>
                </a:solidFill>
              </a:rPr>
              <a:t>Book of Mormon</a:t>
            </a:r>
            <a:r>
              <a:rPr lang="en-US" altLang="en-US" sz="2000">
                <a:solidFill>
                  <a:srgbClr val="003300"/>
                </a:solidFill>
              </a:rPr>
              <a:t>.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en-US" sz="2000">
                <a:solidFill>
                  <a:srgbClr val="003300"/>
                </a:solidFill>
              </a:rPr>
              <a:t>Church members were persecuted because of beliefs, including polygamy (one man married to several women).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en-US" sz="2000">
                <a:solidFill>
                  <a:srgbClr val="003300"/>
                </a:solidFill>
              </a:rPr>
              <a:t>Joseph Smith was murdered by a mob in 1844.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en-US" sz="2000" b="1">
                <a:solidFill>
                  <a:srgbClr val="003300"/>
                </a:solidFill>
              </a:rPr>
              <a:t>Brigham Young</a:t>
            </a:r>
            <a:r>
              <a:rPr lang="en-US" altLang="en-US" sz="2000">
                <a:solidFill>
                  <a:srgbClr val="003300"/>
                </a:solidFill>
              </a:rPr>
              <a:t> became the new head of the church and moved the group to Utah.</a:t>
            </a:r>
          </a:p>
          <a:p>
            <a:pPr lvl="1">
              <a:lnSpc>
                <a:spcPct val="80000"/>
              </a:lnSpc>
              <a:spcBef>
                <a:spcPct val="50000"/>
              </a:spcBef>
            </a:pPr>
            <a:r>
              <a:rPr lang="en-US" altLang="en-US" sz="1800">
                <a:solidFill>
                  <a:srgbClr val="003300"/>
                </a:solidFill>
              </a:rPr>
              <a:t>Thousands of Mormons took the Mormon Trail to Utah. </a:t>
            </a:r>
          </a:p>
          <a:p>
            <a:pPr lvl="1">
              <a:lnSpc>
                <a:spcPct val="80000"/>
              </a:lnSpc>
              <a:spcBef>
                <a:spcPct val="50000"/>
              </a:spcBef>
            </a:pPr>
            <a:r>
              <a:rPr lang="en-US" altLang="en-US" sz="1800">
                <a:solidFill>
                  <a:srgbClr val="003300"/>
                </a:solidFill>
              </a:rPr>
              <a:t>By 1860, there were about 40,000 Mormons in Utah.</a:t>
            </a:r>
          </a:p>
        </p:txBody>
      </p:sp>
    </p:spTree>
  </p:cSld>
  <p:clrMapOvr>
    <a:masterClrMapping/>
  </p:clrMapOvr>
  <p:transition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43A14129-5437-4CE7-9EE7-AC9F904452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533400"/>
            <a:ext cx="80772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2500" b="1">
                <a:solidFill>
                  <a:srgbClr val="FFFF99"/>
                </a:solidFill>
                <a:latin typeface="Verdana" panose="020B0604030504040204" pitchFamily="34" charset="0"/>
              </a:defRPr>
            </a:lvl1pPr>
            <a:lvl2pPr algn="ctr">
              <a:defRPr sz="2500" b="1">
                <a:solidFill>
                  <a:srgbClr val="FFFF99"/>
                </a:solidFill>
                <a:latin typeface="Verdana" panose="020B0604030504040204" pitchFamily="34" charset="0"/>
              </a:defRPr>
            </a:lvl2pPr>
            <a:lvl3pPr algn="ctr">
              <a:defRPr sz="2500" b="1">
                <a:solidFill>
                  <a:srgbClr val="FFFF99"/>
                </a:solidFill>
                <a:latin typeface="Verdana" panose="020B0604030504040204" pitchFamily="34" charset="0"/>
              </a:defRPr>
            </a:lvl3pPr>
            <a:lvl4pPr algn="ctr">
              <a:defRPr sz="2500" b="1">
                <a:solidFill>
                  <a:srgbClr val="FFFF99"/>
                </a:solidFill>
                <a:latin typeface="Verdana" panose="020B0604030504040204" pitchFamily="34" charset="0"/>
              </a:defRPr>
            </a:lvl4pPr>
            <a:lvl5pPr algn="ctr">
              <a:defRPr sz="2500" b="1">
                <a:solidFill>
                  <a:srgbClr val="FFFF99"/>
                </a:solidFill>
                <a:latin typeface="Verdana" panose="020B060403050404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99"/>
                </a:solidFill>
                <a:latin typeface="Verdana" panose="020B060403050404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99"/>
                </a:solidFill>
                <a:latin typeface="Verdana" panose="020B060403050404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99"/>
                </a:solidFill>
                <a:latin typeface="Verdana" panose="020B060403050404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99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en-US" sz="2400"/>
              <a:t>The Texas Revolution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386E4883-6DDB-4C5F-B988-DDD5622260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1447800"/>
            <a:ext cx="8077200" cy="3124200"/>
          </a:xfrm>
          <a:prstGeom prst="rect">
            <a:avLst/>
          </a:prstGeom>
          <a:solidFill>
            <a:srgbClr val="FFFF99"/>
          </a:solidFill>
          <a:ln w="9525" cap="flat" cmpd="sng" algn="ctr">
            <a:solidFill>
              <a:srgbClr val="FFFF99"/>
            </a:solidFill>
            <a:prstDash val="solid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ctr">
              <a:spcBef>
                <a:spcPct val="20000"/>
              </a:spcBef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b="1">
                <a:solidFill>
                  <a:srgbClr val="003300"/>
                </a:solidFill>
              </a:rPr>
              <a:t>The Big Idea</a:t>
            </a:r>
          </a:p>
          <a:p>
            <a:pPr>
              <a:spcBef>
                <a:spcPct val="50000"/>
              </a:spcBef>
            </a:pPr>
            <a:r>
              <a:rPr lang="en-US" altLang="en-US" sz="2000">
                <a:solidFill>
                  <a:srgbClr val="003300"/>
                </a:solidFill>
              </a:rPr>
              <a:t>In 1836, Texas gained its independence from Mexico.</a:t>
            </a:r>
          </a:p>
          <a:p>
            <a:pPr>
              <a:spcBef>
                <a:spcPct val="0"/>
              </a:spcBef>
            </a:pPr>
            <a:endParaRPr lang="en-US" altLang="en-US" sz="2000" b="1">
              <a:solidFill>
                <a:srgbClr val="003300"/>
              </a:solidFill>
            </a:endParaRPr>
          </a:p>
          <a:p>
            <a:pPr>
              <a:spcBef>
                <a:spcPct val="0"/>
              </a:spcBef>
            </a:pPr>
            <a:r>
              <a:rPr lang="en-US" altLang="en-US" sz="2000" b="1">
                <a:solidFill>
                  <a:srgbClr val="003300"/>
                </a:solidFill>
              </a:rPr>
              <a:t>Main Ideas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en-US" altLang="en-US" sz="2000">
                <a:solidFill>
                  <a:srgbClr val="003300"/>
                </a:solidFill>
              </a:rPr>
              <a:t>Many American settlers moved to Texas after Mexico achieved independence from Spain. 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en-US" altLang="en-US" sz="2000">
                <a:solidFill>
                  <a:srgbClr val="003300"/>
                </a:solidFill>
              </a:rPr>
              <a:t>Texans revolted against Mexican rule and established an independent nation.</a:t>
            </a:r>
          </a:p>
        </p:txBody>
      </p:sp>
    </p:spTree>
  </p:cSld>
  <p:clrMapOvr>
    <a:masterClrMapping/>
  </p:clrMapOvr>
  <p:transition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F8E59DEF-A9A0-42A6-9BD2-706C8D945E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533400"/>
            <a:ext cx="8077200" cy="1216025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2400"/>
              <a:t>Main Idea 1:</a:t>
            </a:r>
            <a:br>
              <a:rPr lang="en-US" altLang="en-US" sz="2400"/>
            </a:br>
            <a:r>
              <a:rPr lang="en-US" altLang="en-US" sz="2400"/>
              <a:t>Many American settlers moved to Texas after Mexico achieved independence from Spain. 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7BB78EF2-6663-4510-948F-989ED1452C8C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533400" y="2133600"/>
            <a:ext cx="8077200" cy="3733800"/>
          </a:xfrm>
          <a:solidFill>
            <a:srgbClr val="FFFF99"/>
          </a:solidFill>
          <a:ln>
            <a:solidFill>
              <a:srgbClr val="FFFF99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8600" indent="-228600">
              <a:spcBef>
                <a:spcPct val="50000"/>
              </a:spcBef>
            </a:pPr>
            <a:r>
              <a:rPr lang="en-US" altLang="en-US" sz="1600" b="1">
                <a:solidFill>
                  <a:srgbClr val="003300"/>
                </a:solidFill>
              </a:rPr>
              <a:t>Father Miguel Hidalgo y Costilla</a:t>
            </a:r>
            <a:r>
              <a:rPr lang="en-US" altLang="en-US" sz="1600">
                <a:solidFill>
                  <a:srgbClr val="003300"/>
                </a:solidFill>
              </a:rPr>
              <a:t>,</a:t>
            </a:r>
            <a:r>
              <a:rPr lang="en-US" altLang="en-US" sz="1600" b="1">
                <a:solidFill>
                  <a:srgbClr val="003300"/>
                </a:solidFill>
              </a:rPr>
              <a:t> </a:t>
            </a:r>
            <a:r>
              <a:rPr lang="en-US" altLang="en-US" sz="1600">
                <a:solidFill>
                  <a:srgbClr val="003300"/>
                </a:solidFill>
              </a:rPr>
              <a:t>a Mexican priest, led an unsuccessful revolt against Spain in 1810.</a:t>
            </a:r>
          </a:p>
          <a:p>
            <a:pPr marL="228600" indent="-228600">
              <a:spcBef>
                <a:spcPct val="50000"/>
              </a:spcBef>
            </a:pPr>
            <a:r>
              <a:rPr lang="en-US" altLang="en-US" sz="1600">
                <a:solidFill>
                  <a:srgbClr val="003300"/>
                </a:solidFill>
              </a:rPr>
              <a:t>Mexico gained independence in 1821.</a:t>
            </a:r>
          </a:p>
          <a:p>
            <a:pPr marL="571500" lvl="1" indent="-228600">
              <a:spcBef>
                <a:spcPct val="10000"/>
              </a:spcBef>
            </a:pPr>
            <a:r>
              <a:rPr lang="en-US" altLang="en-US" sz="1600">
                <a:solidFill>
                  <a:srgbClr val="003300"/>
                </a:solidFill>
              </a:rPr>
              <a:t>The new Mexican government hired </a:t>
            </a:r>
            <a:r>
              <a:rPr lang="en-US" altLang="en-US" sz="1600" b="1">
                <a:solidFill>
                  <a:srgbClr val="003300"/>
                </a:solidFill>
              </a:rPr>
              <a:t>empresarios</a:t>
            </a:r>
            <a:r>
              <a:rPr lang="en-US" altLang="en-US" sz="1600">
                <a:solidFill>
                  <a:srgbClr val="003300"/>
                </a:solidFill>
              </a:rPr>
              <a:t>, or agents, to bring settlers to Texas.</a:t>
            </a:r>
          </a:p>
          <a:p>
            <a:pPr marL="228600" indent="-228600">
              <a:spcBef>
                <a:spcPct val="50000"/>
              </a:spcBef>
            </a:pPr>
            <a:r>
              <a:rPr lang="en-US" altLang="en-US" sz="1600" b="1">
                <a:solidFill>
                  <a:srgbClr val="003300"/>
                </a:solidFill>
              </a:rPr>
              <a:t>Stephen F. Austin</a:t>
            </a:r>
            <a:r>
              <a:rPr lang="en-US" altLang="en-US" sz="1600">
                <a:solidFill>
                  <a:srgbClr val="003300"/>
                </a:solidFill>
              </a:rPr>
              <a:t>,</a:t>
            </a:r>
            <a:r>
              <a:rPr lang="en-US" altLang="en-US" sz="1600" b="1">
                <a:solidFill>
                  <a:srgbClr val="003300"/>
                </a:solidFill>
              </a:rPr>
              <a:t> </a:t>
            </a:r>
            <a:r>
              <a:rPr lang="en-US" altLang="en-US" sz="1600">
                <a:solidFill>
                  <a:srgbClr val="003300"/>
                </a:solidFill>
              </a:rPr>
              <a:t>an agent, started a colony on the lower Colorado River in 1822.</a:t>
            </a:r>
          </a:p>
          <a:p>
            <a:pPr marL="571500" lvl="1" indent="-228600">
              <a:spcBef>
                <a:spcPct val="10000"/>
              </a:spcBef>
            </a:pPr>
            <a:r>
              <a:rPr lang="en-US" altLang="en-US" sz="1600">
                <a:solidFill>
                  <a:srgbClr val="003300"/>
                </a:solidFill>
              </a:rPr>
              <a:t>Success attracted more American settlers, who received free land in exchange for obeying Mexican laws.</a:t>
            </a:r>
          </a:p>
          <a:p>
            <a:pPr marL="228600" indent="-228600">
              <a:spcBef>
                <a:spcPct val="50000"/>
              </a:spcBef>
            </a:pPr>
            <a:r>
              <a:rPr lang="en-US" altLang="en-US" sz="1600">
                <a:solidFill>
                  <a:srgbClr val="003300"/>
                </a:solidFill>
              </a:rPr>
              <a:t>Mexico was concerned about the number of Americans and banned further settlement.</a:t>
            </a:r>
          </a:p>
          <a:p>
            <a:pPr marL="228600" indent="-228600">
              <a:spcBef>
                <a:spcPct val="50000"/>
              </a:spcBef>
            </a:pPr>
            <a:r>
              <a:rPr lang="en-US" altLang="en-US" sz="1600">
                <a:solidFill>
                  <a:srgbClr val="003300"/>
                </a:solidFill>
              </a:rPr>
              <a:t>General </a:t>
            </a:r>
            <a:r>
              <a:rPr lang="en-US" altLang="en-US" sz="1600" b="1">
                <a:solidFill>
                  <a:srgbClr val="003300"/>
                </a:solidFill>
              </a:rPr>
              <a:t>Antonio López de Santa Anna </a:t>
            </a:r>
            <a:r>
              <a:rPr lang="en-US" altLang="en-US" sz="1600">
                <a:solidFill>
                  <a:srgbClr val="003300"/>
                </a:solidFill>
              </a:rPr>
              <a:t>became the ruler of Mexico.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Jay Test">
  <a:themeElements>
    <a:clrScheme name="Jay Test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FFFF99"/>
      </a:hlink>
      <a:folHlink>
        <a:srgbClr val="6699FF"/>
      </a:folHlink>
    </a:clrScheme>
    <a:fontScheme name="Jay Tes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Jay Tes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ay Tes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ay Tes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ay Tes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ay Tes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ay Tes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ay Tes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ay Tes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ay Tes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ay Tes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ay Tes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ay Tes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ay Test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6600"/>
        </a:hlink>
        <a:folHlink>
          <a:srgbClr val="00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ay Test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FFFF99"/>
        </a:hlink>
        <a:folHlink>
          <a:srgbClr val="66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ay Test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FFFF99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857</TotalTime>
  <Words>2080</Words>
  <Application>Microsoft Office PowerPoint</Application>
  <PresentationFormat>On-screen Show (4:3)</PresentationFormat>
  <Paragraphs>225</Paragraphs>
  <Slides>41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5" baseType="lpstr">
      <vt:lpstr>Times</vt:lpstr>
      <vt:lpstr>Verdana</vt:lpstr>
      <vt:lpstr>Arial</vt:lpstr>
      <vt:lpstr>Jay Test</vt:lpstr>
      <vt:lpstr>PowerPoint Presentation</vt:lpstr>
      <vt:lpstr>Trails to the West</vt:lpstr>
      <vt:lpstr>Main Idea 1:  During the early 1800s, many Americans moved west of the Rocky Mountains  to settle and trade.</vt:lpstr>
      <vt:lpstr>Mountain Men </vt:lpstr>
      <vt:lpstr>Oregon Trail</vt:lpstr>
      <vt:lpstr>Santa Fe Trail </vt:lpstr>
      <vt:lpstr>Main Idea 2:  The Mormons traveled west  in search of religious freedom.</vt:lpstr>
      <vt:lpstr>PowerPoint Presentation</vt:lpstr>
      <vt:lpstr>Main Idea 1: Many American settlers moved to Texas after Mexico achieved independence from Spain. </vt:lpstr>
      <vt:lpstr>Main Idea 2: Texans revolted against Mexican rule and established an independent nation.</vt:lpstr>
      <vt:lpstr>Major Battles</vt:lpstr>
      <vt:lpstr>An Independent Nation </vt:lpstr>
      <vt:lpstr>PowerPoint Presentation</vt:lpstr>
      <vt:lpstr>Main Idea 1:  Many Americans believed that the nation  had a manifest destiny to claim  new lands in the West. </vt:lpstr>
      <vt:lpstr>PowerPoint Presentation</vt:lpstr>
      <vt:lpstr>Acquiring New Territory</vt:lpstr>
      <vt:lpstr>California under Mexico</vt:lpstr>
      <vt:lpstr>Mexican-American War </vt:lpstr>
      <vt:lpstr>Bear Flag Revolt</vt:lpstr>
      <vt:lpstr>War’s End</vt:lpstr>
      <vt:lpstr>Main Idea 2:  As a result of the Mexican-American War,  the United States added territory  in the Southwest.  </vt:lpstr>
      <vt:lpstr>Main Idea 3:  American settlement in the Mexican  Cession produced conflict and  a blending of cultures.</vt:lpstr>
      <vt:lpstr>PowerPoint Presentation</vt:lpstr>
      <vt:lpstr>Main Idea 1:  The discovery of gold  brought settlers to California. </vt:lpstr>
      <vt:lpstr>Gold in California </vt:lpstr>
      <vt:lpstr>Life in the Mining Camps</vt:lpstr>
      <vt:lpstr>Westward Movement in the United States</vt:lpstr>
      <vt:lpstr>Immigrants to California</vt:lpstr>
      <vt:lpstr>Main Idea 2:  The gold rush had a lasting impact on California’s population and economy.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Harcourt,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8th Grade Social Studies</dc:creator>
  <cp:lastModifiedBy>Ryan Kay</cp:lastModifiedBy>
  <cp:revision>53</cp:revision>
  <cp:lastPrinted>2005-02-01T16:21:45Z</cp:lastPrinted>
  <dcterms:created xsi:type="dcterms:W3CDTF">2005-01-20T18:32:35Z</dcterms:created>
  <dcterms:modified xsi:type="dcterms:W3CDTF">2019-04-07T21:34:33Z</dcterms:modified>
</cp:coreProperties>
</file>