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94" r:id="rId2"/>
    <p:sldId id="295" r:id="rId3"/>
    <p:sldId id="296" r:id="rId4"/>
    <p:sldId id="263" r:id="rId5"/>
    <p:sldId id="305" r:id="rId6"/>
    <p:sldId id="265" r:id="rId7"/>
    <p:sldId id="304" r:id="rId8"/>
    <p:sldId id="267" r:id="rId9"/>
    <p:sldId id="297" r:id="rId10"/>
    <p:sldId id="268" r:id="rId11"/>
    <p:sldId id="269" r:id="rId12"/>
    <p:sldId id="270" r:id="rId13"/>
    <p:sldId id="311" r:id="rId14"/>
    <p:sldId id="271" r:id="rId15"/>
    <p:sldId id="272" r:id="rId16"/>
    <p:sldId id="273" r:id="rId17"/>
    <p:sldId id="306" r:id="rId18"/>
    <p:sldId id="298" r:id="rId19"/>
    <p:sldId id="276" r:id="rId20"/>
    <p:sldId id="277" r:id="rId21"/>
    <p:sldId id="279" r:id="rId22"/>
    <p:sldId id="308" r:id="rId23"/>
    <p:sldId id="307" r:id="rId24"/>
    <p:sldId id="299" r:id="rId25"/>
    <p:sldId id="282" r:id="rId26"/>
    <p:sldId id="283" r:id="rId27"/>
    <p:sldId id="284" r:id="rId28"/>
    <p:sldId id="285" r:id="rId29"/>
    <p:sldId id="286" r:id="rId30"/>
    <p:sldId id="300" r:id="rId31"/>
    <p:sldId id="287" r:id="rId32"/>
    <p:sldId id="289" r:id="rId33"/>
    <p:sldId id="290" r:id="rId34"/>
    <p:sldId id="312" r:id="rId35"/>
    <p:sldId id="291" r:id="rId36"/>
    <p:sldId id="310" r:id="rId37"/>
    <p:sldId id="293" r:id="rId38"/>
    <p:sldId id="301" r:id="rId39"/>
    <p:sldId id="303" r:id="rId40"/>
    <p:sldId id="302" r:id="rId4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F94"/>
    <a:srgbClr val="6D8178"/>
    <a:srgbClr val="A75138"/>
    <a:srgbClr val="575145"/>
    <a:srgbClr val="8A281F"/>
    <a:srgbClr val="C1C8C1"/>
    <a:srgbClr val="AC32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33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0687AE-0D44-4E27-91E7-5659AEA001A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93B12AC4-138A-43CB-B8E2-BC39516D6E1C}"/>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charset="-128"/>
              </a:defRPr>
            </a:lvl1pPr>
          </a:lstStyle>
          <a:p>
            <a:pPr>
              <a:defRPr/>
            </a:pPr>
            <a:fld id="{DEB95AD0-E6CA-4820-BC22-3881DA67FB5F}" type="datetime1">
              <a:rPr lang="en-US"/>
              <a:pPr>
                <a:defRPr/>
              </a:pPr>
              <a:t>4/7/2019</a:t>
            </a:fld>
            <a:endParaRPr lang="en-US"/>
          </a:p>
        </p:txBody>
      </p:sp>
      <p:sp>
        <p:nvSpPr>
          <p:cNvPr id="4" name="Slide Image Placeholder 3">
            <a:extLst>
              <a:ext uri="{FF2B5EF4-FFF2-40B4-BE49-F238E27FC236}">
                <a16:creationId xmlns:a16="http://schemas.microsoft.com/office/drawing/2014/main" id="{F92DC63C-9D71-46AE-9C12-BD130FDDBCC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004A3F9-FDB2-4C13-B1D8-B91321A4997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CA5BAF0-015C-4369-8D5F-8D63A0AF824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39E45779-0341-4D72-99B8-756DAA7DA30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E1004BC-5C65-4FFA-B284-757DA999F2E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0751827-3AF1-4A32-BCF2-FF27A0460C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a:extLst>
              <a:ext uri="{FF2B5EF4-FFF2-40B4-BE49-F238E27FC236}">
                <a16:creationId xmlns:a16="http://schemas.microsoft.com/office/drawing/2014/main" id="{B07B3022-CF84-4E5E-A990-857F5D64DA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08AA83FA-C19C-453D-BD86-5F4A9F48DC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69C2B2B4-5006-4BF4-AAA5-A3ABF0E09B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64516" name="Slide Number Placeholder 3">
            <a:extLst>
              <a:ext uri="{FF2B5EF4-FFF2-40B4-BE49-F238E27FC236}">
                <a16:creationId xmlns:a16="http://schemas.microsoft.com/office/drawing/2014/main" id="{40CE29DD-1BFF-42EE-85EA-4F855EDF1F4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F7635F1A-C0F0-40EF-BB1E-A84BBE690869}" type="slidenum">
              <a:rPr lang="en-US" altLang="en-US" sz="1200"/>
              <a:pPr algn="r" eaLnBrk="1" hangingPunct="1"/>
              <a:t>23</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C185C322-9636-435D-BDA7-3ACD7F3A62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a:extLst>
              <a:ext uri="{FF2B5EF4-FFF2-40B4-BE49-F238E27FC236}">
                <a16:creationId xmlns:a16="http://schemas.microsoft.com/office/drawing/2014/main" id="{F6762C74-7FB4-4CF5-9CCF-58247A14C7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B8FB860D-D0C7-4434-B08C-923AC8FA75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43AB5D9D-D425-4C3E-A1A1-9D3B2CFB31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i="1" dirty="0">
              <a:ea typeface="ＭＳ Ｐゴシック" panose="020B0600070205080204" pitchFamily="34" charset="-128"/>
            </a:endParaRPr>
          </a:p>
        </p:txBody>
      </p:sp>
      <p:sp>
        <p:nvSpPr>
          <p:cNvPr id="67588" name="Slide Number Placeholder 3">
            <a:extLst>
              <a:ext uri="{FF2B5EF4-FFF2-40B4-BE49-F238E27FC236}">
                <a16:creationId xmlns:a16="http://schemas.microsoft.com/office/drawing/2014/main" id="{CD9CCE5F-01AC-4EC1-B4F1-B6DFBC4D3D6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1A535555-DDB6-49B7-B1EF-B1E271650B42}" type="slidenum">
              <a:rPr lang="en-US" altLang="en-US" sz="1200"/>
              <a:pPr algn="r" eaLnBrk="1" hangingPunct="1"/>
              <a:t>34</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F8F164E2-DE3D-45EF-A6F0-39AE8523F7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a:extLst>
              <a:ext uri="{FF2B5EF4-FFF2-40B4-BE49-F238E27FC236}">
                <a16:creationId xmlns:a16="http://schemas.microsoft.com/office/drawing/2014/main" id="{E017C6EB-26FE-418D-9390-4F365950F3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C07780C0-487F-442E-A6A2-BC56BA7864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C83986CE-0F2C-4DB5-975A-B7AECB76EE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69636" name="Slide Number Placeholder 3">
            <a:extLst>
              <a:ext uri="{FF2B5EF4-FFF2-40B4-BE49-F238E27FC236}">
                <a16:creationId xmlns:a16="http://schemas.microsoft.com/office/drawing/2014/main" id="{864A2575-5067-470F-B9C7-F63167689C34}"/>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36B66EE1-1CE2-4E0F-BB12-C33C045C6DAB}" type="slidenum">
              <a:rPr lang="en-US" altLang="en-US" sz="1200"/>
              <a:pPr algn="r" eaLnBrk="1" hangingPunct="1"/>
              <a:t>36</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7D7A4F10-1A3C-4B0D-9347-2260BF4BA7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2DF7DB2A-BC3E-45F3-8C6E-40533EDED5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Timeline</a:t>
            </a:r>
            <a:endParaRPr lang="en-US" altLang="en-US" i="1">
              <a:ea typeface="ＭＳ Ｐゴシック" panose="020B0600070205080204" pitchFamily="34" charset="-128"/>
            </a:endParaRPr>
          </a:p>
        </p:txBody>
      </p:sp>
      <p:sp>
        <p:nvSpPr>
          <p:cNvPr id="70660" name="Slide Number Placeholder 3">
            <a:extLst>
              <a:ext uri="{FF2B5EF4-FFF2-40B4-BE49-F238E27FC236}">
                <a16:creationId xmlns:a16="http://schemas.microsoft.com/office/drawing/2014/main" id="{D81AA779-EB4C-4C13-9D51-CA2AB16012F3}"/>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774BC015-9845-422C-AE0E-CEB6EED4C4AF}" type="slidenum">
              <a:rPr lang="en-US" altLang="en-US" sz="1200"/>
              <a:pPr algn="r" eaLnBrk="1" hangingPunct="1"/>
              <a:t>40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C3DF361A-190A-40D2-9E5E-CFB468E39E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E06DC9A2-3485-488B-B5FF-2A2D5EBB97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56324" name="Slide Number Placeholder 3">
            <a:extLst>
              <a:ext uri="{FF2B5EF4-FFF2-40B4-BE49-F238E27FC236}">
                <a16:creationId xmlns:a16="http://schemas.microsoft.com/office/drawing/2014/main" id="{D92AC8F1-16D7-453A-8F94-3EAE94252321}"/>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865C70A3-086E-4664-9485-447DCE640678}" type="slidenum">
              <a:rPr lang="en-US" altLang="en-US" sz="1200"/>
              <a:pPr algn="r" eaLnBrk="1" hangingPunct="1"/>
              <a:t>5</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2374AF3E-1AD0-4943-AE49-F13A4F43E1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a:extLst>
              <a:ext uri="{FF2B5EF4-FFF2-40B4-BE49-F238E27FC236}">
                <a16:creationId xmlns:a16="http://schemas.microsoft.com/office/drawing/2014/main" id="{D3BBACA6-7B47-49DF-B803-2E360D9DCE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805F23E2-AD03-413B-B095-6C9F554360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4A4841AD-A3AD-4CB4-A491-52565185D5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58372" name="Slide Number Placeholder 3">
            <a:extLst>
              <a:ext uri="{FF2B5EF4-FFF2-40B4-BE49-F238E27FC236}">
                <a16:creationId xmlns:a16="http://schemas.microsoft.com/office/drawing/2014/main" id="{E4958606-7414-437A-AFC4-B3B293860A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7F0414D7-B9A8-4431-B65F-BCEF77BF1588}" type="slidenum">
              <a:rPr lang="en-US" altLang="en-US"/>
              <a:pPr eaLnBrk="1" hangingPunct="1"/>
              <a:t>7</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14BAFF01-4500-46C2-853E-416B9075FE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612E7914-15F2-429A-BC61-B2E6EF9DAE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59396" name="Slide Number Placeholder 3">
            <a:extLst>
              <a:ext uri="{FF2B5EF4-FFF2-40B4-BE49-F238E27FC236}">
                <a16:creationId xmlns:a16="http://schemas.microsoft.com/office/drawing/2014/main" id="{C064AFE1-E7FC-4126-B431-003F38F5B79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85CD0127-CA3A-4938-A41B-281B0DE835DF}" type="slidenum">
              <a:rPr lang="en-US" altLang="en-US" sz="1200"/>
              <a:pPr algn="r" eaLnBrk="1" hangingPunct="1"/>
              <a:t>13</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5DFBCBA9-21C0-499E-A0C8-8D32C52044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a:extLst>
              <a:ext uri="{FF2B5EF4-FFF2-40B4-BE49-F238E27FC236}">
                <a16:creationId xmlns:a16="http://schemas.microsoft.com/office/drawing/2014/main" id="{3D1970C8-0623-4BB6-82F9-C2AA8046DC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A4D38852-FF1A-4329-AD33-1C3D0150B8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B81539F8-5A35-4BD7-81CC-3F5F5D98EA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61444" name="Slide Number Placeholder 3">
            <a:extLst>
              <a:ext uri="{FF2B5EF4-FFF2-40B4-BE49-F238E27FC236}">
                <a16:creationId xmlns:a16="http://schemas.microsoft.com/office/drawing/2014/main" id="{21E683AB-47E0-4416-A7E1-B3B8BE40CC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A08D78E2-0F0D-4895-ADD4-63EA05AB8839}" type="slidenum">
              <a:rPr lang="en-US" altLang="en-US"/>
              <a:pPr eaLnBrk="1" hangingPunct="1"/>
              <a:t>17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743BF955-4EEE-4C85-B630-5D4D136DDB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a:extLst>
              <a:ext uri="{FF2B5EF4-FFF2-40B4-BE49-F238E27FC236}">
                <a16:creationId xmlns:a16="http://schemas.microsoft.com/office/drawing/2014/main" id="{B06EE72B-E1EC-46E8-837E-99678B3977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27C9CD75-3DF2-4414-9F92-0FFD09A811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8229E4D2-8109-44E8-8611-1258185BFF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A Mormon Wagon Train </a:t>
            </a:r>
            <a:r>
              <a:rPr lang="en-US" altLang="en-US">
                <a:ea typeface="ＭＳ Ｐゴシック" panose="020B0600070205080204" pitchFamily="34" charset="-128"/>
              </a:rPr>
              <a:t>What does this view of a Mormon wagon train in the 1850s suggest about the terrain that emigrant families encountered as they went west? The Mormon migrations were the most organized of the migrations into the trans-Mississippi West, although not all Mormons were lucky enough to travel by wagon. Some emigrants to Utah pushed handcarts across the plains to their destination.</a:t>
            </a:r>
          </a:p>
        </p:txBody>
      </p:sp>
      <p:sp>
        <p:nvSpPr>
          <p:cNvPr id="63492" name="Slide Number Placeholder 3">
            <a:extLst>
              <a:ext uri="{FF2B5EF4-FFF2-40B4-BE49-F238E27FC236}">
                <a16:creationId xmlns:a16="http://schemas.microsoft.com/office/drawing/2014/main" id="{252D9F68-5003-4810-8C61-46B05D2BC9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4DA2CAF4-461B-421B-ABC0-4B7D4B3422BB}" type="slidenum">
              <a:rPr lang="en-US" altLang="en-US"/>
              <a:pPr eaLnBrk="1" hangingPunct="1"/>
              <a:t>22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4E7668CD-FC3A-4D37-B9ED-567B4B37B8F7}"/>
              </a:ext>
            </a:extLst>
          </p:cNvPr>
          <p:cNvSpPr>
            <a:spLocks noChangeArrowheads="1"/>
          </p:cNvSpPr>
          <p:nvPr/>
        </p:nvSpPr>
        <p:spPr bwMode="auto">
          <a:xfrm>
            <a:off x="-7938" y="0"/>
            <a:ext cx="9161463" cy="1676400"/>
          </a:xfrm>
          <a:prstGeom prst="rect">
            <a:avLst/>
          </a:prstGeom>
          <a:solidFill>
            <a:srgbClr val="A75138"/>
          </a:solidFill>
          <a:ln w="9525">
            <a:solidFill>
              <a:srgbClr val="C1C8C1"/>
            </a:solidFill>
            <a:miter lim="800000"/>
            <a:headEnd/>
            <a:tailEnd/>
          </a:ln>
        </p:spPr>
        <p:txBody>
          <a:bodyPr anchor="ctr" anchorCtr="1"/>
          <a:lstStyle/>
          <a:p>
            <a:pPr algn="ctr" fontAlgn="auto">
              <a:spcBef>
                <a:spcPts val="0"/>
              </a:spcBef>
              <a:spcAft>
                <a:spcPts val="0"/>
              </a:spcAft>
              <a:defRPr/>
            </a:pPr>
            <a:r>
              <a:rPr lang="en-US" sz="4800" b="1" dirty="0">
                <a:solidFill>
                  <a:schemeClr val="bg1"/>
                </a:solidFill>
                <a:effectLst>
                  <a:outerShdw blurRad="38100" dist="50800" dir="2700000">
                    <a:srgbClr val="000000">
                      <a:alpha val="75000"/>
                    </a:srgbClr>
                  </a:outerShdw>
                </a:effectLst>
                <a:latin typeface="Times"/>
                <a:ea typeface="ＭＳ Ｐゴシック" pitchFamily="1" charset="-128"/>
                <a:cs typeface="Times"/>
              </a:rPr>
              <a:t>THE AMERICAN PEOPLE</a:t>
            </a:r>
          </a:p>
          <a:p>
            <a:pPr algn="ctr" fontAlgn="auto">
              <a:spcBef>
                <a:spcPts val="0"/>
              </a:spcBef>
              <a:spcAft>
                <a:spcPts val="0"/>
              </a:spcAft>
              <a:defRPr/>
            </a:pPr>
            <a:r>
              <a:rPr lang="en-US" sz="2400" b="1" dirty="0">
                <a:solidFill>
                  <a:srgbClr val="FFDF94"/>
                </a:solidFill>
                <a:latin typeface="Arial"/>
                <a:ea typeface="ＭＳ Ｐゴシック" pitchFamily="1" charset="-128"/>
                <a:cs typeface="Arial"/>
              </a:rPr>
              <a:t>CREATING A NATION AND A SOCIETY</a:t>
            </a:r>
          </a:p>
        </p:txBody>
      </p:sp>
      <p:sp>
        <p:nvSpPr>
          <p:cNvPr id="5" name="Text Box 15">
            <a:extLst>
              <a:ext uri="{FF2B5EF4-FFF2-40B4-BE49-F238E27FC236}">
                <a16:creationId xmlns:a16="http://schemas.microsoft.com/office/drawing/2014/main" id="{6B44249C-9F7A-425B-93C8-8509AB005857}"/>
              </a:ext>
            </a:extLst>
          </p:cNvPr>
          <p:cNvSpPr txBox="1">
            <a:spLocks noChangeArrowheads="1"/>
          </p:cNvSpPr>
          <p:nvPr/>
        </p:nvSpPr>
        <p:spPr bwMode="auto">
          <a:xfrm>
            <a:off x="3714750" y="1327150"/>
            <a:ext cx="1733550" cy="338138"/>
          </a:xfrm>
          <a:prstGeom prst="rect">
            <a:avLst/>
          </a:prstGeom>
          <a:noFill/>
          <a:ln>
            <a:noFill/>
          </a:ln>
          <a:effectLst>
            <a:outerShdw blurRad="38100" dist="38100" dir="2700000"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en-US" sz="1600" b="1">
                <a:solidFill>
                  <a:srgbClr val="FFFFFF"/>
                </a:solidFill>
                <a:ea typeface="Times" charset="0"/>
              </a:rPr>
              <a:t>Seventh Edition</a:t>
            </a:r>
            <a:endParaRPr lang="en-US" sz="2000" b="1">
              <a:solidFill>
                <a:srgbClr val="FFFFFF"/>
              </a:solidFill>
              <a:effectLst>
                <a:outerShdw blurRad="38100" dist="38100" dir="2700000" algn="tl">
                  <a:srgbClr val="C0C0C0"/>
                </a:outerShdw>
              </a:effectLst>
              <a:ea typeface="Times" charset="0"/>
            </a:endParaRPr>
          </a:p>
        </p:txBody>
      </p:sp>
      <p:sp>
        <p:nvSpPr>
          <p:cNvPr id="6" name="Text Box 14">
            <a:extLst>
              <a:ext uri="{FF2B5EF4-FFF2-40B4-BE49-F238E27FC236}">
                <a16:creationId xmlns:a16="http://schemas.microsoft.com/office/drawing/2014/main" id="{B7ADD430-EA3B-4BA6-99BF-1C1F8D7C4F9A}"/>
              </a:ext>
            </a:extLst>
          </p:cNvPr>
          <p:cNvSpPr txBox="1">
            <a:spLocks noChangeArrowheads="1"/>
          </p:cNvSpPr>
          <p:nvPr/>
        </p:nvSpPr>
        <p:spPr bwMode="auto">
          <a:xfrm>
            <a:off x="4572000" y="2967038"/>
            <a:ext cx="1797050" cy="461962"/>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b="1">
                <a:solidFill>
                  <a:srgbClr val="030005"/>
                </a:solidFill>
                <a:cs typeface="Arial" charset="0"/>
              </a:rPr>
              <a:t>Chapter</a:t>
            </a:r>
            <a:endParaRPr lang="en-US">
              <a:solidFill>
                <a:srgbClr val="030005"/>
              </a:solidFill>
              <a:cs typeface="Arial" charset="0"/>
            </a:endParaRPr>
          </a:p>
        </p:txBody>
      </p:sp>
      <p:pic>
        <p:nvPicPr>
          <p:cNvPr id="7" name="Picture 6" descr="nash_cover.jpg">
            <a:extLst>
              <a:ext uri="{FF2B5EF4-FFF2-40B4-BE49-F238E27FC236}">
                <a16:creationId xmlns:a16="http://schemas.microsoft.com/office/drawing/2014/main" id="{3AF1FA18-B5FA-4C3C-B64F-4FCB580BEE3C}"/>
              </a:ext>
            </a:extLst>
          </p:cNvPr>
          <p:cNvPicPr>
            <a:picLocks noChangeAspect="1"/>
          </p:cNvPicPr>
          <p:nvPr/>
        </p:nvPicPr>
        <p:blipFill>
          <a:blip r:embed="rId2"/>
          <a:srcRect/>
          <a:stretch>
            <a:fillRect/>
          </a:stretch>
        </p:blipFill>
        <p:spPr bwMode="auto">
          <a:xfrm>
            <a:off x="774700" y="1854200"/>
            <a:ext cx="2936875" cy="4403725"/>
          </a:xfrm>
          <a:prstGeom prst="rect">
            <a:avLst/>
          </a:prstGeom>
          <a:noFill/>
          <a:ln w="9525">
            <a:solidFill>
              <a:schemeClr val="tx1"/>
            </a:solidFill>
            <a:miter lim="800000"/>
            <a:headEnd/>
            <a:tailEnd/>
          </a:ln>
          <a:effectLst>
            <a:outerShdw blurRad="38100" dist="38100" dir="2700000" rotWithShape="0">
              <a:srgbClr val="808080">
                <a:alpha val="75000"/>
              </a:srgbClr>
            </a:outerShdw>
          </a:effectLst>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571999" y="3886200"/>
            <a:ext cx="3946853" cy="1752600"/>
          </a:xfrm>
          <a:ln>
            <a:noFill/>
          </a:ln>
        </p:spPr>
        <p:txBody>
          <a:bodyPr anchor="ctr">
            <a:normAutofit/>
          </a:bodyPr>
          <a:lstStyle>
            <a:lvl1pPr marL="0" indent="0" algn="l">
              <a:buNone/>
              <a:defRPr sz="2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953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EB0463-D8D3-49AA-A16D-BB7C404CDD04}"/>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charset="0"/>
                <a:ea typeface="ＭＳ Ｐゴシック" charset="-128"/>
              </a:defRPr>
            </a:lvl1pPr>
          </a:lstStyle>
          <a:p>
            <a:pPr>
              <a:defRPr/>
            </a:pPr>
            <a:fld id="{7C4332A5-F914-4990-81A1-261311C56F57}" type="datetime1">
              <a:rPr lang="en-US"/>
              <a:pPr>
                <a:defRPr/>
              </a:pPr>
              <a:t>4/7/2019</a:t>
            </a:fld>
            <a:endParaRPr lang="en-US"/>
          </a:p>
        </p:txBody>
      </p:sp>
      <p:sp>
        <p:nvSpPr>
          <p:cNvPr id="5" name="Footer Placeholder 4">
            <a:extLst>
              <a:ext uri="{FF2B5EF4-FFF2-40B4-BE49-F238E27FC236}">
                <a16:creationId xmlns:a16="http://schemas.microsoft.com/office/drawing/2014/main" id="{292DEA23-6AE2-4F89-AA9D-D33D10CF74CC}"/>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056FB6E9-638F-43B9-A8DA-82A34DCFA345}"/>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FE26414A-8D84-4DE5-B0C7-7189BA8ABF65}" type="slidenum">
              <a:rPr lang="en-US" altLang="en-US"/>
              <a:pPr/>
              <a:t>‹#›</a:t>
            </a:fld>
            <a:endParaRPr lang="en-US" altLang="en-US"/>
          </a:p>
        </p:txBody>
      </p:sp>
    </p:spTree>
    <p:extLst>
      <p:ext uri="{BB962C8B-B14F-4D97-AF65-F5344CB8AC3E}">
        <p14:creationId xmlns:p14="http://schemas.microsoft.com/office/powerpoint/2010/main" val="3798958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CF4B43-DFC4-42A2-9C8D-E0F1DEE5156A}"/>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charset="0"/>
                <a:ea typeface="ＭＳ Ｐゴシック" charset="-128"/>
              </a:defRPr>
            </a:lvl1pPr>
          </a:lstStyle>
          <a:p>
            <a:pPr>
              <a:defRPr/>
            </a:pPr>
            <a:fld id="{D57EC626-9A9A-46C2-9102-8021D49FAE2B}" type="datetime1">
              <a:rPr lang="en-US"/>
              <a:pPr>
                <a:defRPr/>
              </a:pPr>
              <a:t>4/7/2019</a:t>
            </a:fld>
            <a:endParaRPr lang="en-US"/>
          </a:p>
        </p:txBody>
      </p:sp>
      <p:sp>
        <p:nvSpPr>
          <p:cNvPr id="5" name="Footer Placeholder 4">
            <a:extLst>
              <a:ext uri="{FF2B5EF4-FFF2-40B4-BE49-F238E27FC236}">
                <a16:creationId xmlns:a16="http://schemas.microsoft.com/office/drawing/2014/main" id="{54E9AFCE-AC96-4F78-BEA3-BA4E09121348}"/>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D31917E0-D525-4300-B2AB-B8FEA96D110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4057D813-CBCF-4A35-85D4-0A042C398C1B}" type="slidenum">
              <a:rPr lang="en-US" altLang="en-US"/>
              <a:pPr/>
              <a:t>‹#›</a:t>
            </a:fld>
            <a:endParaRPr lang="en-US" altLang="en-US"/>
          </a:p>
        </p:txBody>
      </p:sp>
    </p:spTree>
    <p:extLst>
      <p:ext uri="{BB962C8B-B14F-4D97-AF65-F5344CB8AC3E}">
        <p14:creationId xmlns:p14="http://schemas.microsoft.com/office/powerpoint/2010/main" val="1043178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030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9695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EEF080-D947-468D-AB9F-E387C87D835B}"/>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charset="0"/>
                <a:ea typeface="ＭＳ Ｐゴシック" charset="-128"/>
              </a:defRPr>
            </a:lvl1pPr>
          </a:lstStyle>
          <a:p>
            <a:pPr>
              <a:defRPr/>
            </a:pPr>
            <a:fld id="{346D87F0-A0CF-4419-BD8A-08DC8041846B}" type="datetime1">
              <a:rPr lang="en-US"/>
              <a:pPr>
                <a:defRPr/>
              </a:pPr>
              <a:t>4/7/2019</a:t>
            </a:fld>
            <a:endParaRPr lang="en-US"/>
          </a:p>
        </p:txBody>
      </p:sp>
      <p:sp>
        <p:nvSpPr>
          <p:cNvPr id="5" name="Footer Placeholder 4">
            <a:extLst>
              <a:ext uri="{FF2B5EF4-FFF2-40B4-BE49-F238E27FC236}">
                <a16:creationId xmlns:a16="http://schemas.microsoft.com/office/drawing/2014/main" id="{9AD9F16E-71D5-4002-A088-64CBE185A28F}"/>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A1A6AE03-A2C8-4704-BBB8-7BD10EBFA7FF}"/>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544F2664-B884-4968-BAB8-D49E09DB5D50}" type="slidenum">
              <a:rPr lang="en-US" altLang="en-US"/>
              <a:pPr/>
              <a:t>‹#›</a:t>
            </a:fld>
            <a:endParaRPr lang="en-US" altLang="en-US"/>
          </a:p>
        </p:txBody>
      </p:sp>
    </p:spTree>
    <p:extLst>
      <p:ext uri="{BB962C8B-B14F-4D97-AF65-F5344CB8AC3E}">
        <p14:creationId xmlns:p14="http://schemas.microsoft.com/office/powerpoint/2010/main" val="2269469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D64A2D-2182-4B3D-A2DE-291135A8BCD6}"/>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charset="0"/>
                <a:ea typeface="ＭＳ Ｐゴシック" charset="-128"/>
              </a:defRPr>
            </a:lvl1pPr>
          </a:lstStyle>
          <a:p>
            <a:pPr>
              <a:defRPr/>
            </a:pPr>
            <a:fld id="{0C0571BB-67B1-43B4-AB6A-64FA854FC4DA}" type="datetime1">
              <a:rPr lang="en-US"/>
              <a:pPr>
                <a:defRPr/>
              </a:pPr>
              <a:t>4/7/2019</a:t>
            </a:fld>
            <a:endParaRPr lang="en-US"/>
          </a:p>
        </p:txBody>
      </p:sp>
      <p:sp>
        <p:nvSpPr>
          <p:cNvPr id="6" name="Footer Placeholder 5">
            <a:extLst>
              <a:ext uri="{FF2B5EF4-FFF2-40B4-BE49-F238E27FC236}">
                <a16:creationId xmlns:a16="http://schemas.microsoft.com/office/drawing/2014/main" id="{EE823119-7301-408A-8F7C-0CEC1EB8E565}"/>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10B7C9E2-C5D0-46A2-8894-6558DC78761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9CF9CF11-3D4A-4858-9BE1-3F9DD125E2B8}" type="slidenum">
              <a:rPr lang="en-US" altLang="en-US"/>
              <a:pPr/>
              <a:t>‹#›</a:t>
            </a:fld>
            <a:endParaRPr lang="en-US" altLang="en-US"/>
          </a:p>
        </p:txBody>
      </p:sp>
    </p:spTree>
    <p:extLst>
      <p:ext uri="{BB962C8B-B14F-4D97-AF65-F5344CB8AC3E}">
        <p14:creationId xmlns:p14="http://schemas.microsoft.com/office/powerpoint/2010/main" val="1676891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39B7FF-F5E6-44A7-9290-CB1598C81A6D}"/>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charset="0"/>
                <a:ea typeface="ＭＳ Ｐゴシック" charset="-128"/>
              </a:defRPr>
            </a:lvl1pPr>
          </a:lstStyle>
          <a:p>
            <a:pPr>
              <a:defRPr/>
            </a:pPr>
            <a:fld id="{B3F9E9E3-7500-4079-B172-AF6E7692968F}" type="datetime1">
              <a:rPr lang="en-US"/>
              <a:pPr>
                <a:defRPr/>
              </a:pPr>
              <a:t>4/7/2019</a:t>
            </a:fld>
            <a:endParaRPr lang="en-US"/>
          </a:p>
        </p:txBody>
      </p:sp>
      <p:sp>
        <p:nvSpPr>
          <p:cNvPr id="8" name="Footer Placeholder 7">
            <a:extLst>
              <a:ext uri="{FF2B5EF4-FFF2-40B4-BE49-F238E27FC236}">
                <a16:creationId xmlns:a16="http://schemas.microsoft.com/office/drawing/2014/main" id="{311EA865-E26F-4303-91D8-104F753AB5C4}"/>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9" name="Slide Number Placeholder 8">
            <a:extLst>
              <a:ext uri="{FF2B5EF4-FFF2-40B4-BE49-F238E27FC236}">
                <a16:creationId xmlns:a16="http://schemas.microsoft.com/office/drawing/2014/main" id="{35EE7711-2118-4B26-A396-4E7159F0530A}"/>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85AEEA71-BEA1-490C-A67E-725473A66BA3}" type="slidenum">
              <a:rPr lang="en-US" altLang="en-US"/>
              <a:pPr/>
              <a:t>‹#›</a:t>
            </a:fld>
            <a:endParaRPr lang="en-US" altLang="en-US"/>
          </a:p>
        </p:txBody>
      </p:sp>
    </p:spTree>
    <p:extLst>
      <p:ext uri="{BB962C8B-B14F-4D97-AF65-F5344CB8AC3E}">
        <p14:creationId xmlns:p14="http://schemas.microsoft.com/office/powerpoint/2010/main" val="46483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B324B7-0FB9-4586-82A6-390245F9D3A1}"/>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charset="0"/>
                <a:ea typeface="ＭＳ Ｐゴシック" charset="-128"/>
              </a:defRPr>
            </a:lvl1pPr>
          </a:lstStyle>
          <a:p>
            <a:pPr>
              <a:defRPr/>
            </a:pPr>
            <a:fld id="{840BCFF7-8608-47EB-953D-A11C1ADAA204}" type="datetime1">
              <a:rPr lang="en-US"/>
              <a:pPr>
                <a:defRPr/>
              </a:pPr>
              <a:t>4/7/2019</a:t>
            </a:fld>
            <a:endParaRPr lang="en-US"/>
          </a:p>
        </p:txBody>
      </p:sp>
      <p:sp>
        <p:nvSpPr>
          <p:cNvPr id="4" name="Footer Placeholder 3">
            <a:extLst>
              <a:ext uri="{FF2B5EF4-FFF2-40B4-BE49-F238E27FC236}">
                <a16:creationId xmlns:a16="http://schemas.microsoft.com/office/drawing/2014/main" id="{DC827995-298F-42FF-BF4D-9196C7E8DA5F}"/>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971103AF-B227-4FE9-95DB-877AF43CBE35}"/>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9F770664-CCD0-4F9F-A02E-A940C7E1DB4C}" type="slidenum">
              <a:rPr lang="en-US" altLang="en-US"/>
              <a:pPr/>
              <a:t>‹#›</a:t>
            </a:fld>
            <a:endParaRPr lang="en-US" altLang="en-US"/>
          </a:p>
        </p:txBody>
      </p:sp>
    </p:spTree>
    <p:extLst>
      <p:ext uri="{BB962C8B-B14F-4D97-AF65-F5344CB8AC3E}">
        <p14:creationId xmlns:p14="http://schemas.microsoft.com/office/powerpoint/2010/main" val="199461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AB9886-47C1-41D4-82D2-D5FA37707778}"/>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charset="0"/>
                <a:ea typeface="ＭＳ Ｐゴシック" charset="-128"/>
              </a:defRPr>
            </a:lvl1pPr>
          </a:lstStyle>
          <a:p>
            <a:pPr>
              <a:defRPr/>
            </a:pPr>
            <a:fld id="{1DD6CCD9-68C8-4FA6-9D77-CFFBCCCA5FA3}" type="datetime1">
              <a:rPr lang="en-US"/>
              <a:pPr>
                <a:defRPr/>
              </a:pPr>
              <a:t>4/7/2019</a:t>
            </a:fld>
            <a:endParaRPr lang="en-US"/>
          </a:p>
        </p:txBody>
      </p:sp>
      <p:sp>
        <p:nvSpPr>
          <p:cNvPr id="3" name="Footer Placeholder 2">
            <a:extLst>
              <a:ext uri="{FF2B5EF4-FFF2-40B4-BE49-F238E27FC236}">
                <a16:creationId xmlns:a16="http://schemas.microsoft.com/office/drawing/2014/main" id="{53277294-3924-418B-8E3F-88A4D61399B2}"/>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164702B5-64CA-4E3C-8248-2B6852C7EF0F}"/>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524F713A-A920-4C45-AC2F-6D2444F6F4CB}" type="slidenum">
              <a:rPr lang="en-US" altLang="en-US"/>
              <a:pPr/>
              <a:t>‹#›</a:t>
            </a:fld>
            <a:endParaRPr lang="en-US" altLang="en-US"/>
          </a:p>
        </p:txBody>
      </p:sp>
    </p:spTree>
    <p:extLst>
      <p:ext uri="{BB962C8B-B14F-4D97-AF65-F5344CB8AC3E}">
        <p14:creationId xmlns:p14="http://schemas.microsoft.com/office/powerpoint/2010/main" val="1874147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03B55E2-2AD4-4324-9B9A-DFBD62EF8B8C}"/>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charset="0"/>
                <a:ea typeface="ＭＳ Ｐゴシック" charset="-128"/>
              </a:defRPr>
            </a:lvl1pPr>
          </a:lstStyle>
          <a:p>
            <a:pPr>
              <a:defRPr/>
            </a:pPr>
            <a:fld id="{39DC7B21-55A2-4E40-B53A-822F919F1330}" type="datetime1">
              <a:rPr lang="en-US"/>
              <a:pPr>
                <a:defRPr/>
              </a:pPr>
              <a:t>4/7/2019</a:t>
            </a:fld>
            <a:endParaRPr lang="en-US"/>
          </a:p>
        </p:txBody>
      </p:sp>
      <p:sp>
        <p:nvSpPr>
          <p:cNvPr id="6" name="Footer Placeholder 5">
            <a:extLst>
              <a:ext uri="{FF2B5EF4-FFF2-40B4-BE49-F238E27FC236}">
                <a16:creationId xmlns:a16="http://schemas.microsoft.com/office/drawing/2014/main" id="{A4C17C76-D678-47D8-8BD0-02D407AE184E}"/>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1E81E450-DAB9-468B-86CC-D696DED3DF07}"/>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CA194607-4FA1-45F9-8C39-2C2AB98C612A}" type="slidenum">
              <a:rPr lang="en-US" altLang="en-US"/>
              <a:pPr/>
              <a:t>‹#›</a:t>
            </a:fld>
            <a:endParaRPr lang="en-US" altLang="en-US"/>
          </a:p>
        </p:txBody>
      </p:sp>
    </p:spTree>
    <p:extLst>
      <p:ext uri="{BB962C8B-B14F-4D97-AF65-F5344CB8AC3E}">
        <p14:creationId xmlns:p14="http://schemas.microsoft.com/office/powerpoint/2010/main" val="3961806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28A3F51-C057-4174-9CDA-D59C3259D248}"/>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charset="0"/>
                <a:ea typeface="ＭＳ Ｐゴシック" charset="-128"/>
              </a:defRPr>
            </a:lvl1pPr>
          </a:lstStyle>
          <a:p>
            <a:pPr>
              <a:defRPr/>
            </a:pPr>
            <a:fld id="{909C1B37-5C48-4663-A5F1-08C587D635AE}" type="datetime1">
              <a:rPr lang="en-US"/>
              <a:pPr>
                <a:defRPr/>
              </a:pPr>
              <a:t>4/7/2019</a:t>
            </a:fld>
            <a:endParaRPr lang="en-US"/>
          </a:p>
        </p:txBody>
      </p:sp>
      <p:sp>
        <p:nvSpPr>
          <p:cNvPr id="6" name="Footer Placeholder 5">
            <a:extLst>
              <a:ext uri="{FF2B5EF4-FFF2-40B4-BE49-F238E27FC236}">
                <a16:creationId xmlns:a16="http://schemas.microsoft.com/office/drawing/2014/main" id="{9B08FD8F-1E97-4F7F-B277-B3393AA66141}"/>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A86283C3-1388-43AA-AAE2-A0DBD73C46E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17749CA3-FC3D-45EB-A0BA-E3CFDD9D390A}" type="slidenum">
              <a:rPr lang="en-US" altLang="en-US"/>
              <a:pPr/>
              <a:t>‹#›</a:t>
            </a:fld>
            <a:endParaRPr lang="en-US" altLang="en-US"/>
          </a:p>
        </p:txBody>
      </p:sp>
    </p:spTree>
    <p:extLst>
      <p:ext uri="{BB962C8B-B14F-4D97-AF65-F5344CB8AC3E}">
        <p14:creationId xmlns:p14="http://schemas.microsoft.com/office/powerpoint/2010/main" val="2723647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90">
          <a:fgClr>
            <a:srgbClr val="0070C0"/>
          </a:fgClr>
          <a:bgClr>
            <a:schemeClr val="bg1"/>
          </a:bgClr>
        </a:patt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E219264-3425-41FA-8DF9-8E33DBED739C}"/>
              </a:ext>
            </a:extLst>
          </p:cNvPr>
          <p:cNvSpPr>
            <a:spLocks noGrp="1"/>
          </p:cNvSpPr>
          <p:nvPr>
            <p:ph type="title"/>
          </p:nvPr>
        </p:nvSpPr>
        <p:spPr bwMode="auto">
          <a:xfrm>
            <a:off x="-3175" y="0"/>
            <a:ext cx="9161463" cy="1371600"/>
          </a:xfrm>
          <a:prstGeom prst="rect">
            <a:avLst/>
          </a:prstGeom>
          <a:solidFill>
            <a:srgbClr val="A75138"/>
          </a:solidFill>
          <a:ln w="9525">
            <a:solidFill>
              <a:srgbClr val="A75138"/>
            </a:solid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a:extLst>
              <a:ext uri="{FF2B5EF4-FFF2-40B4-BE49-F238E27FC236}">
                <a16:creationId xmlns:a16="http://schemas.microsoft.com/office/drawing/2014/main" id="{16E85CAF-71DF-469D-81DB-233BA02A74EE}"/>
              </a:ext>
            </a:extLst>
          </p:cNvPr>
          <p:cNvSpPr>
            <a:spLocks noGrp="1"/>
          </p:cNvSpPr>
          <p:nvPr>
            <p:ph type="body" idx="1"/>
          </p:nvPr>
        </p:nvSpPr>
        <p:spPr bwMode="auto">
          <a:xfrm>
            <a:off x="457200" y="1600200"/>
            <a:ext cx="8229600"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9" descr="pearson_logo">
            <a:extLst>
              <a:ext uri="{FF2B5EF4-FFF2-40B4-BE49-F238E27FC236}">
                <a16:creationId xmlns:a16="http://schemas.microsoft.com/office/drawing/2014/main" id="{3ED29F7E-DD0D-4E73-BE7B-AC595E0E765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 y="6513513"/>
            <a:ext cx="800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53">
            <a:extLst>
              <a:ext uri="{FF2B5EF4-FFF2-40B4-BE49-F238E27FC236}">
                <a16:creationId xmlns:a16="http://schemas.microsoft.com/office/drawing/2014/main" id="{CB308749-7223-4EC2-8733-521FBD1448D7}"/>
              </a:ext>
            </a:extLst>
          </p:cNvPr>
          <p:cNvSpPr>
            <a:spLocks noChangeShapeType="1"/>
          </p:cNvSpPr>
          <p:nvPr/>
        </p:nvSpPr>
        <p:spPr bwMode="auto">
          <a:xfrm>
            <a:off x="3175" y="6450013"/>
            <a:ext cx="9140825" cy="0"/>
          </a:xfrm>
          <a:prstGeom prst="line">
            <a:avLst/>
          </a:prstGeom>
          <a:noFill/>
          <a:ln w="28575">
            <a:solidFill>
              <a:srgbClr val="A751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 name="Rectangle 12">
            <a:extLst>
              <a:ext uri="{FF2B5EF4-FFF2-40B4-BE49-F238E27FC236}">
                <a16:creationId xmlns:a16="http://schemas.microsoft.com/office/drawing/2014/main" id="{DC694C63-9E9B-4EE7-93A8-E0539BE302D1}"/>
              </a:ext>
            </a:extLst>
          </p:cNvPr>
          <p:cNvSpPr>
            <a:spLocks noChangeArrowheads="1"/>
          </p:cNvSpPr>
          <p:nvPr/>
        </p:nvSpPr>
        <p:spPr bwMode="auto">
          <a:xfrm>
            <a:off x="4953000" y="6462713"/>
            <a:ext cx="41116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r>
              <a:rPr lang="en-US" altLang="en-US" sz="1000">
                <a:solidFill>
                  <a:srgbClr val="000000"/>
                </a:solidFill>
                <a:cs typeface="Arial" panose="020B0604020202020204" pitchFamily="34" charset="0"/>
              </a:rPr>
              <a:t> Copyright ©2011, ©2008 by Pearson Education, Inc.</a:t>
            </a:r>
          </a:p>
          <a:p>
            <a:pPr algn="r"/>
            <a:r>
              <a:rPr lang="en-US" altLang="en-US" sz="1000">
                <a:solidFill>
                  <a:srgbClr val="000000"/>
                </a:solidFill>
                <a:cs typeface="Arial" panose="020B0604020202020204" pitchFamily="34" charset="0"/>
              </a:rPr>
              <a:t>All rights reserved.</a:t>
            </a:r>
          </a:p>
        </p:txBody>
      </p:sp>
      <p:sp>
        <p:nvSpPr>
          <p:cNvPr id="14" name="Text Box 47">
            <a:extLst>
              <a:ext uri="{FF2B5EF4-FFF2-40B4-BE49-F238E27FC236}">
                <a16:creationId xmlns:a16="http://schemas.microsoft.com/office/drawing/2014/main" id="{CCBA4861-899E-43C1-9D44-C407CC3CCD4C}"/>
              </a:ext>
            </a:extLst>
          </p:cNvPr>
          <p:cNvSpPr txBox="1">
            <a:spLocks noChangeArrowheads="1"/>
          </p:cNvSpPr>
          <p:nvPr/>
        </p:nvSpPr>
        <p:spPr bwMode="auto">
          <a:xfrm>
            <a:off x="844550" y="6462713"/>
            <a:ext cx="4921250" cy="400050"/>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r>
              <a:rPr lang="en-US" sz="1000" i="1">
                <a:cs typeface="Arial" charset="0"/>
              </a:rPr>
              <a:t>The American People: Creating a Nation and a Society</a:t>
            </a:r>
            <a:r>
              <a:rPr lang="en-US" sz="1000">
                <a:cs typeface="Arial" charset="0"/>
              </a:rPr>
              <a:t>, Seventh Edition</a:t>
            </a:r>
          </a:p>
          <a:p>
            <a:pPr>
              <a:defRPr/>
            </a:pPr>
            <a:r>
              <a:rPr lang="en-US" sz="1000">
                <a:cs typeface="Arial" charset="0"/>
              </a:rPr>
              <a:t>Nash • Jeffrey • Howe • Winkler • Davis • Mires • Frederick • Gardina Pestana</a:t>
            </a:r>
          </a:p>
        </p:txBody>
      </p:sp>
    </p:spTree>
  </p:cSld>
  <p:clrMap bg1="lt1" tx1="dk1" bg2="lt2" tx2="dk2" accent1="accent1" accent2="accent2" accent3="accent3" accent4="accent4" accent5="accent5" accent6="accent6" hlink="hlink" folHlink="folHlink"/>
  <p:sldLayoutIdLst>
    <p:sldLayoutId id="2147484114" r:id="rId1"/>
    <p:sldLayoutId id="2147484112"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13" r:id="rId12"/>
  </p:sldLayoutIdLst>
  <p:txStyles>
    <p:titleStyle>
      <a:lvl1pPr algn="ctr" defTabSz="457200" rtl="0" eaLnBrk="0" fontAlgn="base" hangingPunct="0">
        <a:lnSpc>
          <a:spcPct val="95000"/>
        </a:lnSpc>
        <a:spcBef>
          <a:spcPct val="0"/>
        </a:spcBef>
        <a:spcAft>
          <a:spcPct val="0"/>
        </a:spcAft>
        <a:defRPr sz="4400" kern="1200">
          <a:solidFill>
            <a:srgbClr val="FFFFFF"/>
          </a:solidFill>
          <a:effectLst>
            <a:outerShdw blurRad="38100" dist="38100" dir="2700000">
              <a:srgbClr val="000000">
                <a:alpha val="75000"/>
              </a:srgbClr>
            </a:outerShdw>
          </a:effectLst>
          <a:latin typeface="Times"/>
          <a:ea typeface="ＭＳ Ｐゴシック" charset="-128"/>
          <a:cs typeface="ＭＳ Ｐゴシック" charset="-128"/>
        </a:defRPr>
      </a:lvl1pPr>
      <a:lvl2pPr algn="ctr" defTabSz="457200" rtl="0" eaLnBrk="0" fontAlgn="base" hangingPunct="0">
        <a:lnSpc>
          <a:spcPct val="95000"/>
        </a:lnSpc>
        <a:spcBef>
          <a:spcPct val="0"/>
        </a:spcBef>
        <a:spcAft>
          <a:spcPct val="0"/>
        </a:spcAft>
        <a:defRPr sz="4400">
          <a:solidFill>
            <a:srgbClr val="FFFFFF"/>
          </a:solidFill>
          <a:latin typeface="Times" charset="0"/>
          <a:ea typeface="ＭＳ Ｐゴシック" charset="-128"/>
          <a:cs typeface="ＭＳ Ｐゴシック" charset="-128"/>
        </a:defRPr>
      </a:lvl2pPr>
      <a:lvl3pPr algn="ctr" defTabSz="457200" rtl="0" eaLnBrk="0" fontAlgn="base" hangingPunct="0">
        <a:lnSpc>
          <a:spcPct val="95000"/>
        </a:lnSpc>
        <a:spcBef>
          <a:spcPct val="0"/>
        </a:spcBef>
        <a:spcAft>
          <a:spcPct val="0"/>
        </a:spcAft>
        <a:defRPr sz="4400">
          <a:solidFill>
            <a:srgbClr val="FFFFFF"/>
          </a:solidFill>
          <a:latin typeface="Times" charset="0"/>
          <a:ea typeface="ＭＳ Ｐゴシック" charset="-128"/>
          <a:cs typeface="ＭＳ Ｐゴシック" charset="-128"/>
        </a:defRPr>
      </a:lvl3pPr>
      <a:lvl4pPr algn="ctr" defTabSz="457200" rtl="0" eaLnBrk="0" fontAlgn="base" hangingPunct="0">
        <a:lnSpc>
          <a:spcPct val="95000"/>
        </a:lnSpc>
        <a:spcBef>
          <a:spcPct val="0"/>
        </a:spcBef>
        <a:spcAft>
          <a:spcPct val="0"/>
        </a:spcAft>
        <a:defRPr sz="4400">
          <a:solidFill>
            <a:srgbClr val="FFFFFF"/>
          </a:solidFill>
          <a:latin typeface="Times" charset="0"/>
          <a:ea typeface="ＭＳ Ｐゴシック" charset="-128"/>
          <a:cs typeface="ＭＳ Ｐゴシック" charset="-128"/>
        </a:defRPr>
      </a:lvl4pPr>
      <a:lvl5pPr algn="ctr" defTabSz="457200" rtl="0" eaLnBrk="0" fontAlgn="base" hangingPunct="0">
        <a:lnSpc>
          <a:spcPct val="95000"/>
        </a:lnSpc>
        <a:spcBef>
          <a:spcPct val="0"/>
        </a:spcBef>
        <a:spcAft>
          <a:spcPct val="0"/>
        </a:spcAft>
        <a:defRPr sz="4400">
          <a:solidFill>
            <a:srgbClr val="FFFFFF"/>
          </a:solidFill>
          <a:latin typeface="Times" charset="0"/>
          <a:ea typeface="ＭＳ Ｐゴシック" charset="-128"/>
          <a:cs typeface="ＭＳ Ｐゴシック" charset="-128"/>
        </a:defRPr>
      </a:lvl5pPr>
      <a:lvl6pPr marL="457200" algn="ctr" defTabSz="457200" rtl="0" fontAlgn="base">
        <a:spcBef>
          <a:spcPct val="0"/>
        </a:spcBef>
        <a:spcAft>
          <a:spcPct val="0"/>
        </a:spcAft>
        <a:defRPr sz="4400">
          <a:solidFill>
            <a:srgbClr val="F8FFD6"/>
          </a:solidFill>
          <a:latin typeface="Arial" charset="0"/>
          <a:ea typeface="ＭＳ Ｐゴシック" charset="-128"/>
          <a:cs typeface="ＭＳ Ｐゴシック" charset="-128"/>
        </a:defRPr>
      </a:lvl6pPr>
      <a:lvl7pPr marL="914400" algn="ctr" defTabSz="457200" rtl="0" fontAlgn="base">
        <a:spcBef>
          <a:spcPct val="0"/>
        </a:spcBef>
        <a:spcAft>
          <a:spcPct val="0"/>
        </a:spcAft>
        <a:defRPr sz="4400">
          <a:solidFill>
            <a:srgbClr val="F8FFD6"/>
          </a:solidFill>
          <a:latin typeface="Arial" charset="0"/>
          <a:ea typeface="ＭＳ Ｐゴシック" charset="-128"/>
          <a:cs typeface="ＭＳ Ｐゴシック" charset="-128"/>
        </a:defRPr>
      </a:lvl7pPr>
      <a:lvl8pPr marL="1371600" algn="ctr" defTabSz="457200" rtl="0" fontAlgn="base">
        <a:spcBef>
          <a:spcPct val="0"/>
        </a:spcBef>
        <a:spcAft>
          <a:spcPct val="0"/>
        </a:spcAft>
        <a:defRPr sz="4400">
          <a:solidFill>
            <a:srgbClr val="F8FFD6"/>
          </a:solidFill>
          <a:latin typeface="Arial" charset="0"/>
          <a:ea typeface="ＭＳ Ｐゴシック" charset="-128"/>
          <a:cs typeface="ＭＳ Ｐゴシック" charset="-128"/>
        </a:defRPr>
      </a:lvl8pPr>
      <a:lvl9pPr marL="1828800" algn="ctr" defTabSz="457200" rtl="0" fontAlgn="base">
        <a:spcBef>
          <a:spcPct val="0"/>
        </a:spcBef>
        <a:spcAft>
          <a:spcPct val="0"/>
        </a:spcAft>
        <a:defRPr sz="4400">
          <a:solidFill>
            <a:srgbClr val="F8FFD6"/>
          </a:solidFill>
          <a:latin typeface="Arial" charset="0"/>
          <a:ea typeface="ＭＳ Ｐゴシック" charset="-128"/>
          <a:cs typeface="ＭＳ Ｐゴシック" charset="-128"/>
        </a:defRPr>
      </a:lvl9pPr>
    </p:titleStyle>
    <p:bodyStyle>
      <a:lvl1pPr marL="347663" indent="-347663" algn="l" defTabSz="457200" rtl="0" eaLnBrk="0" fontAlgn="base" hangingPunct="0">
        <a:spcBef>
          <a:spcPct val="20000"/>
        </a:spcBef>
        <a:spcAft>
          <a:spcPct val="0"/>
        </a:spcAft>
        <a:buClr>
          <a:srgbClr val="A75138"/>
        </a:buClr>
        <a:buFont typeface="Arial" panose="020B0604020202020204" pitchFamily="34" charset="0"/>
        <a:buChar char="•"/>
        <a:defRPr sz="3200" kern="1200">
          <a:solidFill>
            <a:schemeClr val="tx1"/>
          </a:solidFill>
          <a:latin typeface="Arial"/>
          <a:ea typeface="ＭＳ Ｐゴシック" charset="-128"/>
          <a:cs typeface="ＭＳ Ｐゴシック" charset="-128"/>
        </a:defRPr>
      </a:lvl1pPr>
      <a:lvl2pPr marL="798513" indent="-341313" algn="l" defTabSz="457200" rtl="0" eaLnBrk="0" fontAlgn="base" hangingPunct="0">
        <a:spcBef>
          <a:spcPct val="20000"/>
        </a:spcBef>
        <a:spcAft>
          <a:spcPct val="0"/>
        </a:spcAft>
        <a:buClr>
          <a:srgbClr val="6D8178"/>
        </a:buClr>
        <a:buFont typeface="Wingdings" panose="05000000000000000000" pitchFamily="2" charset="2"/>
        <a:buChar char="§"/>
        <a:defRPr sz="2800" kern="1200">
          <a:solidFill>
            <a:schemeClr val="tx1"/>
          </a:solidFill>
          <a:latin typeface="Arial"/>
          <a:ea typeface="ＭＳ Ｐゴシック" charset="-128"/>
          <a:cs typeface="ＭＳ Ｐゴシック" charset="-128"/>
        </a:defRPr>
      </a:lvl2pPr>
      <a:lvl3pPr marL="1258888" indent="-344488" algn="l" defTabSz="457200" rtl="0" eaLnBrk="0" fontAlgn="base" hangingPunct="0">
        <a:spcBef>
          <a:spcPct val="20000"/>
        </a:spcBef>
        <a:spcAft>
          <a:spcPct val="0"/>
        </a:spcAft>
        <a:buClr>
          <a:srgbClr val="A75138"/>
        </a:buClr>
        <a:buFont typeface="Lucida Grande" charset="0"/>
        <a:buChar char="-"/>
        <a:defRPr sz="2400" kern="1200">
          <a:solidFill>
            <a:schemeClr val="tx1"/>
          </a:solidFill>
          <a:latin typeface="Arial"/>
          <a:ea typeface="ＭＳ Ｐゴシック" charset="-128"/>
          <a:cs typeface="ＭＳ Ｐゴシック" charset="-128"/>
        </a:defRPr>
      </a:lvl3pPr>
      <a:lvl4pPr marL="1719263" indent="-347663" algn="l" defTabSz="457200" rtl="0" eaLnBrk="0" fontAlgn="base" hangingPunct="0">
        <a:spcBef>
          <a:spcPct val="20000"/>
        </a:spcBef>
        <a:spcAft>
          <a:spcPct val="0"/>
        </a:spcAft>
        <a:buClr>
          <a:srgbClr val="6D8178"/>
        </a:buClr>
        <a:buFont typeface="Arial" panose="020B0604020202020204" pitchFamily="34" charset="0"/>
        <a:buChar char="•"/>
        <a:defRPr sz="2000" kern="1200">
          <a:solidFill>
            <a:schemeClr val="tx1"/>
          </a:solidFill>
          <a:latin typeface="Arial"/>
          <a:ea typeface="ＭＳ Ｐゴシック" charset="-128"/>
          <a:cs typeface="ＭＳ Ｐゴシック" charset="-128"/>
        </a:defRPr>
      </a:lvl4pPr>
      <a:lvl5pPr marL="2168525" indent="-339725" algn="l" defTabSz="457200" rtl="0" eaLnBrk="0" fontAlgn="base" hangingPunct="0">
        <a:spcBef>
          <a:spcPct val="20000"/>
        </a:spcBef>
        <a:spcAft>
          <a:spcPct val="0"/>
        </a:spcAft>
        <a:buClr>
          <a:srgbClr val="A75138"/>
        </a:buClr>
        <a:buSzPct val="100000"/>
        <a:buFont typeface="Wingdings" panose="05000000000000000000" pitchFamily="2" charset="2"/>
        <a:buChar char="§"/>
        <a:defRPr sz="2000" kern="1200">
          <a:solidFill>
            <a:schemeClr val="tx1"/>
          </a:solidFill>
          <a:latin typeface="Arial"/>
          <a:ea typeface="ＭＳ Ｐゴシック" charset="-128"/>
          <a:cs typeface="ＭＳ Ｐゴシック"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3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4.xml"/><Relationship Id="rId4" Type="http://schemas.openxmlformats.org/officeDocument/2006/relationships/slide" Target="slide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Subtitle 2">
            <a:extLst>
              <a:ext uri="{FF2B5EF4-FFF2-40B4-BE49-F238E27FC236}">
                <a16:creationId xmlns:a16="http://schemas.microsoft.com/office/drawing/2014/main" id="{B03A8C44-C532-43B9-B35B-167E3C370ACB}"/>
              </a:ext>
            </a:extLst>
          </p:cNvPr>
          <p:cNvSpPr>
            <a:spLocks noGrp="1"/>
          </p:cNvSpPr>
          <p:nvPr>
            <p:ph type="subTitle" idx="1"/>
          </p:nvPr>
        </p:nvSpPr>
        <p:spPr>
          <a:xfrm>
            <a:off x="914400" y="3886200"/>
            <a:ext cx="7604125" cy="1752600"/>
          </a:xfrm>
        </p:spPr>
        <p:txBody>
          <a:bodyPr>
            <a:normAutofit/>
          </a:bodyPr>
          <a:lstStyle/>
          <a:p>
            <a:pPr eaLnBrk="1" hangingPunct="1">
              <a:spcBef>
                <a:spcPct val="0"/>
              </a:spcBef>
              <a:buClrTx/>
            </a:pPr>
            <a:r>
              <a:rPr lang="en-US" altLang="en-US" sz="4800" b="0" dirty="0">
                <a:solidFill>
                  <a:srgbClr val="030005"/>
                </a:solidFill>
                <a:latin typeface="Times" panose="02020603050405020304" pitchFamily="18" charset="0"/>
                <a:ea typeface="ＭＳ Ｐゴシック" panose="020B0600070205080204" pitchFamily="34" charset="-128"/>
                <a:cs typeface="Times" panose="02020603050405020304" pitchFamily="18" charset="0"/>
              </a:rPr>
              <a:t>Expanding West</a:t>
            </a:r>
          </a:p>
        </p:txBody>
      </p:sp>
      <p:sp>
        <p:nvSpPr>
          <p:cNvPr id="12291" name="Text Box 6">
            <a:extLst>
              <a:ext uri="{FF2B5EF4-FFF2-40B4-BE49-F238E27FC236}">
                <a16:creationId xmlns:a16="http://schemas.microsoft.com/office/drawing/2014/main" id="{7650831E-351B-4FC9-B8DB-3EA835108B70}"/>
              </a:ext>
            </a:extLst>
          </p:cNvPr>
          <p:cNvSpPr txBox="1">
            <a:spLocks noChangeArrowheads="1"/>
          </p:cNvSpPr>
          <p:nvPr/>
        </p:nvSpPr>
        <p:spPr bwMode="auto">
          <a:xfrm>
            <a:off x="1097280" y="2559050"/>
            <a:ext cx="581152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6600" dirty="0">
                <a:solidFill>
                  <a:srgbClr val="030005"/>
                </a:solidFill>
                <a:cs typeface="Arial" panose="020B0604020202020204" pitchFamily="34" charset="0"/>
              </a:rPr>
              <a:t>Chapter 11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4" name="Rectangle 4">
            <a:extLst>
              <a:ext uri="{FF2B5EF4-FFF2-40B4-BE49-F238E27FC236}">
                <a16:creationId xmlns:a16="http://schemas.microsoft.com/office/drawing/2014/main" id="{C3839B10-6477-4B0E-9B77-28882A640FB9}"/>
              </a:ext>
            </a:extLst>
          </p:cNvPr>
          <p:cNvSpPr>
            <a:spLocks noGrp="1"/>
          </p:cNvSpPr>
          <p:nvPr>
            <p:ph type="title"/>
          </p:nvPr>
        </p:nvSpPr>
        <p:spPr/>
        <p:txBody>
          <a:bodyPr/>
          <a:lstStyle/>
          <a:p>
            <a:pPr>
              <a:defRPr/>
            </a:pPr>
            <a:r>
              <a:rPr lang="en-US"/>
              <a:t>Annexing Texas, 1845</a:t>
            </a:r>
          </a:p>
        </p:txBody>
      </p:sp>
      <p:sp>
        <p:nvSpPr>
          <p:cNvPr id="21507" name="Rectangle 5">
            <a:extLst>
              <a:ext uri="{FF2B5EF4-FFF2-40B4-BE49-F238E27FC236}">
                <a16:creationId xmlns:a16="http://schemas.microsoft.com/office/drawing/2014/main" id="{7A4895DD-1156-45DC-928D-AE399332B50B}"/>
              </a:ext>
            </a:extLst>
          </p:cNvPr>
          <p:cNvSpPr>
            <a:spLocks noGrp="1"/>
          </p:cNvSpPr>
          <p:nvPr>
            <p:ph type="body" idx="1"/>
          </p:nvPr>
        </p:nvSpPr>
        <p:spPr/>
        <p:txBody>
          <a:bodyPr/>
          <a:lstStyle/>
          <a:p>
            <a:r>
              <a:rPr lang="en-US" altLang="en-US">
                <a:latin typeface="Arial" panose="020B0604020202020204" pitchFamily="34" charset="0"/>
                <a:ea typeface="ＭＳ Ｐゴシック" panose="020B0600070205080204" pitchFamily="34" charset="-128"/>
              </a:rPr>
              <a:t>Mexico encourages settlement, from 1823</a:t>
            </a:r>
          </a:p>
          <a:p>
            <a:pPr lvl="1"/>
            <a:r>
              <a:rPr lang="en-US" altLang="en-US">
                <a:latin typeface="Arial" panose="020B0604020202020204" pitchFamily="34" charset="0"/>
                <a:ea typeface="ＭＳ Ｐゴシック" panose="020B0600070205080204" pitchFamily="34" charset="-128"/>
              </a:rPr>
              <a:t>By 1830, Tejanos only 1/3 of population</a:t>
            </a:r>
          </a:p>
          <a:p>
            <a:pPr lvl="1"/>
            <a:r>
              <a:rPr lang="en-US" altLang="en-US">
                <a:latin typeface="Arial" panose="020B0604020202020204" pitchFamily="34" charset="0"/>
                <a:ea typeface="ＭＳ Ｐゴシック" panose="020B0600070205080204" pitchFamily="34" charset="-128"/>
              </a:rPr>
              <a:t>Mexican government halts immigration</a:t>
            </a:r>
          </a:p>
          <a:p>
            <a:r>
              <a:rPr lang="en-US" altLang="en-US">
                <a:latin typeface="Arial" panose="020B0604020202020204" pitchFamily="34" charset="0"/>
                <a:ea typeface="ＭＳ Ｐゴシック" panose="020B0600070205080204" pitchFamily="34" charset="-128"/>
              </a:rPr>
              <a:t>Uprising</a:t>
            </a:r>
          </a:p>
          <a:p>
            <a:pPr lvl="1"/>
            <a:r>
              <a:rPr lang="en-US" altLang="en-US">
                <a:latin typeface="Arial" panose="020B0604020202020204" pitchFamily="34" charset="0"/>
                <a:ea typeface="ＭＳ Ｐゴシック" panose="020B0600070205080204" pitchFamily="34" charset="-128"/>
              </a:rPr>
              <a:t>Antonio Lopéz de Santa Anna sent</a:t>
            </a:r>
          </a:p>
          <a:p>
            <a:pPr lvl="1"/>
            <a:r>
              <a:rPr lang="en-US" altLang="en-US">
                <a:latin typeface="Arial" panose="020B0604020202020204" pitchFamily="34" charset="0"/>
                <a:ea typeface="ＭＳ Ｐゴシック" panose="020B0600070205080204" pitchFamily="34" charset="-128"/>
              </a:rPr>
              <a:t>Independence of Texas recognized, 1836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8" name="Rectangle 4">
            <a:extLst>
              <a:ext uri="{FF2B5EF4-FFF2-40B4-BE49-F238E27FC236}">
                <a16:creationId xmlns:a16="http://schemas.microsoft.com/office/drawing/2014/main" id="{9D8EBB82-DEB9-4CF3-8748-63AFEAB7E2ED}"/>
              </a:ext>
            </a:extLst>
          </p:cNvPr>
          <p:cNvSpPr>
            <a:spLocks noGrp="1"/>
          </p:cNvSpPr>
          <p:nvPr>
            <p:ph type="title"/>
          </p:nvPr>
        </p:nvSpPr>
        <p:spPr/>
        <p:txBody>
          <a:bodyPr/>
          <a:lstStyle/>
          <a:p>
            <a:pPr>
              <a:defRPr/>
            </a:pPr>
            <a:r>
              <a:rPr lang="en-US"/>
              <a:t>Annexing Texas, 1845 (cont'd)</a:t>
            </a:r>
          </a:p>
        </p:txBody>
      </p:sp>
      <p:sp>
        <p:nvSpPr>
          <p:cNvPr id="22531" name="Rectangle 5">
            <a:extLst>
              <a:ext uri="{FF2B5EF4-FFF2-40B4-BE49-F238E27FC236}">
                <a16:creationId xmlns:a16="http://schemas.microsoft.com/office/drawing/2014/main" id="{E865F202-669B-4A1E-909F-EC00CDC9D40D}"/>
              </a:ext>
            </a:extLst>
          </p:cNvPr>
          <p:cNvSpPr>
            <a:spLocks noGrp="1"/>
          </p:cNvSpPr>
          <p:nvPr>
            <p:ph type="body" idx="1"/>
          </p:nvPr>
        </p:nvSpPr>
        <p:spPr/>
        <p:txBody>
          <a:bodyPr/>
          <a:lstStyle/>
          <a:p>
            <a:r>
              <a:rPr lang="en-US" altLang="en-US">
                <a:latin typeface="Arial" panose="020B0604020202020204" pitchFamily="34" charset="0"/>
                <a:ea typeface="ＭＳ Ｐゴシック" panose="020B0600070205080204" pitchFamily="34" charset="-128"/>
              </a:rPr>
              <a:t>Election of 1844</a:t>
            </a:r>
          </a:p>
          <a:p>
            <a:pPr lvl="1"/>
            <a:r>
              <a:rPr lang="en-US" altLang="en-US">
                <a:latin typeface="Arial" panose="020B0604020202020204" pitchFamily="34" charset="0"/>
                <a:ea typeface="ＭＳ Ｐゴシック" panose="020B0600070205080204" pitchFamily="34" charset="-128"/>
              </a:rPr>
              <a:t>Annexation of Texas central</a:t>
            </a:r>
          </a:p>
          <a:p>
            <a:pPr lvl="1"/>
            <a:r>
              <a:rPr lang="en-US" altLang="en-US">
                <a:latin typeface="Arial" panose="020B0604020202020204" pitchFamily="34" charset="0"/>
                <a:ea typeface="ＭＳ Ｐゴシック" panose="020B0600070205080204" pitchFamily="34" charset="-128"/>
              </a:rPr>
              <a:t>Texas joins the Union, 1845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2" name="Rectangle 4">
            <a:extLst>
              <a:ext uri="{FF2B5EF4-FFF2-40B4-BE49-F238E27FC236}">
                <a16:creationId xmlns:a16="http://schemas.microsoft.com/office/drawing/2014/main" id="{1B922AE2-9D67-4CE4-A189-D0710F58B47B}"/>
              </a:ext>
            </a:extLst>
          </p:cNvPr>
          <p:cNvSpPr>
            <a:spLocks noGrp="1"/>
          </p:cNvSpPr>
          <p:nvPr>
            <p:ph type="title"/>
          </p:nvPr>
        </p:nvSpPr>
        <p:spPr/>
        <p:txBody>
          <a:bodyPr/>
          <a:lstStyle/>
          <a:p>
            <a:pPr>
              <a:defRPr/>
            </a:pPr>
            <a:r>
              <a:rPr lang="en-US"/>
              <a:t>War with Mexico, 1846-1848</a:t>
            </a:r>
          </a:p>
        </p:txBody>
      </p:sp>
      <p:sp>
        <p:nvSpPr>
          <p:cNvPr id="23555" name="Rectangle 5">
            <a:extLst>
              <a:ext uri="{FF2B5EF4-FFF2-40B4-BE49-F238E27FC236}">
                <a16:creationId xmlns:a16="http://schemas.microsoft.com/office/drawing/2014/main" id="{D7B7BF13-2C27-4269-9EFE-4A5432F884CA}"/>
              </a:ext>
            </a:extLst>
          </p:cNvPr>
          <p:cNvSpPr>
            <a:spLocks noGrp="1"/>
          </p:cNvSpPr>
          <p:nvPr>
            <p:ph type="body" idx="1"/>
          </p:nvPr>
        </p:nvSpPr>
        <p:spPr/>
        <p:txBody>
          <a:bodyPr/>
          <a:lstStyle/>
          <a:p>
            <a:r>
              <a:rPr lang="en-US" altLang="en-US">
                <a:latin typeface="Arial" panose="020B0604020202020204" pitchFamily="34" charset="0"/>
                <a:ea typeface="ＭＳ Ｐゴシック" panose="020B0600070205080204" pitchFamily="34" charset="-128"/>
              </a:rPr>
              <a:t>Polk acts aggressively</a:t>
            </a:r>
          </a:p>
          <a:p>
            <a:pPr lvl="1"/>
            <a:r>
              <a:rPr lang="en-US" altLang="en-US">
                <a:latin typeface="Arial" panose="020B0604020202020204" pitchFamily="34" charset="0"/>
                <a:ea typeface="ＭＳ Ｐゴシック" panose="020B0600070205080204" pitchFamily="34" charset="-128"/>
              </a:rPr>
              <a:t>Mexico reacts</a:t>
            </a:r>
          </a:p>
          <a:p>
            <a:pPr lvl="1"/>
            <a:r>
              <a:rPr lang="en-US" altLang="en-US">
                <a:latin typeface="Arial" panose="020B0604020202020204" pitchFamily="34" charset="0"/>
                <a:ea typeface="ＭＳ Ｐゴシック" panose="020B0600070205080204" pitchFamily="34" charset="-128"/>
              </a:rPr>
              <a:t>War begins in April, 1846</a:t>
            </a:r>
          </a:p>
          <a:p>
            <a:pPr lvl="1"/>
            <a:r>
              <a:rPr lang="en-US" altLang="en-US">
                <a:latin typeface="Arial" panose="020B0604020202020204" pitchFamily="34" charset="0"/>
                <a:ea typeface="ＭＳ Ｐゴシック" panose="020B0600070205080204" pitchFamily="34" charset="-128"/>
              </a:rPr>
              <a:t>Lacks popular support</a:t>
            </a:r>
          </a:p>
          <a:p>
            <a:r>
              <a:rPr lang="en-US" altLang="en-US">
                <a:latin typeface="Arial" panose="020B0604020202020204" pitchFamily="34" charset="0"/>
                <a:ea typeface="ＭＳ Ｐゴシック" panose="020B0600070205080204" pitchFamily="34" charset="-128"/>
              </a:rPr>
              <a:t>Negotiations end the war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54C18C7C-1C41-4EE1-86D7-2CB410335B29}"/>
              </a:ext>
            </a:extLst>
          </p:cNvPr>
          <p:cNvSpPr>
            <a:spLocks noGrp="1"/>
          </p:cNvSpPr>
          <p:nvPr>
            <p:ph type="title" idx="4294967295"/>
          </p:nvPr>
        </p:nvSpPr>
        <p:spPr>
          <a:xfrm>
            <a:off x="1790700" y="2400300"/>
            <a:ext cx="5627688" cy="381000"/>
          </a:xfrm>
          <a:solidFill>
            <a:schemeClr val="bg1"/>
          </a:solidFill>
          <a:ln>
            <a:solidFill>
              <a:srgbClr val="FFFFFF"/>
            </a:solidFill>
          </a:ln>
        </p:spPr>
        <p:txBody>
          <a:bodyPr/>
          <a:lstStyle/>
          <a:p>
            <a:r>
              <a:rPr lang="en-US" altLang="en-US" sz="1800" b="1">
                <a:solidFill>
                  <a:schemeClr val="tx1"/>
                </a:solidFill>
                <a:effectLst/>
                <a:latin typeface="Times" panose="02020603050405020304" pitchFamily="18" charset="0"/>
                <a:ea typeface="ＭＳ Ｐゴシック" panose="020B0600070205080204" pitchFamily="34" charset="-128"/>
              </a:rPr>
              <a:t>The Mexican-American War</a:t>
            </a:r>
          </a:p>
        </p:txBody>
      </p:sp>
      <p:pic>
        <p:nvPicPr>
          <p:cNvPr id="24579" name="Picture 5" descr="MP11_003_9780205805532">
            <a:extLst>
              <a:ext uri="{FF2B5EF4-FFF2-40B4-BE49-F238E27FC236}">
                <a16:creationId xmlns:a16="http://schemas.microsoft.com/office/drawing/2014/main" id="{38714294-160B-40DA-9722-B546B0E06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0825"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55E91ED-0FC6-45D2-AC9C-1C8262E30D18}"/>
              </a:ext>
            </a:extLst>
          </p:cNvPr>
          <p:cNvSpPr txBox="1"/>
          <p:nvPr/>
        </p:nvSpPr>
        <p:spPr>
          <a:xfrm>
            <a:off x="0" y="5756255"/>
            <a:ext cx="9140825" cy="1200329"/>
          </a:xfrm>
          <a:prstGeom prst="rect">
            <a:avLst/>
          </a:prstGeom>
          <a:noFill/>
        </p:spPr>
        <p:txBody>
          <a:bodyPr wrap="square" rtlCol="0">
            <a:spAutoFit/>
          </a:bodyPr>
          <a:lstStyle/>
          <a:p>
            <a:r>
              <a:rPr lang="en-US" altLang="en-US" b="1" dirty="0"/>
              <a:t>The Mexican-American War </a:t>
            </a:r>
            <a:r>
              <a:rPr lang="en-US" altLang="en-US" dirty="0"/>
              <a:t>What does this map reveal about the movements of American troops during the Mexican-American war? Would you consider American actions equivalent to an invasion? How large an area was in dispute between the Americans and the Mexicans?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6" name="Rectangle 4">
            <a:extLst>
              <a:ext uri="{FF2B5EF4-FFF2-40B4-BE49-F238E27FC236}">
                <a16:creationId xmlns:a16="http://schemas.microsoft.com/office/drawing/2014/main" id="{0C0B61E7-CF58-41DE-9BEE-5CA2D199EA89}"/>
              </a:ext>
            </a:extLst>
          </p:cNvPr>
          <p:cNvSpPr>
            <a:spLocks noGrp="1"/>
          </p:cNvSpPr>
          <p:nvPr>
            <p:ph type="title"/>
          </p:nvPr>
        </p:nvSpPr>
        <p:spPr/>
        <p:txBody>
          <a:bodyPr/>
          <a:lstStyle/>
          <a:p>
            <a:pPr>
              <a:defRPr/>
            </a:pPr>
            <a:r>
              <a:rPr lang="en-US"/>
              <a:t>California and New Mexico</a:t>
            </a:r>
          </a:p>
        </p:txBody>
      </p:sp>
      <p:sp>
        <p:nvSpPr>
          <p:cNvPr id="25603" name="Rectangle 5">
            <a:extLst>
              <a:ext uri="{FF2B5EF4-FFF2-40B4-BE49-F238E27FC236}">
                <a16:creationId xmlns:a16="http://schemas.microsoft.com/office/drawing/2014/main" id="{4F5380C3-97CE-409B-9474-ACA0930C8587}"/>
              </a:ext>
            </a:extLst>
          </p:cNvPr>
          <p:cNvSpPr>
            <a:spLocks noGrp="1"/>
          </p:cNvSpPr>
          <p:nvPr>
            <p:ph type="body" idx="1"/>
          </p:nvPr>
        </p:nvSpPr>
        <p:spPr/>
        <p:txBody>
          <a:bodyPr/>
          <a:lstStyle/>
          <a:p>
            <a:r>
              <a:rPr lang="en-US" altLang="en-US">
                <a:latin typeface="Arial" panose="020B0604020202020204" pitchFamily="34" charset="0"/>
                <a:ea typeface="ＭＳ Ｐゴシック" panose="020B0600070205080204" pitchFamily="34" charset="-128"/>
              </a:rPr>
              <a:t>Polk wanted California and New Mexico as well</a:t>
            </a:r>
          </a:p>
          <a:p>
            <a:pPr lvl="1"/>
            <a:r>
              <a:rPr lang="en-US" altLang="en-US">
                <a:latin typeface="Arial" panose="020B0604020202020204" pitchFamily="34" charset="0"/>
                <a:ea typeface="ＭＳ Ｐゴシック" panose="020B0600070205080204" pitchFamily="34" charset="-128"/>
              </a:rPr>
              <a:t>Sends Stephen W. Kearney with troops</a:t>
            </a:r>
          </a:p>
          <a:p>
            <a:pPr lvl="1"/>
            <a:r>
              <a:rPr lang="en-US" altLang="en-US">
                <a:latin typeface="Arial" panose="020B0604020202020204" pitchFamily="34" charset="0"/>
                <a:ea typeface="ＭＳ Ｐゴシック" panose="020B0600070205080204" pitchFamily="34" charset="-128"/>
              </a:rPr>
              <a:t>Take Santa Fe</a:t>
            </a:r>
          </a:p>
          <a:p>
            <a:r>
              <a:rPr lang="en-US" altLang="en-US">
                <a:latin typeface="Arial" panose="020B0604020202020204" pitchFamily="34" charset="0"/>
                <a:ea typeface="ＭＳ Ｐゴシック" panose="020B0600070205080204" pitchFamily="34" charset="-128"/>
              </a:rPr>
              <a:t>Takeover welcomed by elites</a:t>
            </a:r>
          </a:p>
          <a:p>
            <a:r>
              <a:rPr lang="en-US" altLang="en-US">
                <a:latin typeface="Arial" panose="020B0604020202020204" pitchFamily="34" charset="0"/>
                <a:ea typeface="ＭＳ Ｐゴシック" panose="020B0600070205080204" pitchFamily="34" charset="-128"/>
              </a:rPr>
              <a:t>Others resist, but overcome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80" name="Rectangle 4">
            <a:extLst>
              <a:ext uri="{FF2B5EF4-FFF2-40B4-BE49-F238E27FC236}">
                <a16:creationId xmlns:a16="http://schemas.microsoft.com/office/drawing/2014/main" id="{DCA10E03-CEB6-48FE-B47C-B24E3E4C6C7B}"/>
              </a:ext>
            </a:extLst>
          </p:cNvPr>
          <p:cNvSpPr>
            <a:spLocks noGrp="1"/>
          </p:cNvSpPr>
          <p:nvPr>
            <p:ph type="title"/>
          </p:nvPr>
        </p:nvSpPr>
        <p:spPr/>
        <p:txBody>
          <a:bodyPr/>
          <a:lstStyle/>
          <a:p>
            <a:pPr>
              <a:defRPr/>
            </a:pPr>
            <a:r>
              <a:rPr lang="en-US"/>
              <a:t>California and New Mexico (cont'd)</a:t>
            </a:r>
          </a:p>
        </p:txBody>
      </p:sp>
      <p:sp>
        <p:nvSpPr>
          <p:cNvPr id="26627" name="Rectangle 5">
            <a:extLst>
              <a:ext uri="{FF2B5EF4-FFF2-40B4-BE49-F238E27FC236}">
                <a16:creationId xmlns:a16="http://schemas.microsoft.com/office/drawing/2014/main" id="{CC5D5C1F-AB1B-49CF-BEF6-A3172C004C38}"/>
              </a:ext>
            </a:extLst>
          </p:cNvPr>
          <p:cNvSpPr>
            <a:spLocks noGrp="1"/>
          </p:cNvSpPr>
          <p:nvPr>
            <p:ph type="body" idx="1"/>
          </p:nvPr>
        </p:nvSpPr>
        <p:spPr/>
        <p:txBody>
          <a:bodyPr/>
          <a:lstStyle/>
          <a:p>
            <a:r>
              <a:rPr lang="en-US" altLang="en-US">
                <a:latin typeface="Arial" panose="020B0604020202020204" pitchFamily="34" charset="0"/>
                <a:ea typeface="ＭＳ Ｐゴシック" panose="020B0600070205080204" pitchFamily="34" charset="-128"/>
              </a:rPr>
              <a:t>Treaty of Guadalupe Hidalgo, 1848</a:t>
            </a:r>
          </a:p>
          <a:p>
            <a:pPr lvl="1"/>
            <a:r>
              <a:rPr lang="en-US" altLang="en-US">
                <a:latin typeface="Arial" panose="020B0604020202020204" pitchFamily="34" charset="0"/>
                <a:ea typeface="ＭＳ Ｐゴシック" panose="020B0600070205080204" pitchFamily="34" charset="-128"/>
              </a:rPr>
              <a:t>Rio Grande set as border with Mexico</a:t>
            </a:r>
          </a:p>
          <a:p>
            <a:pPr lvl="1"/>
            <a:r>
              <a:rPr lang="en-US" altLang="en-US">
                <a:latin typeface="Arial" panose="020B0604020202020204" pitchFamily="34" charset="0"/>
                <a:ea typeface="ＭＳ Ｐゴシック" panose="020B0600070205080204" pitchFamily="34" charset="-128"/>
              </a:rPr>
              <a:t>California and New Mexico added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4" name="Rectangle 4">
            <a:extLst>
              <a:ext uri="{FF2B5EF4-FFF2-40B4-BE49-F238E27FC236}">
                <a16:creationId xmlns:a16="http://schemas.microsoft.com/office/drawing/2014/main" id="{4A5BE4BF-2CCF-4F0B-A969-38241AFC8334}"/>
              </a:ext>
            </a:extLst>
          </p:cNvPr>
          <p:cNvSpPr>
            <a:spLocks noGrp="1"/>
          </p:cNvSpPr>
          <p:nvPr>
            <p:ph type="title"/>
          </p:nvPr>
        </p:nvSpPr>
        <p:spPr/>
        <p:txBody>
          <a:bodyPr/>
          <a:lstStyle/>
          <a:p>
            <a:pPr>
              <a:defRPr/>
            </a:pPr>
            <a:r>
              <a:rPr lang="en-US"/>
              <a:t>The Oregon Question, 1844-1846</a:t>
            </a:r>
          </a:p>
        </p:txBody>
      </p:sp>
      <p:sp>
        <p:nvSpPr>
          <p:cNvPr id="27651" name="Rectangle 5">
            <a:extLst>
              <a:ext uri="{FF2B5EF4-FFF2-40B4-BE49-F238E27FC236}">
                <a16:creationId xmlns:a16="http://schemas.microsoft.com/office/drawing/2014/main" id="{6EA43C4D-6866-406B-A394-44C9DD1C049D}"/>
              </a:ext>
            </a:extLst>
          </p:cNvPr>
          <p:cNvSpPr>
            <a:spLocks noGrp="1"/>
          </p:cNvSpPr>
          <p:nvPr>
            <p:ph type="body" idx="1"/>
          </p:nvPr>
        </p:nvSpPr>
        <p:spPr/>
        <p:txBody>
          <a:bodyPr/>
          <a:lstStyle/>
          <a:p>
            <a:r>
              <a:rPr lang="en-US" altLang="en-US">
                <a:latin typeface="Arial" panose="020B0604020202020204" pitchFamily="34" charset="0"/>
                <a:ea typeface="ＭＳ Ｐゴシック" panose="020B0600070205080204" pitchFamily="34" charset="-128"/>
              </a:rPr>
              <a:t>Britain losing interest in Oregon</a:t>
            </a:r>
          </a:p>
          <a:p>
            <a:r>
              <a:rPr lang="en-US" altLang="en-US">
                <a:latin typeface="Arial" panose="020B0604020202020204" pitchFamily="34" charset="0"/>
                <a:ea typeface="ＭＳ Ｐゴシック" panose="020B0600070205080204" pitchFamily="34" charset="-128"/>
              </a:rPr>
              <a:t>Polk’s call for 54°40’ makes a deal difficult</a:t>
            </a:r>
          </a:p>
          <a:p>
            <a:pPr lvl="1"/>
            <a:r>
              <a:rPr lang="en-US" altLang="en-US">
                <a:latin typeface="Arial" panose="020B0604020202020204" pitchFamily="34" charset="0"/>
                <a:ea typeface="ＭＳ Ｐゴシック" panose="020B0600070205080204" pitchFamily="34" charset="-128"/>
              </a:rPr>
              <a:t>Few support his aggressive stance</a:t>
            </a:r>
          </a:p>
          <a:p>
            <a:r>
              <a:rPr lang="en-US" altLang="en-US">
                <a:latin typeface="Arial" panose="020B0604020202020204" pitchFamily="34" charset="0"/>
                <a:ea typeface="ＭＳ Ｐゴシック" panose="020B0600070205080204" pitchFamily="34" charset="-128"/>
              </a:rPr>
              <a:t>Boundary set at 49th parallel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FC47DAE1-24F9-4708-B82D-1B9C4DC4EA03}"/>
              </a:ext>
            </a:extLst>
          </p:cNvPr>
          <p:cNvSpPr>
            <a:spLocks noGrp="1"/>
          </p:cNvSpPr>
          <p:nvPr>
            <p:ph type="title"/>
          </p:nvPr>
        </p:nvSpPr>
        <p:spPr>
          <a:xfrm>
            <a:off x="1790700" y="2400300"/>
            <a:ext cx="5627688" cy="381000"/>
          </a:xfrm>
          <a:solidFill>
            <a:schemeClr val="bg1"/>
          </a:solidFill>
          <a:ln>
            <a:solidFill>
              <a:srgbClr val="FFFFFF"/>
            </a:solidFill>
          </a:ln>
        </p:spPr>
        <p:txBody>
          <a:bodyPr/>
          <a:lstStyle/>
          <a:p>
            <a:r>
              <a:rPr lang="en-US" altLang="en-US" sz="1800" b="1">
                <a:solidFill>
                  <a:schemeClr val="tx1"/>
                </a:solidFill>
                <a:effectLst/>
                <a:latin typeface="Times" panose="02020603050405020304" pitchFamily="18" charset="0"/>
                <a:ea typeface="ＭＳ Ｐゴシック" panose="020B0600070205080204" pitchFamily="34" charset="-128"/>
                <a:cs typeface="Times" panose="02020603050405020304" pitchFamily="18" charset="0"/>
              </a:rPr>
              <a:t>United States Territorial Expansion by 1860</a:t>
            </a:r>
          </a:p>
        </p:txBody>
      </p:sp>
      <p:pic>
        <p:nvPicPr>
          <p:cNvPr id="28675" name="Picture 5" descr="MP11_002_9780205805532">
            <a:extLst>
              <a:ext uri="{FF2B5EF4-FFF2-40B4-BE49-F238E27FC236}">
                <a16:creationId xmlns:a16="http://schemas.microsoft.com/office/drawing/2014/main" id="{DE1942B6-F08E-4265-AD40-26BB540D0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29532"/>
            <a:ext cx="9140825" cy="6033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FD29078-3C40-457F-877B-3C2D9818F92F}"/>
              </a:ext>
            </a:extLst>
          </p:cNvPr>
          <p:cNvSpPr txBox="1"/>
          <p:nvPr/>
        </p:nvSpPr>
        <p:spPr>
          <a:xfrm>
            <a:off x="3175" y="6182137"/>
            <a:ext cx="8500745" cy="646331"/>
          </a:xfrm>
          <a:prstGeom prst="rect">
            <a:avLst/>
          </a:prstGeom>
          <a:noFill/>
        </p:spPr>
        <p:txBody>
          <a:bodyPr wrap="square" rtlCol="0">
            <a:spAutoFit/>
          </a:bodyPr>
          <a:lstStyle/>
          <a:p>
            <a:r>
              <a:rPr lang="en-US" altLang="en-US" b="1"/>
              <a:t>United States Territorial Expansion by 1860 </a:t>
            </a:r>
            <a:r>
              <a:rPr lang="en-US" altLang="en-US"/>
              <a:t>What does this map suggest about the time involved in acquiring the Far West?</a:t>
            </a: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4E925EFB-3EED-4785-83C6-CD096563DFD1}"/>
              </a:ext>
            </a:extLst>
          </p:cNvPr>
          <p:cNvSpPr>
            <a:spLocks noGrp="1"/>
          </p:cNvSpPr>
          <p:nvPr>
            <p:ph type="title"/>
          </p:nvPr>
        </p:nvSpPr>
        <p:spPr>
          <a:xfrm>
            <a:off x="0" y="0"/>
            <a:ext cx="9153525" cy="6858000"/>
          </a:xfrm>
        </p:spPr>
        <p:txBody>
          <a:bodyPr/>
          <a:lstStyle/>
          <a:p>
            <a:pPr>
              <a:defRPr/>
            </a:pPr>
            <a:r>
              <a:rPr lang="en-US">
                <a:effectLst>
                  <a:outerShdw blurRad="38100" dist="38100" dir="2700000" algn="tl">
                    <a:srgbClr val="000000"/>
                  </a:outerShdw>
                </a:effectLst>
                <a:latin typeface="Times" charset="0"/>
                <a:cs typeface="Times" charset="0"/>
              </a:rPr>
              <a:t>Going West and East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300" name="Rectangle 4">
            <a:extLst>
              <a:ext uri="{FF2B5EF4-FFF2-40B4-BE49-F238E27FC236}">
                <a16:creationId xmlns:a16="http://schemas.microsoft.com/office/drawing/2014/main" id="{B8B0E283-2BE7-4005-8F9C-8D6D053554EB}"/>
              </a:ext>
            </a:extLst>
          </p:cNvPr>
          <p:cNvSpPr>
            <a:spLocks noGrp="1"/>
          </p:cNvSpPr>
          <p:nvPr>
            <p:ph type="title"/>
          </p:nvPr>
        </p:nvSpPr>
        <p:spPr/>
        <p:txBody>
          <a:bodyPr/>
          <a:lstStyle/>
          <a:p>
            <a:pPr>
              <a:defRPr/>
            </a:pPr>
            <a:r>
              <a:rPr lang="en-US"/>
              <a:t>Going West and East</a:t>
            </a:r>
          </a:p>
        </p:txBody>
      </p:sp>
      <p:sp>
        <p:nvSpPr>
          <p:cNvPr id="30723" name="Rectangle 5">
            <a:extLst>
              <a:ext uri="{FF2B5EF4-FFF2-40B4-BE49-F238E27FC236}">
                <a16:creationId xmlns:a16="http://schemas.microsoft.com/office/drawing/2014/main" id="{71534DB1-0BF1-40BD-978C-49EB85B619C8}"/>
              </a:ext>
            </a:extLst>
          </p:cNvPr>
          <p:cNvSpPr>
            <a:spLocks noGrp="1"/>
          </p:cNvSpPr>
          <p:nvPr>
            <p:ph type="body" idx="1"/>
          </p:nvPr>
        </p:nvSpPr>
        <p:spPr/>
        <p:txBody>
          <a:bodyPr/>
          <a:lstStyle/>
          <a:p>
            <a:r>
              <a:rPr lang="en-US" altLang="en-US">
                <a:latin typeface="Arial" panose="020B0604020202020204" pitchFamily="34" charset="0"/>
                <a:ea typeface="ＭＳ Ｐゴシック" panose="020B0600070205080204" pitchFamily="34" charset="-128"/>
              </a:rPr>
              <a:t>Chinese emigration</a:t>
            </a:r>
          </a:p>
          <a:p>
            <a:pPr lvl="1"/>
            <a:r>
              <a:rPr lang="en-US" altLang="en-US">
                <a:latin typeface="Arial" panose="020B0604020202020204" pitchFamily="34" charset="0"/>
                <a:ea typeface="ＭＳ Ｐゴシック" panose="020B0600070205080204" pitchFamily="34" charset="-128"/>
              </a:rPr>
              <a:t>Most to U.S. stay in California</a:t>
            </a:r>
          </a:p>
          <a:p>
            <a:r>
              <a:rPr lang="en-US" altLang="en-US">
                <a:latin typeface="Arial" panose="020B0604020202020204" pitchFamily="34" charset="0"/>
                <a:ea typeface="ＭＳ Ｐゴシック" panose="020B0600070205080204" pitchFamily="34" charset="-128"/>
              </a:rPr>
              <a:t>American migration</a:t>
            </a:r>
          </a:p>
          <a:p>
            <a:pPr lvl="1"/>
            <a:r>
              <a:rPr lang="en-US" altLang="en-US">
                <a:latin typeface="Arial" panose="020B0604020202020204" pitchFamily="34" charset="0"/>
                <a:ea typeface="ＭＳ Ｐゴシック" panose="020B0600070205080204" pitchFamily="34" charset="-128"/>
              </a:rPr>
              <a:t>Mostly middle class</a:t>
            </a:r>
          </a:p>
          <a:p>
            <a:pPr lvl="1"/>
            <a:r>
              <a:rPr lang="en-US" altLang="en-US">
                <a:latin typeface="Arial" panose="020B0604020202020204" pitchFamily="34" charset="0"/>
                <a:ea typeface="ＭＳ Ｐゴシック" panose="020B0600070205080204" pitchFamily="34" charset="-128"/>
              </a:rPr>
              <a:t>Most from Midwest and Upper South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CB8F6B8B-4C07-4FE8-AD36-C2E66DFCF3DD}"/>
              </a:ext>
            </a:extLst>
          </p:cNvPr>
          <p:cNvSpPr>
            <a:spLocks noGrp="1"/>
          </p:cNvSpPr>
          <p:nvPr>
            <p:ph type="title"/>
          </p:nvPr>
        </p:nvSpPr>
        <p:spPr>
          <a:ln>
            <a:solidFill>
              <a:srgbClr val="C1C8C1"/>
            </a:solidFill>
          </a:ln>
        </p:spPr>
        <p:txBody>
          <a:bodyPr/>
          <a:lstStyle/>
          <a:p>
            <a:pPr>
              <a:defRPr/>
            </a:pPr>
            <a:r>
              <a:rPr lang="en-US">
                <a:solidFill>
                  <a:schemeClr val="bg1"/>
                </a:solidFill>
                <a:effectLst>
                  <a:outerShdw blurRad="38100" dist="38100" dir="2700000" algn="tl">
                    <a:srgbClr val="000000"/>
                  </a:outerShdw>
                </a:effectLst>
                <a:latin typeface="Times" charset="0"/>
                <a:cs typeface="Times" charset="0"/>
              </a:rPr>
              <a:t>American Stories</a:t>
            </a:r>
            <a:endParaRPr lang="en-US" sz="3600">
              <a:solidFill>
                <a:schemeClr val="bg1"/>
              </a:solidFill>
              <a:effectLst>
                <a:outerShdw blurRad="38100" dist="38100" dir="2700000" algn="tl">
                  <a:srgbClr val="000000"/>
                </a:outerShdw>
              </a:effectLst>
              <a:latin typeface="Times" charset="0"/>
              <a:cs typeface="Times" charset="0"/>
            </a:endParaRPr>
          </a:p>
        </p:txBody>
      </p:sp>
      <p:sp>
        <p:nvSpPr>
          <p:cNvPr id="13315" name="Rectangle 5">
            <a:extLst>
              <a:ext uri="{FF2B5EF4-FFF2-40B4-BE49-F238E27FC236}">
                <a16:creationId xmlns:a16="http://schemas.microsoft.com/office/drawing/2014/main" id="{1EBD0736-86FD-441E-967D-AE56436D2C6B}"/>
              </a:ext>
            </a:extLst>
          </p:cNvPr>
          <p:cNvSpPr>
            <a:spLocks noGrp="1"/>
          </p:cNvSpPr>
          <p:nvPr>
            <p:ph type="body" idx="1"/>
          </p:nvPr>
        </p:nvSpPr>
        <p:spPr/>
        <p:txBody>
          <a:bodyPr/>
          <a:lstStyle/>
          <a:p>
            <a:r>
              <a:rPr lang="en-US" altLang="en-US" sz="2800" dirty="0">
                <a:latin typeface="Arial" panose="020B0604020202020204" pitchFamily="34" charset="0"/>
                <a:ea typeface="ＭＳ Ｐゴシック" panose="020B0600070205080204" pitchFamily="34" charset="-128"/>
                <a:hlinkClick r:id="rId2" action="ppaction://hlinksldjump"/>
              </a:rPr>
              <a:t>Probing the Trans-Mississippi West</a:t>
            </a:r>
            <a:endParaRPr lang="en-US" altLang="en-US" sz="2800" dirty="0">
              <a:latin typeface="Arial" panose="020B0604020202020204" pitchFamily="34" charset="0"/>
              <a:ea typeface="ＭＳ Ｐゴシック" panose="020B0600070205080204" pitchFamily="34" charset="-128"/>
            </a:endParaRPr>
          </a:p>
          <a:p>
            <a:r>
              <a:rPr lang="en-US" altLang="en-US" sz="2800" dirty="0">
                <a:latin typeface="Arial" panose="020B0604020202020204" pitchFamily="34" charset="0"/>
                <a:ea typeface="ＭＳ Ｐゴシック" panose="020B0600070205080204" pitchFamily="34" charset="-128"/>
                <a:hlinkClick r:id="rId3" action="ppaction://hlinksldjump"/>
              </a:rPr>
              <a:t>Winning the Trans-Mississippi West</a:t>
            </a:r>
            <a:endParaRPr lang="en-US" altLang="en-US" sz="2800" dirty="0">
              <a:latin typeface="Arial" panose="020B0604020202020204" pitchFamily="34" charset="0"/>
              <a:ea typeface="ＭＳ Ｐゴシック" panose="020B0600070205080204" pitchFamily="34" charset="-128"/>
            </a:endParaRPr>
          </a:p>
          <a:p>
            <a:r>
              <a:rPr lang="en-US" altLang="en-US" sz="2800" dirty="0">
                <a:latin typeface="Arial" panose="020B0604020202020204" pitchFamily="34" charset="0"/>
                <a:ea typeface="ＭＳ Ｐゴシック" panose="020B0600070205080204" pitchFamily="34" charset="-128"/>
                <a:hlinkClick r:id="rId4" action="ppaction://hlinksldjump"/>
              </a:rPr>
              <a:t>Going West and East</a:t>
            </a:r>
            <a:endParaRPr lang="en-US" altLang="en-US" sz="2800" dirty="0">
              <a:latin typeface="Arial" panose="020B0604020202020204" pitchFamily="34" charset="0"/>
              <a:ea typeface="ＭＳ Ｐゴシック" panose="020B0600070205080204" pitchFamily="34" charset="-128"/>
            </a:endParaRPr>
          </a:p>
          <a:p>
            <a:r>
              <a:rPr lang="en-US" altLang="en-US" sz="2800" dirty="0">
                <a:latin typeface="Arial" panose="020B0604020202020204" pitchFamily="34" charset="0"/>
                <a:ea typeface="ＭＳ Ｐゴシック" panose="020B0600070205080204" pitchFamily="34" charset="-128"/>
                <a:hlinkClick r:id="rId5" action="ppaction://hlinksldjump"/>
              </a:rPr>
              <a:t>Living in the West</a:t>
            </a:r>
            <a:endParaRPr lang="en-US" altLang="en-US" sz="2800" dirty="0">
              <a:latin typeface="Arial" panose="020B0604020202020204" pitchFamily="34" charset="0"/>
              <a:ea typeface="ＭＳ Ｐゴシック" panose="020B0600070205080204" pitchFamily="34" charset="-128"/>
            </a:endParaRPr>
          </a:p>
          <a:p>
            <a:r>
              <a:rPr lang="en-US" altLang="en-US" sz="2800" dirty="0">
                <a:latin typeface="Arial" panose="020B0604020202020204" pitchFamily="34" charset="0"/>
                <a:ea typeface="ＭＳ Ｐゴシック" panose="020B0600070205080204" pitchFamily="34" charset="-128"/>
                <a:hlinkClick r:id="rId6" action="ppaction://hlinksldjump"/>
              </a:rPr>
              <a:t>Cultures in Conflict</a:t>
            </a:r>
            <a:endParaRPr lang="en-US" altLang="en-US" sz="2800" dirty="0">
              <a:latin typeface="Arial" panose="020B0604020202020204" pitchFamily="34" charset="0"/>
              <a:ea typeface="ＭＳ Ｐゴシック" panose="020B0600070205080204" pitchFamily="34" charset="-128"/>
            </a:endParaRPr>
          </a:p>
          <a:p>
            <a:r>
              <a:rPr lang="en-US" altLang="en-US" sz="2800" dirty="0">
                <a:latin typeface="Arial" panose="020B0604020202020204" pitchFamily="34" charset="0"/>
                <a:ea typeface="ＭＳ Ｐゴシック" panose="020B0600070205080204" pitchFamily="34" charset="-128"/>
                <a:hlinkClick r:id="rId7" action="ppaction://hlinksldjump"/>
              </a:rPr>
              <a:t>Conclusion: Fruits of Manifest Destiny</a:t>
            </a:r>
            <a:endParaRPr lang="en-US" altLang="en-US" sz="2800" dirty="0">
              <a:latin typeface="Arial" panose="020B0604020202020204" pitchFamily="34" charset="0"/>
              <a:ea typeface="ＭＳ Ｐゴシック"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4" name="Rectangle 4">
            <a:extLst>
              <a:ext uri="{FF2B5EF4-FFF2-40B4-BE49-F238E27FC236}">
                <a16:creationId xmlns:a16="http://schemas.microsoft.com/office/drawing/2014/main" id="{DA1FA7D4-723F-41B2-8310-A3B53CD6ADE3}"/>
              </a:ext>
            </a:extLst>
          </p:cNvPr>
          <p:cNvSpPr>
            <a:spLocks noGrp="1"/>
          </p:cNvSpPr>
          <p:nvPr>
            <p:ph type="title"/>
          </p:nvPr>
        </p:nvSpPr>
        <p:spPr/>
        <p:txBody>
          <a:bodyPr/>
          <a:lstStyle/>
          <a:p>
            <a:pPr>
              <a:defRPr/>
            </a:pPr>
            <a:r>
              <a:rPr lang="en-US"/>
              <a:t>Going West and East (cont'd)</a:t>
            </a:r>
          </a:p>
        </p:txBody>
      </p:sp>
      <p:sp>
        <p:nvSpPr>
          <p:cNvPr id="31747" name="Rectangle 5">
            <a:extLst>
              <a:ext uri="{FF2B5EF4-FFF2-40B4-BE49-F238E27FC236}">
                <a16:creationId xmlns:a16="http://schemas.microsoft.com/office/drawing/2014/main" id="{AFBBD9B7-9DBF-4B71-B444-C27203271C9C}"/>
              </a:ext>
            </a:extLst>
          </p:cNvPr>
          <p:cNvSpPr>
            <a:spLocks noGrp="1"/>
          </p:cNvSpPr>
          <p:nvPr>
            <p:ph type="body" idx="1"/>
          </p:nvPr>
        </p:nvSpPr>
        <p:spPr/>
        <p:txBody>
          <a:bodyPr/>
          <a:lstStyle/>
          <a:p>
            <a:r>
              <a:rPr lang="en-US" altLang="en-US">
                <a:latin typeface="Arial" panose="020B0604020202020204" pitchFamily="34" charset="0"/>
                <a:ea typeface="ＭＳ Ｐゴシック" panose="020B0600070205080204" pitchFamily="34" charset="-128"/>
              </a:rPr>
              <a:t>Motives</a:t>
            </a:r>
          </a:p>
          <a:p>
            <a:pPr lvl="1"/>
            <a:r>
              <a:rPr lang="en-US" altLang="en-US">
                <a:latin typeface="Arial" panose="020B0604020202020204" pitchFamily="34" charset="0"/>
                <a:ea typeface="ＭＳ Ｐゴシック" panose="020B0600070205080204" pitchFamily="34" charset="-128"/>
              </a:rPr>
              <a:t>Gold</a:t>
            </a:r>
          </a:p>
          <a:p>
            <a:pPr lvl="1"/>
            <a:r>
              <a:rPr lang="en-US" altLang="en-US">
                <a:latin typeface="Arial" panose="020B0604020202020204" pitchFamily="34" charset="0"/>
                <a:ea typeface="ＭＳ Ｐゴシック" panose="020B0600070205080204" pitchFamily="34" charset="-128"/>
              </a:rPr>
              <a:t>Farmland – squatters’ rights</a:t>
            </a:r>
          </a:p>
          <a:p>
            <a:pPr lvl="1"/>
            <a:r>
              <a:rPr lang="en-US" altLang="en-US">
                <a:latin typeface="Arial" panose="020B0604020202020204" pitchFamily="34" charset="0"/>
                <a:ea typeface="ＭＳ Ｐゴシック" panose="020B0600070205080204" pitchFamily="34" charset="-128"/>
              </a:rPr>
              <a:t>Health</a:t>
            </a:r>
          </a:p>
          <a:p>
            <a:pPr lvl="1"/>
            <a:r>
              <a:rPr lang="en-US" altLang="en-US">
                <a:latin typeface="Arial" panose="020B0604020202020204" pitchFamily="34" charset="0"/>
                <a:ea typeface="ＭＳ Ｐゴシック" panose="020B0600070205080204" pitchFamily="34" charset="-128"/>
              </a:rPr>
              <a:t>Missionary work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2" name="Rectangle 4">
            <a:extLst>
              <a:ext uri="{FF2B5EF4-FFF2-40B4-BE49-F238E27FC236}">
                <a16:creationId xmlns:a16="http://schemas.microsoft.com/office/drawing/2014/main" id="{5951F39E-E23A-4FB7-9FFD-A63E78725DA7}"/>
              </a:ext>
            </a:extLst>
          </p:cNvPr>
          <p:cNvSpPr>
            <a:spLocks noGrp="1"/>
          </p:cNvSpPr>
          <p:nvPr>
            <p:ph type="title"/>
          </p:nvPr>
        </p:nvSpPr>
        <p:spPr/>
        <p:txBody>
          <a:bodyPr/>
          <a:lstStyle/>
          <a:p>
            <a:pPr>
              <a:defRPr/>
            </a:pPr>
            <a:r>
              <a:rPr lang="en-US"/>
              <a:t>The Overland Trails</a:t>
            </a:r>
          </a:p>
        </p:txBody>
      </p:sp>
      <p:sp>
        <p:nvSpPr>
          <p:cNvPr id="32771" name="Rectangle 5">
            <a:extLst>
              <a:ext uri="{FF2B5EF4-FFF2-40B4-BE49-F238E27FC236}">
                <a16:creationId xmlns:a16="http://schemas.microsoft.com/office/drawing/2014/main" id="{EA5BFD27-F264-4B3E-9ACB-FD480E2A165C}"/>
              </a:ext>
            </a:extLst>
          </p:cNvPr>
          <p:cNvSpPr>
            <a:spLocks noGrp="1"/>
          </p:cNvSpPr>
          <p:nvPr>
            <p:ph type="body" idx="1"/>
          </p:nvPr>
        </p:nvSpPr>
        <p:spPr/>
        <p:txBody>
          <a:bodyPr/>
          <a:lstStyle/>
          <a:p>
            <a:r>
              <a:rPr lang="en-US" altLang="en-US">
                <a:latin typeface="Arial" panose="020B0604020202020204" pitchFamily="34" charset="0"/>
                <a:ea typeface="ＭＳ Ｐゴシック" panose="020B0600070205080204" pitchFamily="34" charset="-128"/>
              </a:rPr>
              <a:t>Begin in Iowa or Missouri</a:t>
            </a:r>
          </a:p>
          <a:p>
            <a:r>
              <a:rPr lang="en-US" altLang="en-US">
                <a:latin typeface="Arial" panose="020B0604020202020204" pitchFamily="34" charset="0"/>
                <a:ea typeface="ＭＳ Ｐゴシック" panose="020B0600070205080204" pitchFamily="34" charset="-128"/>
              </a:rPr>
              <a:t>Troubles often began with mountain crossings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4">
            <a:extLst>
              <a:ext uri="{FF2B5EF4-FFF2-40B4-BE49-F238E27FC236}">
                <a16:creationId xmlns:a16="http://schemas.microsoft.com/office/drawing/2014/main" id="{5ED0DDA0-BE9A-4501-BBAD-0CF82A2FC29A}"/>
              </a:ext>
            </a:extLst>
          </p:cNvPr>
          <p:cNvSpPr>
            <a:spLocks noGrp="1"/>
          </p:cNvSpPr>
          <p:nvPr>
            <p:ph type="title"/>
          </p:nvPr>
        </p:nvSpPr>
        <p:spPr>
          <a:xfrm>
            <a:off x="1790700" y="2400300"/>
            <a:ext cx="5627688" cy="381000"/>
          </a:xfrm>
          <a:solidFill>
            <a:schemeClr val="bg1"/>
          </a:solidFill>
          <a:ln>
            <a:solidFill>
              <a:srgbClr val="FFFFFF"/>
            </a:solidFill>
          </a:ln>
        </p:spPr>
        <p:txBody>
          <a:bodyPr/>
          <a:lstStyle/>
          <a:p>
            <a:r>
              <a:rPr lang="en-US" altLang="en-US" sz="1800" b="1">
                <a:solidFill>
                  <a:schemeClr val="tx1"/>
                </a:solidFill>
                <a:effectLst/>
                <a:latin typeface="Times" panose="02020603050405020304" pitchFamily="18" charset="0"/>
                <a:ea typeface="ＭＳ Ｐゴシック" panose="020B0600070205080204" pitchFamily="34" charset="-128"/>
                <a:cs typeface="Times" panose="02020603050405020304" pitchFamily="18" charset="0"/>
              </a:rPr>
              <a:t>A Mormon Wagon Train</a:t>
            </a:r>
          </a:p>
        </p:txBody>
      </p:sp>
      <p:pic>
        <p:nvPicPr>
          <p:cNvPr id="33795" name="Picture 5" descr="PH11_001_9780205805532">
            <a:extLst>
              <a:ext uri="{FF2B5EF4-FFF2-40B4-BE49-F238E27FC236}">
                <a16:creationId xmlns:a16="http://schemas.microsoft.com/office/drawing/2014/main" id="{5ECEC5E0-F587-4E7B-A3BB-DF0AEC8C9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4">
            <a:extLst>
              <a:ext uri="{FF2B5EF4-FFF2-40B4-BE49-F238E27FC236}">
                <a16:creationId xmlns:a16="http://schemas.microsoft.com/office/drawing/2014/main" id="{653B419E-781F-47F2-BEA9-79DD8A2A8EFE}"/>
              </a:ext>
            </a:extLst>
          </p:cNvPr>
          <p:cNvSpPr>
            <a:spLocks noGrp="1"/>
          </p:cNvSpPr>
          <p:nvPr>
            <p:ph type="title" idx="4294967295"/>
          </p:nvPr>
        </p:nvSpPr>
        <p:spPr>
          <a:xfrm>
            <a:off x="1790700" y="2400300"/>
            <a:ext cx="5627688" cy="381000"/>
          </a:xfrm>
          <a:solidFill>
            <a:schemeClr val="bg1"/>
          </a:solidFill>
          <a:ln>
            <a:solidFill>
              <a:srgbClr val="FFFFFF"/>
            </a:solidFill>
          </a:ln>
        </p:spPr>
        <p:txBody>
          <a:bodyPr/>
          <a:lstStyle/>
          <a:p>
            <a:r>
              <a:rPr lang="en-US" altLang="en-US" sz="1800" b="1">
                <a:solidFill>
                  <a:schemeClr val="tx1"/>
                </a:solidFill>
                <a:effectLst/>
                <a:latin typeface="Times" panose="02020603050405020304" pitchFamily="18" charset="0"/>
                <a:ea typeface="ＭＳ Ｐゴシック" panose="020B0600070205080204" pitchFamily="34" charset="-128"/>
                <a:cs typeface="Times" panose="02020603050405020304" pitchFamily="18" charset="0"/>
              </a:rPr>
              <a:t>Overland Trails to the West</a:t>
            </a:r>
          </a:p>
        </p:txBody>
      </p:sp>
      <p:pic>
        <p:nvPicPr>
          <p:cNvPr id="34819" name="Picture 4" descr="MP11_004_9780205805532">
            <a:extLst>
              <a:ext uri="{FF2B5EF4-FFF2-40B4-BE49-F238E27FC236}">
                <a16:creationId xmlns:a16="http://schemas.microsoft.com/office/drawing/2014/main" id="{E1AEE3C0-FBE4-4804-B750-E7BC2661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40825"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0FC8FB1-33F7-4926-98C8-43D4DDDB5B0E}"/>
              </a:ext>
            </a:extLst>
          </p:cNvPr>
          <p:cNvSpPr txBox="1"/>
          <p:nvPr/>
        </p:nvSpPr>
        <p:spPr>
          <a:xfrm>
            <a:off x="3175" y="5447211"/>
            <a:ext cx="8997134" cy="1200329"/>
          </a:xfrm>
          <a:prstGeom prst="rect">
            <a:avLst/>
          </a:prstGeom>
          <a:noFill/>
        </p:spPr>
        <p:txBody>
          <a:bodyPr wrap="square" rtlCol="0">
            <a:spAutoFit/>
          </a:bodyPr>
          <a:lstStyle/>
          <a:p>
            <a:r>
              <a:rPr lang="en-US" altLang="en-US" b="1" dirty="0"/>
              <a:t>Overland Trails to the West </a:t>
            </a:r>
            <a:r>
              <a:rPr lang="en-US" altLang="en-US" dirty="0"/>
              <a:t>The various trails over which thousands of Americans traveled during the 1840s, 1850s, and 1860s are depicted on this map. What natural obstacles do the map’s geographic features suggest the travelers faced, and at what point during their trip did travelers encounter them?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82CE21D7-F28E-407E-9D67-A970E33AF334}"/>
              </a:ext>
            </a:extLst>
          </p:cNvPr>
          <p:cNvSpPr>
            <a:spLocks noGrp="1"/>
          </p:cNvSpPr>
          <p:nvPr>
            <p:ph type="title"/>
          </p:nvPr>
        </p:nvSpPr>
        <p:spPr>
          <a:xfrm>
            <a:off x="0" y="0"/>
            <a:ext cx="9153525" cy="6858000"/>
          </a:xfrm>
        </p:spPr>
        <p:txBody>
          <a:bodyPr/>
          <a:lstStyle/>
          <a:p>
            <a:pPr>
              <a:defRPr/>
            </a:pPr>
            <a:r>
              <a:rPr lang="en-US">
                <a:effectLst>
                  <a:outerShdw blurRad="38100" dist="38100" dir="2700000" algn="tl">
                    <a:srgbClr val="000000"/>
                  </a:outerShdw>
                </a:effectLst>
                <a:latin typeface="Times" charset="0"/>
                <a:cs typeface="Times" charset="0"/>
              </a:rPr>
              <a:t>Living in the West</a:t>
            </a:r>
            <a:endParaRPr lang="en-US">
              <a:effectLst>
                <a:outerShdw blurRad="38100" dist="38100" dir="2700000" algn="tl">
                  <a:srgbClr val="000000"/>
                </a:outerShdw>
              </a:effectLst>
              <a:latin typeface="Arial" charset="0"/>
              <a:cs typeface="Times"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2" name="Rectangle 4">
            <a:extLst>
              <a:ext uri="{FF2B5EF4-FFF2-40B4-BE49-F238E27FC236}">
                <a16:creationId xmlns:a16="http://schemas.microsoft.com/office/drawing/2014/main" id="{87D403BC-0698-41A5-A3A7-232258C23433}"/>
              </a:ext>
            </a:extLst>
          </p:cNvPr>
          <p:cNvSpPr>
            <a:spLocks noGrp="1"/>
          </p:cNvSpPr>
          <p:nvPr>
            <p:ph type="title"/>
          </p:nvPr>
        </p:nvSpPr>
        <p:spPr/>
        <p:txBody>
          <a:bodyPr/>
          <a:lstStyle/>
          <a:p>
            <a:pPr>
              <a:defRPr/>
            </a:pPr>
            <a:r>
              <a:rPr lang="en-US"/>
              <a:t>Living in the West</a:t>
            </a:r>
          </a:p>
        </p:txBody>
      </p:sp>
      <p:sp>
        <p:nvSpPr>
          <p:cNvPr id="36867" name="Rectangle 5">
            <a:extLst>
              <a:ext uri="{FF2B5EF4-FFF2-40B4-BE49-F238E27FC236}">
                <a16:creationId xmlns:a16="http://schemas.microsoft.com/office/drawing/2014/main" id="{E0681434-C441-4096-ABCA-72674A1D0EFD}"/>
              </a:ext>
            </a:extLst>
          </p:cNvPr>
          <p:cNvSpPr>
            <a:spLocks noGrp="1"/>
          </p:cNvSpPr>
          <p:nvPr>
            <p:ph type="body" idx="1"/>
          </p:nvPr>
        </p:nvSpPr>
        <p:spPr/>
        <p:txBody>
          <a:bodyPr/>
          <a:lstStyle/>
          <a:p>
            <a:r>
              <a:rPr lang="en-US" altLang="en-US">
                <a:latin typeface="Arial" panose="020B0604020202020204" pitchFamily="34" charset="0"/>
                <a:ea typeface="ＭＳ Ｐゴシック" panose="020B0600070205080204" pitchFamily="34" charset="-128"/>
              </a:rPr>
              <a:t>First tasks of clearing difficult</a:t>
            </a:r>
          </a:p>
          <a:p>
            <a:r>
              <a:rPr lang="en-US" altLang="en-US">
                <a:latin typeface="Arial" panose="020B0604020202020204" pitchFamily="34" charset="0"/>
                <a:ea typeface="ＭＳ Ｐゴシック" panose="020B0600070205080204" pitchFamily="34" charset="-128"/>
              </a:rPr>
              <a:t>Extreme isolation</a:t>
            </a:r>
          </a:p>
          <a:p>
            <a:r>
              <a:rPr lang="en-US" altLang="en-US">
                <a:latin typeface="Arial" panose="020B0604020202020204" pitchFamily="34" charset="0"/>
                <a:ea typeface="ＭＳ Ｐゴシック" panose="020B0600070205080204" pitchFamily="34" charset="-128"/>
              </a:rPr>
              <a:t>Attempts to reestablish familiar institution</a:t>
            </a:r>
          </a:p>
          <a:p>
            <a:pPr lvl="1"/>
            <a:r>
              <a:rPr lang="en-US" altLang="en-US">
                <a:latin typeface="Arial" panose="020B0604020202020204" pitchFamily="34" charset="0"/>
                <a:ea typeface="ＭＳ Ｐゴシック" panose="020B0600070205080204" pitchFamily="34" charset="-128"/>
              </a:rPr>
              <a:t>Schools</a:t>
            </a:r>
          </a:p>
          <a:p>
            <a:pPr lvl="1"/>
            <a:r>
              <a:rPr lang="en-US" altLang="en-US">
                <a:latin typeface="Arial" panose="020B0604020202020204" pitchFamily="34" charset="0"/>
                <a:ea typeface="ＭＳ Ｐゴシック" panose="020B0600070205080204" pitchFamily="34" charset="-128"/>
              </a:rPr>
              <a:t>Political systems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6" name="Rectangle 4">
            <a:extLst>
              <a:ext uri="{FF2B5EF4-FFF2-40B4-BE49-F238E27FC236}">
                <a16:creationId xmlns:a16="http://schemas.microsoft.com/office/drawing/2014/main" id="{35CDBC94-0E0C-4D6F-A512-FB4D67A06F5A}"/>
              </a:ext>
            </a:extLst>
          </p:cNvPr>
          <p:cNvSpPr>
            <a:spLocks noGrp="1"/>
          </p:cNvSpPr>
          <p:nvPr>
            <p:ph type="title"/>
          </p:nvPr>
        </p:nvSpPr>
        <p:spPr/>
        <p:txBody>
          <a:bodyPr/>
          <a:lstStyle/>
          <a:p>
            <a:pPr>
              <a:defRPr/>
            </a:pPr>
            <a:r>
              <a:rPr lang="en-US"/>
              <a:t>Mining</a:t>
            </a:r>
          </a:p>
        </p:txBody>
      </p:sp>
      <p:sp>
        <p:nvSpPr>
          <p:cNvPr id="37891" name="Rectangle 5">
            <a:extLst>
              <a:ext uri="{FF2B5EF4-FFF2-40B4-BE49-F238E27FC236}">
                <a16:creationId xmlns:a16="http://schemas.microsoft.com/office/drawing/2014/main" id="{262E3480-1658-45E1-B864-98A245497368}"/>
              </a:ext>
            </a:extLst>
          </p:cNvPr>
          <p:cNvSpPr>
            <a:spLocks noGrp="1"/>
          </p:cNvSpPr>
          <p:nvPr>
            <p:ph type="body" idx="1"/>
          </p:nvPr>
        </p:nvSpPr>
        <p:spPr/>
        <p:txBody>
          <a:bodyPr/>
          <a:lstStyle/>
          <a:p>
            <a:r>
              <a:rPr lang="en-US" altLang="en-US">
                <a:latin typeface="Arial" panose="020B0604020202020204" pitchFamily="34" charset="0"/>
                <a:ea typeface="ＭＳ Ｐゴシック" panose="020B0600070205080204" pitchFamily="34" charset="-128"/>
              </a:rPr>
              <a:t>Discovery of gold in California, 1848</a:t>
            </a:r>
          </a:p>
          <a:p>
            <a:r>
              <a:rPr lang="en-US" altLang="en-US">
                <a:latin typeface="Arial" panose="020B0604020202020204" pitchFamily="34" charset="0"/>
                <a:ea typeface="ＭＳ Ｐゴシック" panose="020B0600070205080204" pitchFamily="34" charset="-128"/>
              </a:rPr>
              <a:t>Mostly unmarried young men head west</a:t>
            </a:r>
          </a:p>
          <a:p>
            <a:r>
              <a:rPr lang="en-US" altLang="en-US">
                <a:latin typeface="Arial" panose="020B0604020202020204" pitchFamily="34" charset="0"/>
                <a:ea typeface="ＭＳ Ｐゴシック" panose="020B0600070205080204" pitchFamily="34" charset="-128"/>
              </a:rPr>
              <a:t>Further discoveries in 1850s,1860s</a:t>
            </a:r>
          </a:p>
          <a:p>
            <a:pPr lvl="1"/>
            <a:r>
              <a:rPr lang="en-US" altLang="en-US">
                <a:latin typeface="Arial" panose="020B0604020202020204" pitchFamily="34" charset="0"/>
                <a:ea typeface="ＭＳ Ｐゴシック" panose="020B0600070205080204" pitchFamily="34" charset="-128"/>
              </a:rPr>
              <a:t>British Columbia, Rockies, South Dakota</a:t>
            </a:r>
          </a:p>
          <a:p>
            <a:r>
              <a:rPr lang="en-US" altLang="en-US">
                <a:latin typeface="Arial" panose="020B0604020202020204" pitchFamily="34" charset="0"/>
                <a:ea typeface="ＭＳ Ｐゴシック" panose="020B0600070205080204" pitchFamily="34" charset="-128"/>
              </a:rPr>
              <a:t>Instant mining towns</a:t>
            </a:r>
          </a:p>
          <a:p>
            <a:pPr lvl="1"/>
            <a:r>
              <a:rPr lang="en-US" altLang="en-US">
                <a:latin typeface="Arial" panose="020B0604020202020204" pitchFamily="34" charset="0"/>
                <a:ea typeface="ＭＳ Ｐゴシック" panose="020B0600070205080204" pitchFamily="34" charset="-128"/>
              </a:rPr>
              <a:t>Marked by conflict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40" name="Rectangle 4">
            <a:extLst>
              <a:ext uri="{FF2B5EF4-FFF2-40B4-BE49-F238E27FC236}">
                <a16:creationId xmlns:a16="http://schemas.microsoft.com/office/drawing/2014/main" id="{A5BD6354-6370-458E-A6F0-7504A8AB100C}"/>
              </a:ext>
            </a:extLst>
          </p:cNvPr>
          <p:cNvSpPr>
            <a:spLocks noGrp="1"/>
          </p:cNvSpPr>
          <p:nvPr>
            <p:ph type="title"/>
          </p:nvPr>
        </p:nvSpPr>
        <p:spPr/>
        <p:txBody>
          <a:bodyPr/>
          <a:lstStyle/>
          <a:p>
            <a:pPr>
              <a:defRPr/>
            </a:pPr>
            <a:r>
              <a:rPr lang="en-US"/>
              <a:t>Mining (cont'd)</a:t>
            </a:r>
          </a:p>
        </p:txBody>
      </p:sp>
      <p:sp>
        <p:nvSpPr>
          <p:cNvPr id="38915" name="Rectangle 5">
            <a:extLst>
              <a:ext uri="{FF2B5EF4-FFF2-40B4-BE49-F238E27FC236}">
                <a16:creationId xmlns:a16="http://schemas.microsoft.com/office/drawing/2014/main" id="{CAB0FFE0-FC07-4875-AC56-46DE5B95567A}"/>
              </a:ext>
            </a:extLst>
          </p:cNvPr>
          <p:cNvSpPr>
            <a:spLocks noGrp="1"/>
          </p:cNvSpPr>
          <p:nvPr>
            <p:ph type="body" idx="1"/>
          </p:nvPr>
        </p:nvSpPr>
        <p:spPr/>
        <p:txBody>
          <a:bodyPr/>
          <a:lstStyle/>
          <a:p>
            <a:r>
              <a:rPr lang="en-US" altLang="en-US" dirty="0">
                <a:latin typeface="Arial" panose="020B0604020202020204" pitchFamily="34" charset="0"/>
                <a:ea typeface="ＭＳ Ｐゴシック" panose="020B0600070205080204" pitchFamily="34" charset="-128"/>
              </a:rPr>
              <a:t>Racial discrimination</a:t>
            </a:r>
          </a:p>
          <a:p>
            <a:pPr lvl="1"/>
            <a:r>
              <a:rPr lang="en-US" altLang="en-US" dirty="0">
                <a:latin typeface="Arial" panose="020B0604020202020204" pitchFamily="34" charset="0"/>
                <a:ea typeface="ＭＳ Ｐゴシック" panose="020B0600070205080204" pitchFamily="34" charset="-128"/>
              </a:rPr>
              <a:t>Blacks, Chinese face hostility</a:t>
            </a:r>
          </a:p>
          <a:p>
            <a:pPr lvl="1"/>
            <a:r>
              <a:rPr lang="en-US" altLang="en-US" dirty="0">
                <a:latin typeface="Arial" panose="020B0604020202020204" pitchFamily="34" charset="0"/>
                <a:ea typeface="ＭＳ Ｐゴシック" panose="020B0600070205080204" pitchFamily="34" charset="-128"/>
              </a:rPr>
              <a:t>Native Americans discriminated against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4" name="Rectangle 4">
            <a:extLst>
              <a:ext uri="{FF2B5EF4-FFF2-40B4-BE49-F238E27FC236}">
                <a16:creationId xmlns:a16="http://schemas.microsoft.com/office/drawing/2014/main" id="{21C1AE29-F942-45C9-8B6E-86F5EAD308A5}"/>
              </a:ext>
            </a:extLst>
          </p:cNvPr>
          <p:cNvSpPr>
            <a:spLocks noGrp="1"/>
          </p:cNvSpPr>
          <p:nvPr>
            <p:ph type="title"/>
          </p:nvPr>
        </p:nvSpPr>
        <p:spPr/>
        <p:txBody>
          <a:bodyPr/>
          <a:lstStyle/>
          <a:p>
            <a:pPr>
              <a:defRPr/>
            </a:pPr>
            <a:r>
              <a:rPr lang="en-US">
                <a:effectLst>
                  <a:outerShdw blurRad="38100" dist="38100" dir="2700000" algn="tl">
                    <a:srgbClr val="000000"/>
                  </a:outerShdw>
                </a:effectLst>
                <a:latin typeface="Times" charset="0"/>
              </a:rPr>
              <a:t>Establishing God’s Kingdom</a:t>
            </a:r>
          </a:p>
        </p:txBody>
      </p:sp>
      <p:sp>
        <p:nvSpPr>
          <p:cNvPr id="39939" name="Rectangle 5">
            <a:extLst>
              <a:ext uri="{FF2B5EF4-FFF2-40B4-BE49-F238E27FC236}">
                <a16:creationId xmlns:a16="http://schemas.microsoft.com/office/drawing/2014/main" id="{E7B5936F-56BD-4AFC-9452-A1957C58D3B0}"/>
              </a:ext>
            </a:extLst>
          </p:cNvPr>
          <p:cNvSpPr>
            <a:spLocks noGrp="1"/>
          </p:cNvSpPr>
          <p:nvPr>
            <p:ph type="body" idx="1"/>
          </p:nvPr>
        </p:nvSpPr>
        <p:spPr>
          <a:xfrm>
            <a:off x="156754" y="1600200"/>
            <a:ext cx="8229600" cy="4681538"/>
          </a:xfrm>
        </p:spPr>
        <p:txBody>
          <a:bodyPr/>
          <a:lstStyle/>
          <a:p>
            <a:r>
              <a:rPr lang="en-US" altLang="en-US" dirty="0">
                <a:latin typeface="Arial" panose="020B0604020202020204" pitchFamily="34" charset="0"/>
                <a:ea typeface="ＭＳ Ｐゴシック" panose="020B0600070205080204" pitchFamily="34" charset="-128"/>
              </a:rPr>
              <a:t>Salt Lake City</a:t>
            </a:r>
          </a:p>
          <a:p>
            <a:pPr lvl="1"/>
            <a:r>
              <a:rPr lang="en-US" altLang="en-US" dirty="0">
                <a:latin typeface="Arial" panose="020B0604020202020204" pitchFamily="34" charset="0"/>
                <a:ea typeface="ＭＳ Ｐゴシック" panose="020B0600070205080204" pitchFamily="34" charset="-128"/>
              </a:rPr>
              <a:t>Center of Deseret</a:t>
            </a:r>
          </a:p>
          <a:p>
            <a:r>
              <a:rPr lang="en-US" altLang="en-US" dirty="0">
                <a:latin typeface="Arial" panose="020B0604020202020204" pitchFamily="34" charset="0"/>
                <a:ea typeface="ＭＳ Ｐゴシック" panose="020B0600070205080204" pitchFamily="34" charset="-128"/>
              </a:rPr>
              <a:t>Overlap between secular and religious spheres</a:t>
            </a:r>
          </a:p>
          <a:p>
            <a:r>
              <a:rPr lang="en-US" altLang="en-US" dirty="0">
                <a:latin typeface="Arial" panose="020B0604020202020204" pitchFamily="34" charset="0"/>
                <a:ea typeface="ＭＳ Ｐゴシック" panose="020B0600070205080204" pitchFamily="34" charset="-128"/>
              </a:rPr>
              <a:t>Utah becomes part of the U.S. </a:t>
            </a:r>
          </a:p>
          <a:p>
            <a:r>
              <a:rPr lang="en-US" altLang="en-US" dirty="0">
                <a:latin typeface="Arial" panose="020B0604020202020204" pitchFamily="34" charset="0"/>
                <a:ea typeface="ＭＳ Ｐゴシック" panose="020B0600070205080204" pitchFamily="34" charset="-128"/>
              </a:rPr>
              <a:t>Different lifestyle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8" name="Rectangle 4">
            <a:extLst>
              <a:ext uri="{FF2B5EF4-FFF2-40B4-BE49-F238E27FC236}">
                <a16:creationId xmlns:a16="http://schemas.microsoft.com/office/drawing/2014/main" id="{69F1A98F-CF22-461D-BF84-53F26C7B793D}"/>
              </a:ext>
            </a:extLst>
          </p:cNvPr>
          <p:cNvSpPr>
            <a:spLocks noGrp="1"/>
          </p:cNvSpPr>
          <p:nvPr>
            <p:ph type="title"/>
          </p:nvPr>
        </p:nvSpPr>
        <p:spPr/>
        <p:txBody>
          <a:bodyPr/>
          <a:lstStyle/>
          <a:p>
            <a:pPr>
              <a:defRPr/>
            </a:pPr>
            <a:r>
              <a:rPr lang="en-US"/>
              <a:t>Cities</a:t>
            </a:r>
          </a:p>
        </p:txBody>
      </p:sp>
      <p:sp>
        <p:nvSpPr>
          <p:cNvPr id="40963" name="Rectangle 5">
            <a:extLst>
              <a:ext uri="{FF2B5EF4-FFF2-40B4-BE49-F238E27FC236}">
                <a16:creationId xmlns:a16="http://schemas.microsoft.com/office/drawing/2014/main" id="{802357EC-338B-46FA-8784-AC3177595BB9}"/>
              </a:ext>
            </a:extLst>
          </p:cNvPr>
          <p:cNvSpPr>
            <a:spLocks noGrp="1"/>
          </p:cNvSpPr>
          <p:nvPr>
            <p:ph type="body" idx="1"/>
          </p:nvPr>
        </p:nvSpPr>
        <p:spPr/>
        <p:txBody>
          <a:bodyPr/>
          <a:lstStyle/>
          <a:p>
            <a:r>
              <a:rPr lang="en-US" altLang="en-US">
                <a:latin typeface="Arial" panose="020B0604020202020204" pitchFamily="34" charset="0"/>
                <a:ea typeface="ＭＳ Ｐゴシック" panose="020B0600070205080204" pitchFamily="34" charset="-128"/>
              </a:rPr>
              <a:t>San Francisco, Denver, Portland</a:t>
            </a:r>
          </a:p>
          <a:p>
            <a:r>
              <a:rPr lang="en-US" altLang="en-US">
                <a:latin typeface="Arial" panose="020B0604020202020204" pitchFamily="34" charset="0"/>
                <a:ea typeface="ＭＳ Ｐゴシック" panose="020B0600070205080204" pitchFamily="34" charset="-128"/>
              </a:rPr>
              <a:t>Disproportionately young, male</a:t>
            </a:r>
          </a:p>
          <a:p>
            <a:pPr lvl="1"/>
            <a:r>
              <a:rPr lang="en-US" altLang="en-US">
                <a:latin typeface="Arial" panose="020B0604020202020204" pitchFamily="34" charset="0"/>
                <a:ea typeface="ＭＳ Ｐゴシック" panose="020B0600070205080204" pitchFamily="34" charset="-128"/>
              </a:rPr>
              <a:t>This changes by late 1800s</a:t>
            </a:r>
          </a:p>
          <a:p>
            <a:r>
              <a:rPr lang="en-US" altLang="en-US">
                <a:latin typeface="Arial" panose="020B0604020202020204" pitchFamily="34" charset="0"/>
                <a:ea typeface="ＭＳ Ｐゴシック" panose="020B0600070205080204" pitchFamily="34" charset="-128"/>
              </a:rPr>
              <a:t>Perception of greater opportunity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E5F4496A-FA79-4997-BF30-E4DB9219B30C}"/>
              </a:ext>
            </a:extLst>
          </p:cNvPr>
          <p:cNvSpPr>
            <a:spLocks noGrp="1"/>
          </p:cNvSpPr>
          <p:nvPr>
            <p:ph type="title"/>
          </p:nvPr>
        </p:nvSpPr>
        <p:spPr>
          <a:xfrm>
            <a:off x="0" y="0"/>
            <a:ext cx="9153525" cy="6858000"/>
          </a:xfrm>
        </p:spPr>
        <p:txBody>
          <a:bodyPr/>
          <a:lstStyle/>
          <a:p>
            <a:pPr>
              <a:defRPr/>
            </a:pPr>
            <a:r>
              <a:rPr lang="en-US">
                <a:effectLst>
                  <a:outerShdw blurRad="38100" dist="38100" dir="2700000" algn="tl">
                    <a:srgbClr val="000000"/>
                  </a:outerShdw>
                </a:effectLst>
                <a:latin typeface="Times" charset="0"/>
                <a:cs typeface="Times" charset="0"/>
              </a:rPr>
              <a:t>Probing the Trans-Mississippi West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04F22839-2FD0-441B-9985-E05165503924}"/>
              </a:ext>
            </a:extLst>
          </p:cNvPr>
          <p:cNvSpPr>
            <a:spLocks noGrp="1"/>
          </p:cNvSpPr>
          <p:nvPr>
            <p:ph type="title" idx="4294967295"/>
          </p:nvPr>
        </p:nvSpPr>
        <p:spPr>
          <a:xfrm>
            <a:off x="0" y="0"/>
            <a:ext cx="9153525" cy="6858000"/>
          </a:xfrm>
        </p:spPr>
        <p:txBody>
          <a:bodyPr/>
          <a:lstStyle/>
          <a:p>
            <a:pPr>
              <a:defRPr/>
            </a:pPr>
            <a:r>
              <a:rPr lang="en-US">
                <a:effectLst>
                  <a:outerShdw blurRad="38100" dist="38100" dir="2700000" algn="tl">
                    <a:srgbClr val="000000"/>
                  </a:outerShdw>
                </a:effectLst>
                <a:latin typeface="Times" charset="0"/>
                <a:cs typeface="Times" charset="0"/>
              </a:rPr>
              <a:t>Cultures in Conflict</a:t>
            </a:r>
            <a:endParaRPr lang="en-US">
              <a:effectLst>
                <a:outerShdw blurRad="38100" dist="38100" dir="2700000" algn="tl">
                  <a:srgbClr val="000000"/>
                </a:outerShdw>
              </a:effectLst>
              <a:latin typeface="Arial" charset="0"/>
              <a:cs typeface="Times"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2" name="Rectangle 4">
            <a:extLst>
              <a:ext uri="{FF2B5EF4-FFF2-40B4-BE49-F238E27FC236}">
                <a16:creationId xmlns:a16="http://schemas.microsoft.com/office/drawing/2014/main" id="{A31F1546-61FB-4FB9-818E-7C9B1E4824C1}"/>
              </a:ext>
            </a:extLst>
          </p:cNvPr>
          <p:cNvSpPr>
            <a:spLocks noGrp="1"/>
          </p:cNvSpPr>
          <p:nvPr>
            <p:ph type="title"/>
          </p:nvPr>
        </p:nvSpPr>
        <p:spPr/>
        <p:txBody>
          <a:bodyPr/>
          <a:lstStyle/>
          <a:p>
            <a:pPr>
              <a:defRPr/>
            </a:pPr>
            <a:r>
              <a:rPr lang="en-US"/>
              <a:t>Cultures in Conflict</a:t>
            </a:r>
          </a:p>
        </p:txBody>
      </p:sp>
      <p:sp>
        <p:nvSpPr>
          <p:cNvPr id="43011" name="Rectangle 5">
            <a:extLst>
              <a:ext uri="{FF2B5EF4-FFF2-40B4-BE49-F238E27FC236}">
                <a16:creationId xmlns:a16="http://schemas.microsoft.com/office/drawing/2014/main" id="{D57B2DA1-07AF-4A12-BFA6-8CC48AC103F7}"/>
              </a:ext>
            </a:extLst>
          </p:cNvPr>
          <p:cNvSpPr>
            <a:spLocks noGrp="1"/>
          </p:cNvSpPr>
          <p:nvPr>
            <p:ph type="body" idx="1"/>
          </p:nvPr>
        </p:nvSpPr>
        <p:spPr/>
        <p:txBody>
          <a:bodyPr/>
          <a:lstStyle/>
          <a:p>
            <a:r>
              <a:rPr lang="en-US" altLang="en-US" dirty="0">
                <a:latin typeface="Arial" panose="020B0604020202020204" pitchFamily="34" charset="0"/>
                <a:ea typeface="ＭＳ Ｐゴシック" panose="020B0600070205080204" pitchFamily="34" charset="-128"/>
              </a:rPr>
              <a:t>Most Chinese from southern China</a:t>
            </a:r>
          </a:p>
          <a:p>
            <a:pPr lvl="1"/>
            <a:r>
              <a:rPr lang="en-US" altLang="en-US" dirty="0">
                <a:latin typeface="Arial" panose="020B0604020202020204" pitchFamily="34" charset="0"/>
                <a:ea typeface="ＭＳ Ｐゴシック" panose="020B0600070205080204" pitchFamily="34" charset="-128"/>
              </a:rPr>
              <a:t>Seen by certain Americans as competitors for jobs </a:t>
            </a:r>
          </a:p>
          <a:p>
            <a:r>
              <a:rPr lang="en-US" altLang="en-US" dirty="0">
                <a:latin typeface="Arial" panose="020B0604020202020204" pitchFamily="34" charset="0"/>
                <a:ea typeface="ＭＳ Ｐゴシック" panose="020B0600070205080204" pitchFamily="34" charset="-128"/>
              </a:rPr>
              <a:t>California passes new laws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4" name="Rectangle 4">
            <a:extLst>
              <a:ext uri="{FF2B5EF4-FFF2-40B4-BE49-F238E27FC236}">
                <a16:creationId xmlns:a16="http://schemas.microsoft.com/office/drawing/2014/main" id="{AE839C3D-2AC9-40D9-9FE5-125BB49FF377}"/>
              </a:ext>
            </a:extLst>
          </p:cNvPr>
          <p:cNvSpPr>
            <a:spLocks noGrp="1"/>
          </p:cNvSpPr>
          <p:nvPr>
            <p:ph type="title"/>
          </p:nvPr>
        </p:nvSpPr>
        <p:spPr/>
        <p:txBody>
          <a:bodyPr/>
          <a:lstStyle/>
          <a:p>
            <a:pPr>
              <a:defRPr/>
            </a:pPr>
            <a:r>
              <a:rPr lang="en-US"/>
              <a:t>The Plains Tribes</a:t>
            </a:r>
          </a:p>
        </p:txBody>
      </p:sp>
      <p:sp>
        <p:nvSpPr>
          <p:cNvPr id="45059" name="Rectangle 5">
            <a:extLst>
              <a:ext uri="{FF2B5EF4-FFF2-40B4-BE49-F238E27FC236}">
                <a16:creationId xmlns:a16="http://schemas.microsoft.com/office/drawing/2014/main" id="{A21993D4-8C24-4B0E-9F76-09F72780B0DB}"/>
              </a:ext>
            </a:extLst>
          </p:cNvPr>
          <p:cNvSpPr>
            <a:spLocks noGrp="1"/>
          </p:cNvSpPr>
          <p:nvPr>
            <p:ph type="body" idx="1"/>
          </p:nvPr>
        </p:nvSpPr>
        <p:spPr/>
        <p:txBody>
          <a:bodyPr/>
          <a:lstStyle/>
          <a:p>
            <a:r>
              <a:rPr lang="en-US" altLang="en-US">
                <a:latin typeface="Arial" panose="020B0604020202020204" pitchFamily="34" charset="0"/>
                <a:ea typeface="ＭＳ Ｐゴシック" panose="020B0600070205080204" pitchFamily="34" charset="-128"/>
              </a:rPr>
              <a:t>Cultural differences</a:t>
            </a:r>
          </a:p>
          <a:p>
            <a:pPr lvl="1"/>
            <a:r>
              <a:rPr lang="en-US" altLang="en-US">
                <a:latin typeface="Arial" panose="020B0604020202020204" pitchFamily="34" charset="0"/>
                <a:ea typeface="ＭＳ Ｐゴシック" panose="020B0600070205080204" pitchFamily="34" charset="-128"/>
              </a:rPr>
              <a:t>White Americans rarely valued Indian traditions</a:t>
            </a:r>
          </a:p>
          <a:p>
            <a:r>
              <a:rPr lang="en-US" altLang="en-US">
                <a:latin typeface="Arial" panose="020B0604020202020204" pitchFamily="34" charset="0"/>
                <a:ea typeface="ＭＳ Ｐゴシック" panose="020B0600070205080204" pitchFamily="34" charset="-128"/>
              </a:rPr>
              <a:t>Plains Indians</a:t>
            </a:r>
          </a:p>
          <a:p>
            <a:pPr lvl="1"/>
            <a:r>
              <a:rPr lang="en-US" altLang="en-US">
                <a:latin typeface="Arial" panose="020B0604020202020204" pitchFamily="34" charset="0"/>
                <a:ea typeface="ＭＳ Ｐゴシック" panose="020B0600070205080204" pitchFamily="34" charset="-128"/>
              </a:rPr>
              <a:t>Different from eastern Native Americans</a:t>
            </a:r>
          </a:p>
          <a:p>
            <a:pPr lvl="1"/>
            <a:r>
              <a:rPr lang="en-US" altLang="en-US">
                <a:latin typeface="Arial" panose="020B0604020202020204" pitchFamily="34" charset="0"/>
                <a:ea typeface="ＭＳ Ｐゴシック" panose="020B0600070205080204" pitchFamily="34" charset="-128"/>
              </a:rPr>
              <a:t>Some more aggressive</a:t>
            </a:r>
          </a:p>
          <a:p>
            <a:pPr lvl="1"/>
            <a:r>
              <a:rPr lang="en-US" altLang="en-US">
                <a:latin typeface="Arial" panose="020B0604020202020204" pitchFamily="34" charset="0"/>
                <a:ea typeface="ＭＳ Ｐゴシック" panose="020B0600070205080204" pitchFamily="34" charset="-128"/>
              </a:rPr>
              <a:t>Many mobile</a:t>
            </a:r>
          </a:p>
          <a:p>
            <a:pPr lvl="1"/>
            <a:r>
              <a:rPr lang="en-US" altLang="en-US">
                <a:latin typeface="Arial" panose="020B0604020202020204" pitchFamily="34" charset="0"/>
                <a:ea typeface="ＭＳ Ｐゴシック" panose="020B0600070205080204" pitchFamily="34" charset="-128"/>
              </a:rPr>
              <a:t>Small-scale warfare common</a:t>
            </a:r>
          </a:p>
          <a:p>
            <a:pPr lvl="1"/>
            <a:r>
              <a:rPr lang="en-US" altLang="en-US">
                <a:latin typeface="Arial" panose="020B0604020202020204" pitchFamily="34" charset="0"/>
                <a:ea typeface="ＭＳ Ｐゴシック" panose="020B0600070205080204" pitchFamily="34" charset="-128"/>
              </a:rPr>
              <a:t>Dependent on buffalo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8" name="Rectangle 4">
            <a:extLst>
              <a:ext uri="{FF2B5EF4-FFF2-40B4-BE49-F238E27FC236}">
                <a16:creationId xmlns:a16="http://schemas.microsoft.com/office/drawing/2014/main" id="{23099802-F4B8-4ABD-9CF7-D9370CAA8072}"/>
              </a:ext>
            </a:extLst>
          </p:cNvPr>
          <p:cNvSpPr>
            <a:spLocks noGrp="1"/>
          </p:cNvSpPr>
          <p:nvPr>
            <p:ph type="title"/>
          </p:nvPr>
        </p:nvSpPr>
        <p:spPr/>
        <p:txBody>
          <a:bodyPr/>
          <a:lstStyle/>
          <a:p>
            <a:pPr>
              <a:defRPr/>
            </a:pPr>
            <a:r>
              <a:rPr lang="en-US"/>
              <a:t>The Plains Tribes (cont'd)</a:t>
            </a:r>
          </a:p>
        </p:txBody>
      </p:sp>
      <p:sp>
        <p:nvSpPr>
          <p:cNvPr id="46083" name="Rectangle 5">
            <a:extLst>
              <a:ext uri="{FF2B5EF4-FFF2-40B4-BE49-F238E27FC236}">
                <a16:creationId xmlns:a16="http://schemas.microsoft.com/office/drawing/2014/main" id="{83E13D92-55A9-41C6-839B-74D24B20019C}"/>
              </a:ext>
            </a:extLst>
          </p:cNvPr>
          <p:cNvSpPr>
            <a:spLocks noGrp="1"/>
          </p:cNvSpPr>
          <p:nvPr>
            <p:ph type="body" idx="1"/>
          </p:nvPr>
        </p:nvSpPr>
        <p:spPr/>
        <p:txBody>
          <a:bodyPr/>
          <a:lstStyle/>
          <a:p>
            <a:r>
              <a:rPr lang="en-US" altLang="en-US">
                <a:latin typeface="Arial" panose="020B0604020202020204" pitchFamily="34" charset="0"/>
                <a:ea typeface="ＭＳ Ｐゴシック" panose="020B0600070205080204" pitchFamily="34" charset="-128"/>
              </a:rPr>
              <a:t>The Gold Rush worsens conditions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4">
            <a:extLst>
              <a:ext uri="{FF2B5EF4-FFF2-40B4-BE49-F238E27FC236}">
                <a16:creationId xmlns:a16="http://schemas.microsoft.com/office/drawing/2014/main" id="{9FF02AB3-AD5F-4124-810D-00C65CEF0D0C}"/>
              </a:ext>
            </a:extLst>
          </p:cNvPr>
          <p:cNvSpPr>
            <a:spLocks noGrp="1"/>
          </p:cNvSpPr>
          <p:nvPr>
            <p:ph type="title" idx="4294967295"/>
          </p:nvPr>
        </p:nvSpPr>
        <p:spPr>
          <a:xfrm>
            <a:off x="1790700" y="2400300"/>
            <a:ext cx="5627688" cy="381000"/>
          </a:xfrm>
          <a:solidFill>
            <a:schemeClr val="bg1"/>
          </a:solidFill>
          <a:ln>
            <a:solidFill>
              <a:srgbClr val="FFFFFF"/>
            </a:solidFill>
          </a:ln>
        </p:spPr>
        <p:txBody>
          <a:bodyPr/>
          <a:lstStyle/>
          <a:p>
            <a:r>
              <a:rPr lang="en-US" altLang="en-US" sz="1800" b="1">
                <a:solidFill>
                  <a:schemeClr val="tx1"/>
                </a:solidFill>
                <a:effectLst/>
                <a:latin typeface="Times" panose="02020603050405020304" pitchFamily="18" charset="0"/>
                <a:ea typeface="ＭＳ Ｐゴシック" panose="020B0600070205080204" pitchFamily="34" charset="-128"/>
              </a:rPr>
              <a:t>An Indian Contrast</a:t>
            </a:r>
          </a:p>
        </p:txBody>
      </p:sp>
      <p:pic>
        <p:nvPicPr>
          <p:cNvPr id="47107" name="Picture 5" descr="PH11_003_9780205805532">
            <a:extLst>
              <a:ext uri="{FF2B5EF4-FFF2-40B4-BE49-F238E27FC236}">
                <a16:creationId xmlns:a16="http://schemas.microsoft.com/office/drawing/2014/main" id="{C28ECD35-A928-45DC-A9C2-F249B32C9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257" y="0"/>
            <a:ext cx="8360229" cy="431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5BC7557-7ED1-49C9-8271-8AEAA47CB6CB}"/>
              </a:ext>
            </a:extLst>
          </p:cNvPr>
          <p:cNvSpPr txBox="1"/>
          <p:nvPr/>
        </p:nvSpPr>
        <p:spPr>
          <a:xfrm>
            <a:off x="261257" y="5251269"/>
            <a:ext cx="8882743" cy="1477328"/>
          </a:xfrm>
          <a:prstGeom prst="rect">
            <a:avLst/>
          </a:prstGeom>
          <a:noFill/>
        </p:spPr>
        <p:txBody>
          <a:bodyPr wrap="square" rtlCol="0">
            <a:spAutoFit/>
          </a:bodyPr>
          <a:lstStyle/>
          <a:p>
            <a:r>
              <a:rPr lang="en-US" altLang="en-US" b="1" dirty="0"/>
              <a:t>A Native American Contrast </a:t>
            </a:r>
            <a:r>
              <a:rPr lang="en-US" altLang="en-US" dirty="0"/>
              <a:t>This drawing, done by an unknown Indian artist sometime in the 1840s, contrasts the traditionally clad Indians and the wild animals they hunted with the formally dressed white men and their stock animals.  Has the artist depicted whites in a sympathetic manner? </a:t>
            </a:r>
            <a:r>
              <a:rPr lang="en-US" altLang="en-US" i="1" dirty="0"/>
              <a:t>(Archives de </a:t>
            </a:r>
            <a:r>
              <a:rPr lang="en-US" altLang="en-US" i="1" dirty="0" err="1"/>
              <a:t>Jesuites</a:t>
            </a:r>
            <a:r>
              <a:rPr lang="en-US" altLang="en-US" i="1" dirty="0"/>
              <a:t>, St. Jerome, Québec)</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2" name="Rectangle 4">
            <a:extLst>
              <a:ext uri="{FF2B5EF4-FFF2-40B4-BE49-F238E27FC236}">
                <a16:creationId xmlns:a16="http://schemas.microsoft.com/office/drawing/2014/main" id="{E81C1EFC-44B5-40FB-B760-8296B810A3D6}"/>
              </a:ext>
            </a:extLst>
          </p:cNvPr>
          <p:cNvSpPr>
            <a:spLocks noGrp="1"/>
          </p:cNvSpPr>
          <p:nvPr>
            <p:ph type="title"/>
          </p:nvPr>
        </p:nvSpPr>
        <p:spPr/>
        <p:txBody>
          <a:bodyPr/>
          <a:lstStyle/>
          <a:p>
            <a:pPr>
              <a:defRPr/>
            </a:pPr>
            <a:r>
              <a:rPr lang="en-US"/>
              <a:t>The Fort Laramie Council, 1851</a:t>
            </a:r>
          </a:p>
        </p:txBody>
      </p:sp>
      <p:sp>
        <p:nvSpPr>
          <p:cNvPr id="48131" name="Rectangle 5">
            <a:extLst>
              <a:ext uri="{FF2B5EF4-FFF2-40B4-BE49-F238E27FC236}">
                <a16:creationId xmlns:a16="http://schemas.microsoft.com/office/drawing/2014/main" id="{C2F1C880-006B-4541-8A55-EE135C3F6EB5}"/>
              </a:ext>
            </a:extLst>
          </p:cNvPr>
          <p:cNvSpPr>
            <a:spLocks noGrp="1"/>
          </p:cNvSpPr>
          <p:nvPr>
            <p:ph type="body" idx="1"/>
          </p:nvPr>
        </p:nvSpPr>
        <p:spPr/>
        <p:txBody>
          <a:bodyPr/>
          <a:lstStyle/>
          <a:p>
            <a:r>
              <a:rPr lang="en-US" altLang="en-US">
                <a:latin typeface="Arial" panose="020B0604020202020204" pitchFamily="34" charset="0"/>
                <a:ea typeface="ＭＳ Ｐゴシック" panose="020B0600070205080204" pitchFamily="34" charset="-128"/>
              </a:rPr>
              <a:t>Council called by U.S. government</a:t>
            </a:r>
          </a:p>
          <a:p>
            <a:r>
              <a:rPr lang="en-US" altLang="en-US">
                <a:latin typeface="Arial" panose="020B0604020202020204" pitchFamily="34" charset="0"/>
                <a:ea typeface="ＭＳ Ｐゴシック" panose="020B0600070205080204" pitchFamily="34" charset="-128"/>
              </a:rPr>
              <a:t>Fort Laramie Treaty</a:t>
            </a:r>
          </a:p>
          <a:p>
            <a:pPr lvl="1"/>
            <a:r>
              <a:rPr lang="en-US" altLang="en-US">
                <a:latin typeface="Arial" panose="020B0604020202020204" pitchFamily="34" charset="0"/>
                <a:ea typeface="ＭＳ Ｐゴシック" panose="020B0600070205080204" pitchFamily="34" charset="-128"/>
              </a:rPr>
              <a:t>First treaty with plains Indians</a:t>
            </a:r>
          </a:p>
          <a:p>
            <a:pPr lvl="1"/>
            <a:r>
              <a:rPr lang="en-US" altLang="en-US">
                <a:latin typeface="Arial" panose="020B0604020202020204" pitchFamily="34" charset="0"/>
                <a:ea typeface="ＭＳ Ｐゴシック" panose="020B0600070205080204" pitchFamily="34" charset="-128"/>
              </a:rPr>
              <a:t>Boundaries drawn – unrealistic</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4">
            <a:extLst>
              <a:ext uri="{FF2B5EF4-FFF2-40B4-BE49-F238E27FC236}">
                <a16:creationId xmlns:a16="http://schemas.microsoft.com/office/drawing/2014/main" id="{29D8E796-1CE5-44BF-B550-DC0326E6FEA4}"/>
              </a:ext>
            </a:extLst>
          </p:cNvPr>
          <p:cNvSpPr>
            <a:spLocks noGrp="1"/>
          </p:cNvSpPr>
          <p:nvPr>
            <p:ph type="title" idx="4294967295"/>
          </p:nvPr>
        </p:nvSpPr>
        <p:spPr>
          <a:xfrm>
            <a:off x="1790700" y="2400300"/>
            <a:ext cx="5627688" cy="381000"/>
          </a:xfrm>
          <a:solidFill>
            <a:schemeClr val="bg1"/>
          </a:solidFill>
          <a:ln>
            <a:solidFill>
              <a:srgbClr val="FFFFFF"/>
            </a:solidFill>
          </a:ln>
        </p:spPr>
        <p:txBody>
          <a:bodyPr/>
          <a:lstStyle/>
          <a:p>
            <a:r>
              <a:rPr lang="en-US" altLang="en-US" sz="1800" b="1">
                <a:solidFill>
                  <a:schemeClr val="tx1"/>
                </a:solidFill>
                <a:effectLst/>
                <a:latin typeface="Times" panose="02020603050405020304" pitchFamily="18" charset="0"/>
                <a:ea typeface="ＭＳ Ｐゴシック" panose="020B0600070205080204" pitchFamily="34" charset="-128"/>
                <a:cs typeface="Times" panose="02020603050405020304" pitchFamily="18" charset="0"/>
              </a:rPr>
              <a:t>Indian land Cessions in 1840</a:t>
            </a:r>
          </a:p>
        </p:txBody>
      </p:sp>
      <p:pic>
        <p:nvPicPr>
          <p:cNvPr id="49155" name="Picture 5" descr="MP11_005_9780205805532">
            <a:extLst>
              <a:ext uri="{FF2B5EF4-FFF2-40B4-BE49-F238E27FC236}">
                <a16:creationId xmlns:a16="http://schemas.microsoft.com/office/drawing/2014/main" id="{08EF27AB-F320-4CF3-8A0A-0127403E8F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0825" cy="492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B7D8034-2680-4A2F-828E-843E40A68BE8}"/>
              </a:ext>
            </a:extLst>
          </p:cNvPr>
          <p:cNvSpPr txBox="1"/>
          <p:nvPr/>
        </p:nvSpPr>
        <p:spPr>
          <a:xfrm>
            <a:off x="169817" y="5181600"/>
            <a:ext cx="8673737" cy="1477328"/>
          </a:xfrm>
          <a:prstGeom prst="rect">
            <a:avLst/>
          </a:prstGeom>
          <a:noFill/>
        </p:spPr>
        <p:txBody>
          <a:bodyPr wrap="square" rtlCol="0">
            <a:spAutoFit/>
          </a:bodyPr>
          <a:lstStyle/>
          <a:p>
            <a:r>
              <a:rPr lang="en-US" altLang="en-US" b="1"/>
              <a:t>Indian land Cessions in 1840 </a:t>
            </a:r>
            <a:r>
              <a:rPr lang="en-US" altLang="en-US"/>
              <a:t>This map of Indian tribes and groupings reveals locations in 1840, but it presents too static a picture of tribal territories.  Some of the Indian groups in the West had been forced across the Mississippi by events in the Midwest. What does the map show about the pace of Indian land cessions in the nineteenth century, especially in the trans-Mississippi West?</a:t>
            </a:r>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4" name="Rectangle 4">
            <a:extLst>
              <a:ext uri="{FF2B5EF4-FFF2-40B4-BE49-F238E27FC236}">
                <a16:creationId xmlns:a16="http://schemas.microsoft.com/office/drawing/2014/main" id="{68DAEAEE-D13A-4965-A140-4EEF2473AE26}"/>
              </a:ext>
            </a:extLst>
          </p:cNvPr>
          <p:cNvSpPr>
            <a:spLocks noGrp="1"/>
          </p:cNvSpPr>
          <p:nvPr>
            <p:ph type="title"/>
          </p:nvPr>
        </p:nvSpPr>
        <p:spPr/>
        <p:txBody>
          <a:bodyPr/>
          <a:lstStyle/>
          <a:p>
            <a:pPr>
              <a:defRPr/>
            </a:pPr>
            <a:r>
              <a:rPr lang="en-US"/>
              <a:t>Overwhelming Mexican Settlers</a:t>
            </a:r>
          </a:p>
        </p:txBody>
      </p:sp>
      <p:sp>
        <p:nvSpPr>
          <p:cNvPr id="50179" name="Rectangle 5">
            <a:extLst>
              <a:ext uri="{FF2B5EF4-FFF2-40B4-BE49-F238E27FC236}">
                <a16:creationId xmlns:a16="http://schemas.microsoft.com/office/drawing/2014/main" id="{1E0432E9-3A85-47FE-B3A6-AC22106C9E0C}"/>
              </a:ext>
            </a:extLst>
          </p:cNvPr>
          <p:cNvSpPr>
            <a:spLocks noGrp="1"/>
          </p:cNvSpPr>
          <p:nvPr>
            <p:ph type="body" idx="1"/>
          </p:nvPr>
        </p:nvSpPr>
        <p:spPr/>
        <p:txBody>
          <a:bodyPr/>
          <a:lstStyle/>
          <a:p>
            <a:r>
              <a:rPr lang="en-US" altLang="en-US">
                <a:latin typeface="Arial" panose="020B0604020202020204" pitchFamily="34" charset="0"/>
                <a:ea typeface="ＭＳ Ｐゴシック" panose="020B0600070205080204" pitchFamily="34" charset="-128"/>
              </a:rPr>
              <a:t>Spanish-speaking populations</a:t>
            </a:r>
          </a:p>
          <a:p>
            <a:pPr lvl="1"/>
            <a:r>
              <a:rPr lang="en-US" altLang="en-US">
                <a:latin typeface="Arial" panose="020B0604020202020204" pitchFamily="34" charset="0"/>
                <a:ea typeface="ＭＳ Ｐゴシック" panose="020B0600070205080204" pitchFamily="34" charset="-128"/>
              </a:rPr>
              <a:t>Disregarded by Anglo settlers</a:t>
            </a:r>
          </a:p>
          <a:p>
            <a:pPr lvl="1"/>
            <a:r>
              <a:rPr lang="en-US" altLang="en-US">
                <a:latin typeface="Arial" panose="020B0604020202020204" pitchFamily="34" charset="0"/>
                <a:ea typeface="ＭＳ Ｐゴシック" panose="020B0600070205080204" pitchFamily="34" charset="-128"/>
              </a:rPr>
              <a:t>Most continuity in New Mexico</a:t>
            </a:r>
          </a:p>
          <a:p>
            <a:r>
              <a:rPr lang="en-US" altLang="en-US">
                <a:latin typeface="Arial" panose="020B0604020202020204" pitchFamily="34" charset="0"/>
                <a:ea typeface="ＭＳ Ｐゴシック" panose="020B0600070205080204" pitchFamily="34" charset="-128"/>
              </a:rPr>
              <a:t>Gwin Land Law, 1851</a:t>
            </a:r>
          </a:p>
          <a:p>
            <a:pPr lvl="1"/>
            <a:r>
              <a:rPr lang="en-US" altLang="en-US">
                <a:latin typeface="Arial" panose="020B0604020202020204" pitchFamily="34" charset="0"/>
                <a:ea typeface="ＭＳ Ｐゴシック" panose="020B0600070205080204" pitchFamily="34" charset="-128"/>
              </a:rPr>
              <a:t>Violated Treaty of Guadalupe Hidalgo</a:t>
            </a:r>
          </a:p>
          <a:p>
            <a:r>
              <a:rPr lang="en-US" altLang="en-US">
                <a:latin typeface="Arial" panose="020B0604020202020204" pitchFamily="34" charset="0"/>
                <a:ea typeface="ＭＳ Ｐゴシック" panose="020B0600070205080204" pitchFamily="34" charset="-128"/>
              </a:rPr>
              <a:t>Resistance</a:t>
            </a:r>
          </a:p>
          <a:p>
            <a:pPr lvl="1"/>
            <a:r>
              <a:rPr lang="en-US" altLang="en-US">
                <a:latin typeface="Arial" panose="020B0604020202020204" pitchFamily="34" charset="0"/>
                <a:ea typeface="ＭＳ Ｐゴシック" panose="020B0600070205080204" pitchFamily="34" charset="-128"/>
              </a:rPr>
              <a:t>Some become bandidos</a:t>
            </a:r>
          </a:p>
          <a:p>
            <a:pPr lvl="1"/>
            <a:r>
              <a:rPr lang="en-US" altLang="en-US">
                <a:latin typeface="Arial" panose="020B0604020202020204" pitchFamily="34" charset="0"/>
                <a:ea typeface="ＭＳ Ｐゴシック" panose="020B0600070205080204" pitchFamily="34" charset="-128"/>
              </a:rPr>
              <a:t>Sabotage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53926CF8-8B74-49F3-B858-945A2DE8D002}"/>
              </a:ext>
            </a:extLst>
          </p:cNvPr>
          <p:cNvSpPr>
            <a:spLocks noGrp="1"/>
          </p:cNvSpPr>
          <p:nvPr>
            <p:ph type="title" idx="4294967295"/>
          </p:nvPr>
        </p:nvSpPr>
        <p:spPr>
          <a:xfrm>
            <a:off x="0" y="0"/>
            <a:ext cx="9153525" cy="6858000"/>
          </a:xfrm>
        </p:spPr>
        <p:txBody>
          <a:bodyPr/>
          <a:lstStyle/>
          <a:p>
            <a:pPr>
              <a:defRPr/>
            </a:pPr>
            <a:r>
              <a:rPr lang="en-US" dirty="0">
                <a:effectLst>
                  <a:outerShdw blurRad="38100" dist="38100" dir="2700000" algn="tl">
                    <a:srgbClr val="000000"/>
                  </a:outerShdw>
                </a:effectLst>
                <a:latin typeface="Times" charset="0"/>
                <a:cs typeface="Times" charset="0"/>
              </a:rPr>
              <a:t>Conclusion:</a:t>
            </a:r>
            <a:br>
              <a:rPr lang="en-US" dirty="0">
                <a:effectLst>
                  <a:outerShdw blurRad="38100" dist="38100" dir="2700000" algn="tl">
                    <a:srgbClr val="000000"/>
                  </a:outerShdw>
                </a:effectLst>
                <a:latin typeface="Times" charset="0"/>
                <a:cs typeface="Times" charset="0"/>
              </a:rPr>
            </a:br>
            <a:r>
              <a:rPr lang="en-US" dirty="0">
                <a:effectLst>
                  <a:outerShdw blurRad="38100" dist="38100" dir="2700000" algn="tl">
                    <a:srgbClr val="000000"/>
                  </a:outerShdw>
                </a:effectLst>
                <a:latin typeface="Times" charset="0"/>
                <a:cs typeface="Times" charset="0"/>
              </a:rPr>
              <a:t>Manifest Destiny</a:t>
            </a:r>
            <a:endParaRPr lang="en-US" dirty="0">
              <a:effectLst>
                <a:outerShdw blurRad="38100" dist="38100" dir="2700000" algn="tl">
                  <a:srgbClr val="000000"/>
                </a:outerShdw>
              </a:effectLst>
              <a:latin typeface="Arial" charset="0"/>
              <a:cs typeface="Times"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4" name="Rectangle 4">
            <a:extLst>
              <a:ext uri="{FF2B5EF4-FFF2-40B4-BE49-F238E27FC236}">
                <a16:creationId xmlns:a16="http://schemas.microsoft.com/office/drawing/2014/main" id="{5182CD0F-D1B1-41CE-99C2-689507DB9442}"/>
              </a:ext>
            </a:extLst>
          </p:cNvPr>
          <p:cNvSpPr>
            <a:spLocks noGrp="1"/>
          </p:cNvSpPr>
          <p:nvPr>
            <p:ph type="title"/>
          </p:nvPr>
        </p:nvSpPr>
        <p:spPr/>
        <p:txBody>
          <a:bodyPr/>
          <a:lstStyle/>
          <a:p>
            <a:pPr>
              <a:defRPr/>
            </a:pPr>
            <a:r>
              <a:rPr lang="en-US">
                <a:effectLst>
                  <a:outerShdw blurRad="38100" dist="38100" dir="2700000" algn="tl">
                    <a:srgbClr val="000000"/>
                  </a:outerShdw>
                </a:effectLst>
                <a:latin typeface="Times" charset="0"/>
                <a:cs typeface="Times" charset="0"/>
              </a:rPr>
              <a:t>Conclusion:</a:t>
            </a:r>
            <a:br>
              <a:rPr lang="en-US">
                <a:effectLst>
                  <a:outerShdw blurRad="38100" dist="38100" dir="2700000" algn="tl">
                    <a:srgbClr val="000000"/>
                  </a:outerShdw>
                </a:effectLst>
                <a:latin typeface="Times" charset="0"/>
                <a:cs typeface="Times" charset="0"/>
              </a:rPr>
            </a:br>
            <a:r>
              <a:rPr lang="en-US">
                <a:effectLst>
                  <a:outerShdw blurRad="38100" dist="38100" dir="2700000" algn="tl">
                    <a:srgbClr val="000000"/>
                  </a:outerShdw>
                </a:effectLst>
                <a:latin typeface="Times" charset="0"/>
                <a:cs typeface="Times" charset="0"/>
              </a:rPr>
              <a:t>Fruits of Manifest Destiny</a:t>
            </a:r>
            <a:endParaRPr lang="en-US">
              <a:effectLst>
                <a:outerShdw blurRad="38100" dist="38100" dir="2700000" algn="tl">
                  <a:srgbClr val="000000"/>
                </a:outerShdw>
              </a:effectLst>
              <a:latin typeface="Times" charset="0"/>
            </a:endParaRPr>
          </a:p>
        </p:txBody>
      </p:sp>
      <p:sp>
        <p:nvSpPr>
          <p:cNvPr id="52227" name="Rectangle 5">
            <a:extLst>
              <a:ext uri="{FF2B5EF4-FFF2-40B4-BE49-F238E27FC236}">
                <a16:creationId xmlns:a16="http://schemas.microsoft.com/office/drawing/2014/main" id="{C72940D7-5A58-4944-B1CC-DF194BC58727}"/>
              </a:ext>
            </a:extLst>
          </p:cNvPr>
          <p:cNvSpPr>
            <a:spLocks noGrp="1"/>
          </p:cNvSpPr>
          <p:nvPr>
            <p:ph type="body" idx="1"/>
          </p:nvPr>
        </p:nvSpPr>
        <p:spPr/>
        <p:txBody>
          <a:bodyPr/>
          <a:lstStyle/>
          <a:p>
            <a:r>
              <a:rPr lang="en-US" altLang="en-US" dirty="0">
                <a:latin typeface="Arial" panose="020B0604020202020204" pitchFamily="34" charset="0"/>
                <a:ea typeface="ＭＳ Ｐゴシック" panose="020B0600070205080204" pitchFamily="34" charset="-128"/>
              </a:rPr>
              <a:t>Settlement of the West</a:t>
            </a:r>
          </a:p>
          <a:p>
            <a:pPr lvl="1"/>
            <a:r>
              <a:rPr lang="en-US" altLang="en-US" dirty="0">
                <a:latin typeface="Arial" panose="020B0604020202020204" pitchFamily="34" charset="0"/>
                <a:ea typeface="ＭＳ Ｐゴシック" panose="020B0600070205080204" pitchFamily="34" charset="-128"/>
              </a:rPr>
              <a:t>Settlers bring of entitlement</a:t>
            </a:r>
          </a:p>
          <a:p>
            <a:pPr lvl="1"/>
            <a:r>
              <a:rPr lang="en-US" altLang="en-US" dirty="0">
                <a:latin typeface="Arial" panose="020B0604020202020204" pitchFamily="34" charset="0"/>
                <a:ea typeface="ＭＳ Ｐゴシック" panose="020B0600070205080204" pitchFamily="34" charset="-128"/>
              </a:rPr>
              <a:t>Expansion becomes part of national culture</a:t>
            </a:r>
          </a:p>
          <a:p>
            <a:r>
              <a:rPr lang="en-US" altLang="en-US" dirty="0">
                <a:latin typeface="Arial" panose="020B0604020202020204" pitchFamily="34" charset="0"/>
                <a:ea typeface="ＭＳ Ｐゴシック" panose="020B0600070205080204" pitchFamily="34" charset="-128"/>
              </a:rPr>
              <a:t>Few achieve their dreams of success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6" name="Rectangle 4">
            <a:extLst>
              <a:ext uri="{FF2B5EF4-FFF2-40B4-BE49-F238E27FC236}">
                <a16:creationId xmlns:a16="http://schemas.microsoft.com/office/drawing/2014/main" id="{91F11DCB-2504-4881-A3E0-3523F37C3161}"/>
              </a:ext>
            </a:extLst>
          </p:cNvPr>
          <p:cNvSpPr>
            <a:spLocks noGrp="1"/>
          </p:cNvSpPr>
          <p:nvPr>
            <p:ph type="title"/>
          </p:nvPr>
        </p:nvSpPr>
        <p:spPr/>
        <p:txBody>
          <a:bodyPr/>
          <a:lstStyle/>
          <a:p>
            <a:pPr>
              <a:defRPr/>
            </a:pPr>
            <a:r>
              <a:rPr lang="en-US"/>
              <a:t>The International Context</a:t>
            </a:r>
          </a:p>
        </p:txBody>
      </p:sp>
      <p:sp>
        <p:nvSpPr>
          <p:cNvPr id="15363" name="Rectangle 5">
            <a:extLst>
              <a:ext uri="{FF2B5EF4-FFF2-40B4-BE49-F238E27FC236}">
                <a16:creationId xmlns:a16="http://schemas.microsoft.com/office/drawing/2014/main" id="{121AD52B-5AD2-40D9-AE01-CE9D14C6B3EB}"/>
              </a:ext>
            </a:extLst>
          </p:cNvPr>
          <p:cNvSpPr>
            <a:spLocks noGrp="1"/>
          </p:cNvSpPr>
          <p:nvPr>
            <p:ph type="body" idx="1"/>
          </p:nvPr>
        </p:nvSpPr>
        <p:spPr/>
        <p:txBody>
          <a:bodyPr/>
          <a:lstStyle/>
          <a:p>
            <a:r>
              <a:rPr lang="en-US" altLang="en-US">
                <a:latin typeface="Arial" panose="020B0604020202020204" pitchFamily="34" charset="0"/>
                <a:ea typeface="ＭＳ Ｐゴシック" panose="020B0600070205080204" pitchFamily="34" charset="-128"/>
              </a:rPr>
              <a:t>Spanish control of most of the West</a:t>
            </a:r>
          </a:p>
          <a:p>
            <a:pPr lvl="1"/>
            <a:r>
              <a:rPr lang="en-US" altLang="en-US">
                <a:latin typeface="Arial" panose="020B0604020202020204" pitchFamily="34" charset="0"/>
                <a:ea typeface="ＭＳ Ｐゴシック" panose="020B0600070205080204" pitchFamily="34" charset="-128"/>
              </a:rPr>
              <a:t>Little direct control</a:t>
            </a:r>
          </a:p>
          <a:p>
            <a:pPr lvl="1"/>
            <a:r>
              <a:rPr lang="en-US" altLang="en-US">
                <a:latin typeface="Arial" panose="020B0604020202020204" pitchFamily="34" charset="0"/>
                <a:ea typeface="ＭＳ Ｐゴシック" panose="020B0600070205080204" pitchFamily="34" charset="-128"/>
              </a:rPr>
              <a:t>Liberal challenge in Spain, 1820</a:t>
            </a:r>
          </a:p>
          <a:p>
            <a:r>
              <a:rPr lang="en-US" altLang="en-US">
                <a:latin typeface="Arial" panose="020B0604020202020204" pitchFamily="34" charset="0"/>
                <a:ea typeface="ＭＳ Ｐゴシック" panose="020B0600070205080204" pitchFamily="34" charset="-128"/>
              </a:rPr>
              <a:t>Mexico declares independence, 1821</a:t>
            </a:r>
          </a:p>
          <a:p>
            <a:r>
              <a:rPr lang="en-US" altLang="en-US">
                <a:latin typeface="Arial" panose="020B0604020202020204" pitchFamily="34" charset="0"/>
                <a:ea typeface="ＭＳ Ｐゴシック" panose="020B0600070205080204" pitchFamily="34" charset="-128"/>
              </a:rPr>
              <a:t>Northwest</a:t>
            </a:r>
          </a:p>
          <a:p>
            <a:pPr lvl="1"/>
            <a:r>
              <a:rPr lang="en-US" altLang="en-US">
                <a:latin typeface="Arial" panose="020B0604020202020204" pitchFamily="34" charset="0"/>
                <a:ea typeface="ＭＳ Ｐゴシック" panose="020B0600070205080204" pitchFamily="34" charset="-128"/>
              </a:rPr>
              <a:t>Claimed by Russia, Spain, Great Britain</a:t>
            </a:r>
          </a:p>
          <a:p>
            <a:pPr lvl="1"/>
            <a:r>
              <a:rPr lang="en-US" altLang="en-US">
                <a:latin typeface="Arial" panose="020B0604020202020204" pitchFamily="34" charset="0"/>
                <a:ea typeface="ＭＳ Ｐゴシック" panose="020B0600070205080204" pitchFamily="34" charset="-128"/>
              </a:rPr>
              <a:t>By 1824, just the U.S. and Britain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4">
            <a:extLst>
              <a:ext uri="{FF2B5EF4-FFF2-40B4-BE49-F238E27FC236}">
                <a16:creationId xmlns:a16="http://schemas.microsoft.com/office/drawing/2014/main" id="{43631D50-3971-4036-BCB0-D38BCAD93815}"/>
              </a:ext>
            </a:extLst>
          </p:cNvPr>
          <p:cNvSpPr>
            <a:spLocks noGrp="1"/>
          </p:cNvSpPr>
          <p:nvPr>
            <p:ph type="title" idx="4294967295"/>
          </p:nvPr>
        </p:nvSpPr>
        <p:spPr>
          <a:xfrm>
            <a:off x="1790700" y="2400300"/>
            <a:ext cx="5627688" cy="381000"/>
          </a:xfrm>
          <a:solidFill>
            <a:schemeClr val="bg1"/>
          </a:solidFill>
          <a:ln>
            <a:solidFill>
              <a:srgbClr val="FFFFFF"/>
            </a:solidFill>
          </a:ln>
        </p:spPr>
        <p:txBody>
          <a:bodyPr/>
          <a:lstStyle/>
          <a:p>
            <a:r>
              <a:rPr lang="en-US" altLang="en-US" sz="2000">
                <a:solidFill>
                  <a:schemeClr val="tx1"/>
                </a:solidFill>
                <a:effectLst/>
                <a:latin typeface="Times" panose="02020603050405020304" pitchFamily="18" charset="0"/>
                <a:ea typeface="ＭＳ Ｐゴシック" panose="020B0600070205080204" pitchFamily="34" charset="-128"/>
                <a:cs typeface="Times" panose="02020603050405020304" pitchFamily="18" charset="0"/>
              </a:rPr>
              <a:t>Timeline</a:t>
            </a:r>
            <a:endParaRPr lang="en-US" altLang="en-US" sz="2000" i="1">
              <a:solidFill>
                <a:schemeClr val="tx1"/>
              </a:solidFill>
              <a:effectLst/>
              <a:latin typeface="Times" panose="02020603050405020304" pitchFamily="18" charset="0"/>
              <a:ea typeface="ＭＳ Ｐゴシック" panose="020B0600070205080204" pitchFamily="34" charset="-128"/>
              <a:cs typeface="Times" panose="02020603050405020304" pitchFamily="18" charset="0"/>
            </a:endParaRPr>
          </a:p>
        </p:txBody>
      </p:sp>
      <p:pic>
        <p:nvPicPr>
          <p:cNvPr id="53251" name="Picture 2" descr="timeline11_01.jpg">
            <a:extLst>
              <a:ext uri="{FF2B5EF4-FFF2-40B4-BE49-F238E27FC236}">
                <a16:creationId xmlns:a16="http://schemas.microsoft.com/office/drawing/2014/main" id="{2FF479A2-BB73-4CEF-91CA-8B08B6FDA0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013" y="669925"/>
            <a:ext cx="8229600"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A48CE4E2-A77B-4204-AA56-4530D043121D}"/>
              </a:ext>
            </a:extLst>
          </p:cNvPr>
          <p:cNvSpPr>
            <a:spLocks noGrp="1"/>
          </p:cNvSpPr>
          <p:nvPr>
            <p:ph type="title" idx="4294967295"/>
          </p:nvPr>
        </p:nvSpPr>
        <p:spPr>
          <a:xfrm>
            <a:off x="1790700" y="2400300"/>
            <a:ext cx="5627688" cy="381000"/>
          </a:xfrm>
          <a:solidFill>
            <a:schemeClr val="bg1"/>
          </a:solidFill>
          <a:ln>
            <a:solidFill>
              <a:srgbClr val="FFFFFF"/>
            </a:solidFill>
          </a:ln>
        </p:spPr>
        <p:txBody>
          <a:bodyPr/>
          <a:lstStyle/>
          <a:p>
            <a:r>
              <a:rPr lang="en-US" altLang="en-US" sz="1800" b="1">
                <a:solidFill>
                  <a:schemeClr val="tx1"/>
                </a:solidFill>
                <a:effectLst/>
                <a:latin typeface="Times" panose="02020603050405020304" pitchFamily="18" charset="0"/>
                <a:ea typeface="ＭＳ Ｐゴシック" panose="020B0600070205080204" pitchFamily="34" charset="-128"/>
                <a:cs typeface="Times" panose="02020603050405020304" pitchFamily="18" charset="0"/>
              </a:rPr>
              <a:t>North and South America, 1800–1836</a:t>
            </a:r>
          </a:p>
        </p:txBody>
      </p:sp>
      <p:pic>
        <p:nvPicPr>
          <p:cNvPr id="16387" name="Picture 4" descr="MP11_001_9780205805532">
            <a:extLst>
              <a:ext uri="{FF2B5EF4-FFF2-40B4-BE49-F238E27FC236}">
                <a16:creationId xmlns:a16="http://schemas.microsoft.com/office/drawing/2014/main" id="{BB043C3E-927C-404E-9B2A-A9A2ECAD0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446" y="210343"/>
            <a:ext cx="8281851" cy="4479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5BD23CE-897D-47E4-B166-4E5F5D661776}"/>
              </a:ext>
            </a:extLst>
          </p:cNvPr>
          <p:cNvSpPr txBox="1"/>
          <p:nvPr/>
        </p:nvSpPr>
        <p:spPr>
          <a:xfrm>
            <a:off x="300446" y="4826675"/>
            <a:ext cx="8621486" cy="2031325"/>
          </a:xfrm>
          <a:prstGeom prst="rect">
            <a:avLst/>
          </a:prstGeom>
          <a:noFill/>
        </p:spPr>
        <p:txBody>
          <a:bodyPr wrap="square" rtlCol="0">
            <a:spAutoFit/>
          </a:bodyPr>
          <a:lstStyle/>
          <a:p>
            <a:r>
              <a:rPr lang="en-US" altLang="en-US" b="1" dirty="0"/>
              <a:t>North and South America, 1800–1836 </a:t>
            </a:r>
            <a:r>
              <a:rPr lang="en-US" altLang="en-US" dirty="0"/>
              <a:t>Events in Europe had a dramatic impact on the Americas. Napoleon’s defeat of the Spanish king in 1808 and the popularization of the ideas of the French Revolution contributed to ending Spanish rule in the New World. Note how rapidly countries claimed their independence in the southern hemisphere and Latin America.  How did the changing political landscape of the Americas affect the power and influence of the United States in the region?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8" name="Rectangle 4">
            <a:extLst>
              <a:ext uri="{FF2B5EF4-FFF2-40B4-BE49-F238E27FC236}">
                <a16:creationId xmlns:a16="http://schemas.microsoft.com/office/drawing/2014/main" id="{0CBD09AD-44E5-45F4-AC76-C05E39D2E411}"/>
              </a:ext>
            </a:extLst>
          </p:cNvPr>
          <p:cNvSpPr>
            <a:spLocks noGrp="1"/>
          </p:cNvSpPr>
          <p:nvPr>
            <p:ph type="title"/>
          </p:nvPr>
        </p:nvSpPr>
        <p:spPr/>
        <p:txBody>
          <a:bodyPr/>
          <a:lstStyle/>
          <a:p>
            <a:pPr>
              <a:defRPr/>
            </a:pPr>
            <a:r>
              <a:rPr lang="en-US"/>
              <a:t>Early Interest in the West</a:t>
            </a:r>
          </a:p>
        </p:txBody>
      </p:sp>
      <p:sp>
        <p:nvSpPr>
          <p:cNvPr id="17411" name="Rectangle 5">
            <a:extLst>
              <a:ext uri="{FF2B5EF4-FFF2-40B4-BE49-F238E27FC236}">
                <a16:creationId xmlns:a16="http://schemas.microsoft.com/office/drawing/2014/main" id="{A2AB50D8-4E53-4419-BD34-0D8059B4474A}"/>
              </a:ext>
            </a:extLst>
          </p:cNvPr>
          <p:cNvSpPr>
            <a:spLocks noGrp="1"/>
          </p:cNvSpPr>
          <p:nvPr>
            <p:ph type="body" idx="1"/>
          </p:nvPr>
        </p:nvSpPr>
        <p:spPr/>
        <p:txBody>
          <a:bodyPr/>
          <a:lstStyle/>
          <a:p>
            <a:r>
              <a:rPr lang="en-US" altLang="en-US">
                <a:latin typeface="Arial" panose="020B0604020202020204" pitchFamily="34" charset="0"/>
                <a:ea typeface="ＭＳ Ｐゴシック" panose="020B0600070205080204" pitchFamily="34" charset="-128"/>
              </a:rPr>
              <a:t>Fur traders</a:t>
            </a:r>
          </a:p>
          <a:p>
            <a:r>
              <a:rPr lang="en-US" altLang="en-US">
                <a:latin typeface="Arial" panose="020B0604020202020204" pitchFamily="34" charset="0"/>
                <a:ea typeface="ＭＳ Ｐゴシック" panose="020B0600070205080204" pitchFamily="34" charset="-128"/>
              </a:rPr>
              <a:t>Missionaries build outposts</a:t>
            </a:r>
          </a:p>
          <a:p>
            <a:r>
              <a:rPr lang="en-US" altLang="en-US">
                <a:latin typeface="Arial" panose="020B0604020202020204" pitchFamily="34" charset="0"/>
                <a:ea typeface="ＭＳ Ｐゴシック" panose="020B0600070205080204" pitchFamily="34" charset="-128"/>
              </a:rPr>
              <a:t>From 1821, new opportunities</a:t>
            </a:r>
          </a:p>
          <a:p>
            <a:pPr lvl="1"/>
            <a:r>
              <a:rPr lang="en-US" altLang="en-US">
                <a:latin typeface="Arial" panose="020B0604020202020204" pitchFamily="34" charset="0"/>
                <a:ea typeface="ＭＳ Ｐゴシック" panose="020B0600070205080204" pitchFamily="34" charset="-128"/>
              </a:rPr>
              <a:t>Santa  Fe Trail</a:t>
            </a:r>
          </a:p>
          <a:p>
            <a:pPr lvl="1"/>
            <a:r>
              <a:rPr lang="en-US" altLang="en-US">
                <a:latin typeface="Arial" panose="020B0604020202020204" pitchFamily="34" charset="0"/>
                <a:ea typeface="ＭＳ Ｐゴシック" panose="020B0600070205080204" pitchFamily="34" charset="-128"/>
              </a:rPr>
              <a:t>New England traders come by sea</a:t>
            </a:r>
          </a:p>
          <a:p>
            <a:r>
              <a:rPr lang="en-US" altLang="en-US">
                <a:latin typeface="Arial" panose="020B0604020202020204" pitchFamily="34" charset="0"/>
                <a:ea typeface="ＭＳ Ｐゴシック" panose="020B0600070205080204" pitchFamily="34" charset="-128"/>
              </a:rPr>
              <a:t>These areas still outside American borders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4">
            <a:extLst>
              <a:ext uri="{FF2B5EF4-FFF2-40B4-BE49-F238E27FC236}">
                <a16:creationId xmlns:a16="http://schemas.microsoft.com/office/drawing/2014/main" id="{30133449-5831-44EA-AF2F-10E3A8CCEBC5}"/>
              </a:ext>
            </a:extLst>
          </p:cNvPr>
          <p:cNvSpPr>
            <a:spLocks noGrp="1"/>
          </p:cNvSpPr>
          <p:nvPr>
            <p:ph type="title"/>
          </p:nvPr>
        </p:nvSpPr>
        <p:spPr>
          <a:xfrm>
            <a:off x="1790700" y="2400300"/>
            <a:ext cx="5627688" cy="381000"/>
          </a:xfrm>
          <a:solidFill>
            <a:schemeClr val="bg1"/>
          </a:solidFill>
          <a:ln>
            <a:solidFill>
              <a:srgbClr val="FFFFFF"/>
            </a:solidFill>
          </a:ln>
        </p:spPr>
        <p:txBody>
          <a:bodyPr/>
          <a:lstStyle/>
          <a:p>
            <a:r>
              <a:rPr lang="en-US" altLang="en-US" sz="1800" b="1">
                <a:solidFill>
                  <a:schemeClr val="tx1"/>
                </a:solidFill>
                <a:effectLst/>
                <a:latin typeface="Times" panose="02020603050405020304" pitchFamily="18" charset="0"/>
                <a:ea typeface="ＭＳ Ｐゴシック" panose="020B0600070205080204" pitchFamily="34" charset="-128"/>
                <a:cs typeface="Times" panose="02020603050405020304" pitchFamily="18" charset="0"/>
              </a:rPr>
              <a:t>United States Territorial Expansion by 1860</a:t>
            </a:r>
          </a:p>
        </p:txBody>
      </p:sp>
      <p:pic>
        <p:nvPicPr>
          <p:cNvPr id="18435" name="Picture 5" descr="MP11_002_9780205805532">
            <a:extLst>
              <a:ext uri="{FF2B5EF4-FFF2-40B4-BE49-F238E27FC236}">
                <a16:creationId xmlns:a16="http://schemas.microsoft.com/office/drawing/2014/main" id="{944A879F-ACEC-4F0D-B91D-E4186C7EB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40825"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635FCF7-B3C4-41AA-AEF1-4A6418E8A139}"/>
              </a:ext>
            </a:extLst>
          </p:cNvPr>
          <p:cNvSpPr txBox="1"/>
          <p:nvPr/>
        </p:nvSpPr>
        <p:spPr>
          <a:xfrm>
            <a:off x="-117566" y="5943600"/>
            <a:ext cx="8948057" cy="646331"/>
          </a:xfrm>
          <a:prstGeom prst="rect">
            <a:avLst/>
          </a:prstGeom>
          <a:noFill/>
        </p:spPr>
        <p:txBody>
          <a:bodyPr wrap="square" rtlCol="0">
            <a:spAutoFit/>
          </a:bodyPr>
          <a:lstStyle/>
          <a:p>
            <a:r>
              <a:rPr lang="en-US" altLang="en-US" b="1" dirty="0"/>
              <a:t>United States Territorial Expansion by 1860 </a:t>
            </a:r>
            <a:r>
              <a:rPr lang="en-US" altLang="en-US" dirty="0"/>
              <a:t>What does this map suggest about the time involved in acquiring the Far West?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60" name="Rectangle 4">
            <a:extLst>
              <a:ext uri="{FF2B5EF4-FFF2-40B4-BE49-F238E27FC236}">
                <a16:creationId xmlns:a16="http://schemas.microsoft.com/office/drawing/2014/main" id="{5A74D326-A2ED-48F7-850E-F1B05E924821}"/>
              </a:ext>
            </a:extLst>
          </p:cNvPr>
          <p:cNvSpPr>
            <a:spLocks noGrp="1"/>
          </p:cNvSpPr>
          <p:nvPr>
            <p:ph type="title"/>
          </p:nvPr>
        </p:nvSpPr>
        <p:spPr/>
        <p:txBody>
          <a:bodyPr/>
          <a:lstStyle/>
          <a:p>
            <a:pPr>
              <a:defRPr/>
            </a:pPr>
            <a:r>
              <a:rPr lang="en-US"/>
              <a:t>Manifest Destiny</a:t>
            </a:r>
          </a:p>
        </p:txBody>
      </p:sp>
      <p:sp>
        <p:nvSpPr>
          <p:cNvPr id="19459" name="Rectangle 5">
            <a:extLst>
              <a:ext uri="{FF2B5EF4-FFF2-40B4-BE49-F238E27FC236}">
                <a16:creationId xmlns:a16="http://schemas.microsoft.com/office/drawing/2014/main" id="{74404A05-6E2A-4E24-8BB5-0F068DA3B8D3}"/>
              </a:ext>
            </a:extLst>
          </p:cNvPr>
          <p:cNvSpPr>
            <a:spLocks noGrp="1"/>
          </p:cNvSpPr>
          <p:nvPr>
            <p:ph type="body" idx="1"/>
          </p:nvPr>
        </p:nvSpPr>
        <p:spPr/>
        <p:txBody>
          <a:bodyPr/>
          <a:lstStyle/>
          <a:p>
            <a:r>
              <a:rPr lang="en-US" altLang="en-US">
                <a:latin typeface="Arial" panose="020B0604020202020204" pitchFamily="34" charset="0"/>
                <a:ea typeface="ＭＳ Ｐゴシック" panose="020B0600070205080204" pitchFamily="34" charset="-128"/>
              </a:rPr>
              <a:t>Coined in 1845</a:t>
            </a:r>
          </a:p>
          <a:p>
            <a:r>
              <a:rPr lang="en-US" altLang="en-US">
                <a:latin typeface="Arial" panose="020B0604020202020204" pitchFamily="34" charset="0"/>
                <a:ea typeface="ＭＳ Ｐゴシック" panose="020B0600070205080204" pitchFamily="34" charset="-128"/>
              </a:rPr>
              <a:t>Implications</a:t>
            </a:r>
          </a:p>
          <a:p>
            <a:pPr lvl="1"/>
            <a:r>
              <a:rPr lang="en-US" altLang="en-US">
                <a:latin typeface="Arial" panose="020B0604020202020204" pitchFamily="34" charset="0"/>
                <a:ea typeface="ＭＳ Ｐゴシック" panose="020B0600070205080204" pitchFamily="34" charset="-128"/>
              </a:rPr>
              <a:t>Geographic determinism</a:t>
            </a:r>
          </a:p>
          <a:p>
            <a:pPr lvl="1"/>
            <a:r>
              <a:rPr lang="en-US" altLang="en-US">
                <a:latin typeface="Arial" panose="020B0604020202020204" pitchFamily="34" charset="0"/>
                <a:ea typeface="ＭＳ Ｐゴシック" panose="020B0600070205080204" pitchFamily="34" charset="-128"/>
              </a:rPr>
              <a:t>Holy justification for conquest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AD1D73BC-E105-4808-8EF2-77AD8BA91262}"/>
              </a:ext>
            </a:extLst>
          </p:cNvPr>
          <p:cNvSpPr>
            <a:spLocks noGrp="1"/>
          </p:cNvSpPr>
          <p:nvPr>
            <p:ph type="title"/>
          </p:nvPr>
        </p:nvSpPr>
        <p:spPr>
          <a:xfrm>
            <a:off x="0" y="0"/>
            <a:ext cx="9153525" cy="6858000"/>
          </a:xfrm>
        </p:spPr>
        <p:txBody>
          <a:bodyPr/>
          <a:lstStyle/>
          <a:p>
            <a:pPr>
              <a:defRPr/>
            </a:pPr>
            <a:r>
              <a:rPr lang="en-US">
                <a:effectLst>
                  <a:outerShdw blurRad="38100" dist="38100" dir="2700000" algn="tl">
                    <a:srgbClr val="000000"/>
                  </a:outerShdw>
                </a:effectLst>
                <a:latin typeface="Times" charset="0"/>
                <a:cs typeface="Times" charset="0"/>
              </a:rPr>
              <a:t>Winning the Trans-Mississippi West</a:t>
            </a:r>
          </a:p>
        </p:txBody>
      </p:sp>
    </p:spTree>
  </p:cSld>
  <p:clrMapOvr>
    <a:masterClrMapping/>
  </p:clrMapOvr>
</p:sld>
</file>

<file path=ppt/theme/theme1.xml><?xml version="1.0" encoding="utf-8"?>
<a:theme xmlns:a="http://schemas.openxmlformats.org/drawingml/2006/main" name="nas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HD:Users:jramsey:Desktop:Nash Word -&gt; PPT:nash.pot</Template>
  <TotalTime>47</TotalTime>
  <Words>1078</Words>
  <Application>Microsoft Office PowerPoint</Application>
  <PresentationFormat>On-screen Show (4:3)</PresentationFormat>
  <Paragraphs>171</Paragraphs>
  <Slides>40</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ＭＳ Ｐゴシック</vt:lpstr>
      <vt:lpstr>Times</vt:lpstr>
      <vt:lpstr>Wingdings</vt:lpstr>
      <vt:lpstr>Lucida Grande</vt:lpstr>
      <vt:lpstr>Calibri</vt:lpstr>
      <vt:lpstr>nash</vt:lpstr>
      <vt:lpstr>PowerPoint Presentation</vt:lpstr>
      <vt:lpstr>American Stories</vt:lpstr>
      <vt:lpstr>Probing the Trans-Mississippi West</vt:lpstr>
      <vt:lpstr>The International Context</vt:lpstr>
      <vt:lpstr>North and South America, 1800–1836</vt:lpstr>
      <vt:lpstr>Early Interest in the West</vt:lpstr>
      <vt:lpstr>United States Territorial Expansion by 1860</vt:lpstr>
      <vt:lpstr>Manifest Destiny</vt:lpstr>
      <vt:lpstr>Winning the Trans-Mississippi West</vt:lpstr>
      <vt:lpstr>Annexing Texas, 1845</vt:lpstr>
      <vt:lpstr>Annexing Texas, 1845 (cont'd)</vt:lpstr>
      <vt:lpstr>War with Mexico, 1846-1848</vt:lpstr>
      <vt:lpstr>The Mexican-American War</vt:lpstr>
      <vt:lpstr>California and New Mexico</vt:lpstr>
      <vt:lpstr>California and New Mexico (cont'd)</vt:lpstr>
      <vt:lpstr>The Oregon Question, 1844-1846</vt:lpstr>
      <vt:lpstr>United States Territorial Expansion by 1860</vt:lpstr>
      <vt:lpstr>Going West and East</vt:lpstr>
      <vt:lpstr>Going West and East</vt:lpstr>
      <vt:lpstr>Going West and East (cont'd)</vt:lpstr>
      <vt:lpstr>The Overland Trails</vt:lpstr>
      <vt:lpstr>A Mormon Wagon Train</vt:lpstr>
      <vt:lpstr>Overland Trails to the West</vt:lpstr>
      <vt:lpstr>Living in the West</vt:lpstr>
      <vt:lpstr>Living in the West</vt:lpstr>
      <vt:lpstr>Mining</vt:lpstr>
      <vt:lpstr>Mining (cont'd)</vt:lpstr>
      <vt:lpstr>Establishing God’s Kingdom</vt:lpstr>
      <vt:lpstr>Cities</vt:lpstr>
      <vt:lpstr>Cultures in Conflict</vt:lpstr>
      <vt:lpstr>Cultures in Conflict</vt:lpstr>
      <vt:lpstr>The Plains Tribes</vt:lpstr>
      <vt:lpstr>The Plains Tribes (cont'd)</vt:lpstr>
      <vt:lpstr>An Indian Contrast</vt:lpstr>
      <vt:lpstr>The Fort Laramie Council, 1851</vt:lpstr>
      <vt:lpstr>Indian land Cessions in 1840</vt:lpstr>
      <vt:lpstr>Overwhelming Mexican Settlers</vt:lpstr>
      <vt:lpstr>Conclusion: Manifest Destiny</vt:lpstr>
      <vt:lpstr>Conclusion: Fruits of Manifest Destiny</vt:lpstr>
      <vt:lpstr>Timeline</vt:lpstr>
    </vt:vector>
  </TitlesOfParts>
  <Company>Workflow Data Systems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8th Grade Social Studies</dc:creator>
  <cp:lastModifiedBy>Ryan Kay</cp:lastModifiedBy>
  <cp:revision>8</cp:revision>
  <dcterms:created xsi:type="dcterms:W3CDTF">2010-11-29T02:49:54Z</dcterms:created>
  <dcterms:modified xsi:type="dcterms:W3CDTF">2019-04-07T21:26:59Z</dcterms:modified>
</cp:coreProperties>
</file>