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  <p:sldId id="270" r:id="rId14"/>
    <p:sldId id="276" r:id="rId15"/>
    <p:sldId id="277" r:id="rId16"/>
    <p:sldId id="278" r:id="rId17"/>
    <p:sldId id="279" r:id="rId18"/>
    <p:sldId id="280" r:id="rId19"/>
    <p:sldId id="281" r:id="rId20"/>
    <p:sldId id="257" r:id="rId21"/>
    <p:sldId id="269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83" d="100"/>
          <a:sy n="83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051889-0EA6-48D6-89D1-D77404597F75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658808-43EA-447E-B6E4-C93CE93712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39E25B-3F8E-4201-93AF-74A4B5A152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9FBEED-DD91-4B12-83EA-855081A73C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799B1F-06C0-40BD-A023-BCF5BB7065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1E2306-1563-49EF-AE3A-3A0C0A1CBD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CD195D-92EF-41C7-91E4-F5856FF3E0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73B1E1-F4E4-4AB2-BD69-D9086E09A7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85631D-4A16-4824-B3CE-83B986790A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8E81F0-0DEA-480E-919E-9AF8BD5A68D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D5A533-6137-46C8-BDF7-7806070BEE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64FC9C-90EF-4615-8652-F362B3D19E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2B553E-17BA-430F-B2E1-92CC3B5584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F9463E-97CF-47FB-ADC7-5E4BAF0CE1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5218BD-0010-4BDD-A6F8-C7E17BC62A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3712F3-52FA-40BA-BC85-8AA77CE9C7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6F1F49-317E-49CF-BA93-B20D1761C2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DA0C24-CB95-4732-BABF-4D305E8903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26EC2D-2770-4D89-9167-B3FBE105C0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7F44CE-79AB-4B0E-9261-0335AF715C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A89232-5264-47A1-A5E0-3648F7EE72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ED49A3-A094-4F0D-B51D-019C0C3712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0C828C-F16A-4199-9F7E-61FFAF66EE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A7392C-FB7F-4AB0-9B91-3C96FD29C8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925FED-1470-4816-A09D-D6083CC6E4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96E906-7005-47B7-BC31-ADF62F6A4E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DD83D2-8028-403D-8AE7-C53AACAA0E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D5EBBD-9F78-4087-870D-24D1F2BBE876}" type="datetimeFigureOut">
              <a:rPr lang="en-US"/>
              <a:pPr>
                <a:defRPr/>
              </a:pPr>
              <a:t>3/13/2019</a:t>
            </a:fld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842214-7001-4FDF-8117-797D2A7DA73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CBF5A-2298-4AF3-B8B6-341630062449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53B03-AA82-4212-91C3-C4A4249E3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DCD5F4-F721-4C3C-9F3E-33063F4311E7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5ABA6C9-CD72-4AF3-BC38-182490383B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6041-CCFA-4244-AFD1-8316E330382C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D4501-2DD0-4BA8-8DE3-C31D22625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BC394E9-365B-402C-ABB8-3328BA77265E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1292D8-BFD4-4CD7-9C1E-5E8D0052C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B882-2B94-43EC-ABA4-D262633D16F8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31F5-1DEF-4826-AEAA-9BE2A70483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6F463-AA08-43C2-B863-B59EE4A3C448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DBC93-A008-4CFC-B09F-EF7765BB9A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F4EEC-FFF5-43F7-B420-FC6B290ED093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24071-18BA-47B4-AE8D-8AFE1A67B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E2FF-25B3-4F1F-9C70-763251AA5499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F0E5-5F61-4F97-861A-0CB8F31917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50C31-E365-4872-B7BA-2DDC0E7B117C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F8DF-831C-49B3-AEC6-9FBEF0CC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67FFF-4437-4406-950B-707ADE2F7D9E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DC0FDD-8B26-4854-A8D2-D81A82DCD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621A05B-7B20-444B-8264-AB0574F9F661}" type="datetimeFigureOut">
              <a:rPr lang="en-US"/>
              <a:pPr>
                <a:defRPr/>
              </a:pPr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E4E56A5-53BD-407A-823B-B1EADDC0C2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1" r:id="rId2"/>
    <p:sldLayoutId id="2147483709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0" r:id="rId9"/>
    <p:sldLayoutId id="2147483707" r:id="rId10"/>
    <p:sldLayoutId id="2147483711" r:id="rId11"/>
  </p:sldLayoutIdLst>
  <p:transition>
    <p:zoom dir="in"/>
  </p:transition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ADA7A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ADA7A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ADA7A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ADA7A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The American Journey:</a:t>
            </a:r>
            <a:br>
              <a:rPr lang="en-US" i="1" dirty="0" smtClean="0"/>
            </a:br>
            <a:r>
              <a:rPr lang="en-US" sz="2800" dirty="0" smtClean="0"/>
              <a:t>Ch. 10: The Age of Jackson</a:t>
            </a:r>
            <a:endParaRPr lang="en-US" sz="2800" i="1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n-US" smtClean="0"/>
              <a:t>Section 1: Jacksonian Democracy</a:t>
            </a:r>
          </a:p>
        </p:txBody>
      </p:sp>
      <p:pic>
        <p:nvPicPr>
          <p:cNvPr id="14339" name="Picture 2" descr="C:\Users\Snow\AppData\Local\Microsoft\Windows\Temporary Internet Files\Content.IE5\OQT5JIT9\MC900097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2590800"/>
            <a:ext cx="3784600" cy="39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Nullification? Secession?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391400" cy="5248275"/>
          </a:xfrm>
        </p:spPr>
        <p:txBody>
          <a:bodyPr/>
          <a:lstStyle/>
          <a:p>
            <a:r>
              <a:rPr lang="en-US" smtClean="0"/>
              <a:t>Calhoun said it this way: Either the states decide what’s constitutional, or the Supreme Court and Congress will always tell states what to do.</a:t>
            </a:r>
          </a:p>
          <a:p>
            <a:pPr lvl="1"/>
            <a:r>
              <a:rPr lang="en-US" smtClean="0"/>
              <a:t>He argued that since the federal government was a creation of the states, states can break away.</a:t>
            </a:r>
          </a:p>
          <a:p>
            <a:r>
              <a:rPr lang="en-US" smtClean="0"/>
              <a:t>Senator </a:t>
            </a:r>
            <a:r>
              <a:rPr lang="en-US" b="1" u="sng" smtClean="0"/>
              <a:t>Daniel Webster</a:t>
            </a:r>
            <a:r>
              <a:rPr lang="en-US" smtClean="0"/>
              <a:t> loudly declared that nullification and secession were appalling.</a:t>
            </a:r>
          </a:p>
          <a:p>
            <a:r>
              <a:rPr lang="en-US" smtClean="0"/>
              <a:t>In 1830 Jackson finally made his view known: he declared the Union must be preserved.</a:t>
            </a:r>
          </a:p>
          <a:p>
            <a:pPr lvl="1"/>
            <a:r>
              <a:rPr lang="en-US" smtClean="0"/>
              <a:t>In 1832 Calhoun won election to Senate and resigned as Jackson’s vice president.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Nullification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5248275"/>
          </a:xfrm>
        </p:spPr>
        <p:txBody>
          <a:bodyPr/>
          <a:lstStyle/>
          <a:p>
            <a:r>
              <a:rPr lang="en-US" smtClean="0"/>
              <a:t>Eventually John C. Calhoun and South Carolina became President Jackson’s biggest enemies.</a:t>
            </a:r>
          </a:p>
          <a:p>
            <a:r>
              <a:rPr lang="en-US" smtClean="0"/>
              <a:t>In 1832, Jackson and Congress passed a new, lower tariff to appease the South.</a:t>
            </a:r>
          </a:p>
          <a:p>
            <a:pPr lvl="1"/>
            <a:r>
              <a:rPr lang="en-US" smtClean="0"/>
              <a:t>But the South Carolina legislature passed the </a:t>
            </a:r>
            <a:r>
              <a:rPr lang="en-US" b="1" u="sng" smtClean="0"/>
              <a:t>Nullification Act,</a:t>
            </a:r>
            <a:r>
              <a:rPr lang="en-US" smtClean="0"/>
              <a:t> refusing to pay the “illegal” tariffs of 1828 and 1832 and threatening secession.</a:t>
            </a:r>
          </a:p>
          <a:p>
            <a:r>
              <a:rPr lang="en-US" smtClean="0"/>
              <a:t>Eventually Henry Clay and President Jackson struck a deal for a lower tariff with S.C.</a:t>
            </a:r>
          </a:p>
          <a:p>
            <a:pPr lvl="1"/>
            <a:r>
              <a:rPr lang="en-US" smtClean="0"/>
              <a:t>Calhoun and S.C. claimed victory, saying they’d forced a revision of the tariff, but they also realized a state couldn’t secede without a fight.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The American Journey:</a:t>
            </a:r>
            <a:br>
              <a:rPr lang="en-US" i="1" dirty="0" smtClean="0"/>
            </a:br>
            <a:r>
              <a:rPr lang="en-US" sz="2800" dirty="0" smtClean="0"/>
              <a:t>Ch. 10: The Age of Jackson</a:t>
            </a:r>
            <a:endParaRPr lang="en-US" sz="2800" i="1" dirty="0"/>
          </a:p>
        </p:txBody>
      </p:sp>
      <p:sp>
        <p:nvSpPr>
          <p:cNvPr id="49154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n-US" smtClean="0"/>
              <a:t>Section 3: Jackson and the Bank</a:t>
            </a:r>
          </a:p>
        </p:txBody>
      </p:sp>
      <p:pic>
        <p:nvPicPr>
          <p:cNvPr id="49155" name="Picture 2" descr="C:\Users\Snow\AppData\Local\Microsoft\Windows\Temporary Internet Files\Content.IE5\OQT5JIT9\MC90029554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124200"/>
            <a:ext cx="3513138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Jackson vs. the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725"/>
            <a:ext cx="8001000" cy="5248275"/>
          </a:xfrm>
        </p:spPr>
        <p:txBody>
          <a:bodyPr/>
          <a:lstStyle/>
          <a:p>
            <a:r>
              <a:rPr lang="en-US" smtClean="0"/>
              <a:t>President Jackson had long hated the </a:t>
            </a:r>
            <a:r>
              <a:rPr lang="en-US" b="1" u="sng" smtClean="0"/>
              <a:t>Bank of the United States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It was chartered by Congress, but run by </a:t>
            </a:r>
            <a:r>
              <a:rPr lang="en-US" i="1" smtClean="0"/>
              <a:t>wealthy Eastern bankers</a:t>
            </a:r>
            <a:r>
              <a:rPr lang="en-US" smtClean="0"/>
              <a:t> instead of elected officials.</a:t>
            </a:r>
          </a:p>
          <a:p>
            <a:r>
              <a:rPr lang="en-US" smtClean="0"/>
              <a:t>In 1832, Senators Daniel Webster and Henry Clay asked the president of the Bank, </a:t>
            </a:r>
            <a:r>
              <a:rPr lang="en-US" b="1" u="sng" smtClean="0"/>
              <a:t>Nicholas Biddle</a:t>
            </a:r>
            <a:r>
              <a:rPr lang="en-US" smtClean="0"/>
              <a:t>, to help them defeat Jackson’s reelection.</a:t>
            </a:r>
          </a:p>
          <a:p>
            <a:pPr lvl="1"/>
            <a:r>
              <a:rPr lang="en-US" smtClean="0"/>
              <a:t>The Bank’s charter was to be renewed in 1836, but Clay and Webster asked Biddle to apply for a new charter in 1832.</a:t>
            </a:r>
          </a:p>
          <a:p>
            <a:pPr lvl="1"/>
            <a:r>
              <a:rPr lang="en-US" smtClean="0"/>
              <a:t>They thought the Bank was popular.</a:t>
            </a:r>
          </a:p>
          <a:p>
            <a:pPr lvl="1"/>
            <a:r>
              <a:rPr lang="en-US" smtClean="0"/>
              <a:t>If Jackson rejected the Bank charter, he’d be defeated, they figured, and Clay would be elected.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Jackson vs. the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725"/>
            <a:ext cx="7848600" cy="5248275"/>
          </a:xfrm>
        </p:spPr>
        <p:txBody>
          <a:bodyPr/>
          <a:lstStyle/>
          <a:p>
            <a:r>
              <a:rPr lang="en-US" smtClean="0"/>
              <a:t>Jackson was sick in bed when the charter came to him.</a:t>
            </a:r>
          </a:p>
          <a:p>
            <a:pPr lvl="1"/>
            <a:r>
              <a:rPr lang="en-US" smtClean="0"/>
              <a:t>He told his friend Martin Van Buren, “The bank…is trying to kill me.  But I will kill it!”</a:t>
            </a:r>
          </a:p>
          <a:p>
            <a:pPr lvl="1"/>
            <a:r>
              <a:rPr lang="en-US" smtClean="0"/>
              <a:t>He </a:t>
            </a:r>
            <a:r>
              <a:rPr lang="en-US" b="1" u="sng" smtClean="0"/>
              <a:t>vetoed</a:t>
            </a:r>
            <a:r>
              <a:rPr lang="en-US" b="1" smtClean="0"/>
              <a:t> </a:t>
            </a:r>
            <a:r>
              <a:rPr lang="en-US" smtClean="0"/>
              <a:t>(rejected) the charter.</a:t>
            </a:r>
          </a:p>
          <a:p>
            <a:r>
              <a:rPr lang="en-US" i="1" smtClean="0"/>
              <a:t>McCulloch v. Maryland</a:t>
            </a:r>
            <a:r>
              <a:rPr lang="en-US" smtClean="0"/>
              <a:t> had declared that the Bank was constitutional.</a:t>
            </a:r>
          </a:p>
          <a:p>
            <a:pPr lvl="1"/>
            <a:r>
              <a:rPr lang="en-US" smtClean="0"/>
              <a:t>But Jackson once again fought the Supreme Court.</a:t>
            </a:r>
          </a:p>
          <a:p>
            <a:r>
              <a:rPr lang="en-US" smtClean="0"/>
              <a:t>Clay and Webster’s plan backfired.</a:t>
            </a:r>
          </a:p>
          <a:p>
            <a:pPr lvl="1"/>
            <a:r>
              <a:rPr lang="en-US" smtClean="0"/>
              <a:t>Most people supported Jackson’s veto, and he was reelected in another landslide.</a:t>
            </a:r>
          </a:p>
          <a:p>
            <a:pPr lvl="1"/>
            <a:r>
              <a:rPr lang="en-US" smtClean="0"/>
              <a:t>Martin Van Buren was elected vice president.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Jackson vs. the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725"/>
            <a:ext cx="7848600" cy="3419475"/>
          </a:xfrm>
        </p:spPr>
        <p:txBody>
          <a:bodyPr/>
          <a:lstStyle/>
          <a:p>
            <a:r>
              <a:rPr lang="en-US" dirty="0" smtClean="0"/>
              <a:t>Reelected, Jackson tried again to kill the bank.</a:t>
            </a:r>
          </a:p>
          <a:p>
            <a:pPr lvl="1"/>
            <a:r>
              <a:rPr lang="en-US" dirty="0" smtClean="0"/>
              <a:t>He ordered all government deposits withdrawn from the Bank and placed in smaller state banks.</a:t>
            </a:r>
          </a:p>
          <a:p>
            <a:r>
              <a:rPr lang="en-US" dirty="0" smtClean="0"/>
              <a:t>Jackson won his battle—the Bank was dead without government deposits.</a:t>
            </a:r>
          </a:p>
          <a:p>
            <a:pPr lvl="1"/>
            <a:r>
              <a:rPr lang="en-US" dirty="0" smtClean="0"/>
              <a:t>However, the death of the National Bank led to economic problems later.</a:t>
            </a:r>
          </a:p>
          <a:p>
            <a:pPr lvl="1"/>
            <a:r>
              <a:rPr lang="en-US" dirty="0" smtClean="0"/>
              <a:t>Political Cartoon, in textbook</a:t>
            </a:r>
          </a:p>
        </p:txBody>
      </p:sp>
      <p:pic>
        <p:nvPicPr>
          <p:cNvPr id="1026" name="Picture 2" descr="C:\Users\Snow\AppData\Local\Microsoft\Windows\Temporary Internet Files\Content.IE5\2IEESL0Q\MC90028100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2694781" y="5036127"/>
            <a:ext cx="2763838" cy="163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Van Buren &amp;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725"/>
            <a:ext cx="7848600" cy="5095875"/>
          </a:xfrm>
        </p:spPr>
        <p:txBody>
          <a:bodyPr/>
          <a:lstStyle/>
          <a:p>
            <a:r>
              <a:rPr lang="en-US" smtClean="0"/>
              <a:t>Jackson did not run a third time, but his vice president, </a:t>
            </a:r>
            <a:r>
              <a:rPr lang="en-US" b="1" u="sng" smtClean="0"/>
              <a:t>Martin Van Buren</a:t>
            </a:r>
            <a:r>
              <a:rPr lang="en-US" smtClean="0"/>
              <a:t>, easily won in 1836.</a:t>
            </a:r>
          </a:p>
          <a:p>
            <a:pPr lvl="1"/>
            <a:r>
              <a:rPr lang="en-US" smtClean="0"/>
              <a:t>His opposition was the </a:t>
            </a:r>
            <a:r>
              <a:rPr lang="en-US" b="1" u="sng" smtClean="0"/>
              <a:t>Whig Party</a:t>
            </a:r>
            <a:r>
              <a:rPr lang="en-US" smtClean="0"/>
              <a:t>, a new party of anti-Jacksonians and former National Republicans.</a:t>
            </a:r>
          </a:p>
          <a:p>
            <a:r>
              <a:rPr lang="en-US" smtClean="0"/>
              <a:t>In 1837, the country fell into a deep </a:t>
            </a:r>
            <a:r>
              <a:rPr lang="en-US" b="1" u="sng" smtClean="0"/>
              <a:t>depression</a:t>
            </a:r>
            <a:r>
              <a:rPr lang="en-US" smtClean="0"/>
              <a:t>, a period of low employment and poor business.</a:t>
            </a:r>
          </a:p>
          <a:p>
            <a:pPr lvl="1"/>
            <a:r>
              <a:rPr lang="en-US" smtClean="0"/>
              <a:t>“</a:t>
            </a:r>
            <a:r>
              <a:rPr lang="en-US" b="1" u="sng" smtClean="0"/>
              <a:t>The Panic of 1837</a:t>
            </a:r>
            <a:r>
              <a:rPr lang="en-US" smtClean="0"/>
              <a:t>”: Land values dropped sharply, investments declined, and banks failed.</a:t>
            </a:r>
          </a:p>
          <a:p>
            <a:pPr lvl="1"/>
            <a:r>
              <a:rPr lang="en-US" smtClean="0"/>
              <a:t>What is a “bubble”?</a:t>
            </a:r>
          </a:p>
          <a:p>
            <a:pPr lvl="1"/>
            <a:r>
              <a:rPr lang="en-US" smtClean="0"/>
              <a:t>Almost immediately, businesses failed and many Americans lost their jobs.</a:t>
            </a:r>
          </a:p>
          <a:p>
            <a:pPr lvl="1"/>
            <a:r>
              <a:rPr lang="en-US" smtClean="0"/>
              <a:t>People were terribly poor and angry.</a:t>
            </a:r>
          </a:p>
        </p:txBody>
      </p:sp>
      <p:pic>
        <p:nvPicPr>
          <p:cNvPr id="57347" name="Picture 2" descr="C:\Users\Snow\AppData\Local\Microsoft\Windows\Temporary Internet Files\Content.IE5\48XP1JXN\MC90009764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4825" y="4343400"/>
            <a:ext cx="22891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Van Buren &amp;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725"/>
            <a:ext cx="7848600" cy="5095875"/>
          </a:xfrm>
        </p:spPr>
        <p:txBody>
          <a:bodyPr/>
          <a:lstStyle/>
          <a:p>
            <a:r>
              <a:rPr lang="en-US" smtClean="0"/>
              <a:t>Although Van Buren was a laissez-faire president, he did persuade Congress to create a </a:t>
            </a:r>
            <a:r>
              <a:rPr lang="en-US" b="1" u="sng" smtClean="0"/>
              <a:t>federal treasury</a:t>
            </a:r>
            <a:r>
              <a:rPr lang="en-US" smtClean="0"/>
              <a:t> in 1840 to combat the depression.</a:t>
            </a:r>
          </a:p>
          <a:p>
            <a:pPr lvl="1"/>
            <a:r>
              <a:rPr lang="en-US" smtClean="0"/>
              <a:t>What’s </a:t>
            </a:r>
            <a:r>
              <a:rPr lang="en-US" b="1" u="sng" smtClean="0"/>
              <a:t>laissez-faire</a:t>
            </a:r>
            <a:r>
              <a:rPr lang="en-US" smtClean="0"/>
              <a:t>?</a:t>
            </a:r>
          </a:p>
          <a:p>
            <a:pPr marL="1143000" lvl="2"/>
            <a:r>
              <a:rPr lang="en-US" smtClean="0"/>
              <a:t>Government should interfere as little as possible.</a:t>
            </a:r>
          </a:p>
          <a:p>
            <a:pPr lvl="1"/>
            <a:r>
              <a:rPr lang="en-US" smtClean="0"/>
              <a:t>Unlike Jackson, Van Buren believed the government’s money had to be kept somewhere outside private banks to guard against bank crises.</a:t>
            </a:r>
          </a:p>
          <a:p>
            <a:pPr lvl="1"/>
            <a:r>
              <a:rPr lang="en-US" smtClean="0"/>
              <a:t>But Van Buren’s own party (Democratic) and many Whigs disagreed with him, and a split formed in the Democratic party.</a:t>
            </a:r>
          </a:p>
          <a:p>
            <a:pPr lvl="1"/>
            <a:r>
              <a:rPr lang="en-US" smtClean="0"/>
              <a:t>This gave the Whigs a chance to come to power.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Whigs Come to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7924800" cy="4267200"/>
          </a:xfrm>
        </p:spPr>
        <p:txBody>
          <a:bodyPr/>
          <a:lstStyle/>
          <a:p>
            <a:r>
              <a:rPr lang="en-US" smtClean="0"/>
              <a:t>The Whigs’ candidate, </a:t>
            </a:r>
            <a:r>
              <a:rPr lang="en-US" b="1" u="sng" smtClean="0"/>
              <a:t>William Henry Harrison</a:t>
            </a:r>
            <a:r>
              <a:rPr lang="en-US" smtClean="0"/>
              <a:t>, was popular from the Battle of Tippecanoe in the War of 1812.  His running mate was </a:t>
            </a:r>
            <a:r>
              <a:rPr lang="en-US" b="1" smtClean="0"/>
              <a:t>John Tyler.</a:t>
            </a:r>
          </a:p>
          <a:p>
            <a:pPr lvl="1"/>
            <a:r>
              <a:rPr lang="en-US" smtClean="0"/>
              <a:t>“Tippecanoe and Tyler Too!”</a:t>
            </a:r>
          </a:p>
          <a:p>
            <a:pPr lvl="1"/>
            <a:r>
              <a:rPr lang="en-US" smtClean="0"/>
              <a:t>Harrison was also portrayed as “a man of the people,” just like Jackson.</a:t>
            </a:r>
          </a:p>
          <a:p>
            <a:pPr lvl="1"/>
            <a:r>
              <a:rPr lang="en-US" smtClean="0"/>
              <a:t>He supported small farmers and common people, just like Jackson.</a:t>
            </a:r>
          </a:p>
          <a:p>
            <a:pPr lvl="1"/>
            <a:r>
              <a:rPr lang="en-US" smtClean="0"/>
              <a:t>Whigs generally supported a stronger                     federal government.</a:t>
            </a:r>
          </a:p>
        </p:txBody>
      </p:sp>
      <p:pic>
        <p:nvPicPr>
          <p:cNvPr id="3074" name="Picture 2" descr="C:\Users\Snow\AppData\Local\Microsoft\Windows\Temporary Internet Files\Content.IE5\OQT5JIT9\MC90009764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264025"/>
            <a:ext cx="24384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Whigs Come to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725"/>
            <a:ext cx="7924800" cy="5095875"/>
          </a:xfrm>
        </p:spPr>
        <p:txBody>
          <a:bodyPr/>
          <a:lstStyle/>
          <a:p>
            <a:r>
              <a:rPr lang="en-US" dirty="0" smtClean="0"/>
              <a:t>Harrison won, but he died four weeks after his inauguration.</a:t>
            </a:r>
          </a:p>
          <a:p>
            <a:pPr lvl="1"/>
            <a:r>
              <a:rPr lang="en-US" dirty="0" smtClean="0"/>
              <a:t>He gave his 1½-hour inauguration speech in a blizzard and later died of pneumonia.</a:t>
            </a:r>
          </a:p>
          <a:p>
            <a:pPr marL="530225" lvl="2" indent="0">
              <a:buNone/>
            </a:pPr>
            <a:endParaRPr lang="en-US" dirty="0" smtClean="0"/>
          </a:p>
          <a:p>
            <a:pPr lvl="1"/>
            <a:r>
              <a:rPr lang="en-US" b="1" u="sng" dirty="0" smtClean="0"/>
              <a:t>John Tyler</a:t>
            </a:r>
            <a:r>
              <a:rPr lang="en-US" dirty="0" smtClean="0"/>
              <a:t> became the nation’s first vice president to gain presidential office after a president’s death.</a:t>
            </a:r>
          </a:p>
          <a:p>
            <a:r>
              <a:rPr lang="en-US" dirty="0" smtClean="0"/>
              <a:t>But Tyler backed mostly Democratic ideas, and the Whig party abandoned him.</a:t>
            </a:r>
          </a:p>
          <a:p>
            <a:pPr lvl="1"/>
            <a:r>
              <a:rPr lang="en-US" dirty="0" smtClean="0"/>
              <a:t>Four years later, the Whig party was in disarray.</a:t>
            </a:r>
          </a:p>
          <a:p>
            <a:pPr lvl="1"/>
            <a:r>
              <a:rPr lang="en-US" dirty="0" smtClean="0"/>
              <a:t>Democratic candidate </a:t>
            </a:r>
            <a:r>
              <a:rPr lang="en-US" b="1" u="sng" dirty="0" smtClean="0"/>
              <a:t>James K. Polk</a:t>
            </a:r>
            <a:r>
              <a:rPr lang="en-US" dirty="0" smtClean="0"/>
              <a:t> won in 1844.</a:t>
            </a:r>
          </a:p>
          <a:p>
            <a:pPr lvl="1"/>
            <a:r>
              <a:rPr lang="en-US" dirty="0" smtClean="0"/>
              <a:t>The Whig Party was out of power after only four years. 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  <p:pic>
        <p:nvPicPr>
          <p:cNvPr id="4098" name="Picture 2" descr="C:\Users\Snow\AppData\Local\Microsoft\Windows\Temporary Internet Files\Content.IE5\JBIGA5UM\MC90009764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7413" y="533400"/>
            <a:ext cx="1906587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Users\Snow\AppData\Local\Microsoft\Windows\Temporary Internet Files\Content.IE5\2IEESL0Q\MC90009765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3962400"/>
            <a:ext cx="1833562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election of 1824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election of 1824 featured three </a:t>
            </a:r>
            <a:r>
              <a:rPr lang="en-US" b="1" u="sng" smtClean="0"/>
              <a:t>favorite sons</a:t>
            </a:r>
            <a:r>
              <a:rPr lang="en-US" smtClean="0"/>
              <a:t>, candidates supported by their home states rather than a national party.</a:t>
            </a:r>
          </a:p>
          <a:p>
            <a:pPr lvl="1"/>
            <a:r>
              <a:rPr lang="en-US" b="1" smtClean="0"/>
              <a:t>Henry Clay</a:t>
            </a:r>
            <a:r>
              <a:rPr lang="en-US" smtClean="0"/>
              <a:t> of Kentucky</a:t>
            </a:r>
          </a:p>
          <a:p>
            <a:pPr lvl="1"/>
            <a:r>
              <a:rPr lang="en-US" b="1" smtClean="0"/>
              <a:t>Andrew Jackson</a:t>
            </a:r>
            <a:r>
              <a:rPr lang="en-US" smtClean="0"/>
              <a:t> of Tennessee</a:t>
            </a:r>
          </a:p>
          <a:p>
            <a:pPr lvl="1"/>
            <a:r>
              <a:rPr lang="en-US" b="1" smtClean="0"/>
              <a:t>John Quincy Adams</a:t>
            </a:r>
            <a:r>
              <a:rPr lang="en-US" smtClean="0"/>
              <a:t> of Massachusetts (son of John Adams)</a:t>
            </a:r>
          </a:p>
          <a:p>
            <a:r>
              <a:rPr lang="en-US" smtClean="0"/>
              <a:t>Jackson won the most popular votes, but no one received a majority, over 50%.</a:t>
            </a:r>
          </a:p>
          <a:p>
            <a:r>
              <a:rPr lang="en-US" smtClean="0"/>
              <a:t>Jackson did receive the </a:t>
            </a:r>
            <a:r>
              <a:rPr lang="en-US" b="1" u="sng" smtClean="0"/>
              <a:t>plurality</a:t>
            </a:r>
            <a:r>
              <a:rPr lang="en-US" smtClean="0"/>
              <a:t>, the largest single share (99 of 162).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The American Journey:</a:t>
            </a:r>
            <a:br>
              <a:rPr lang="en-US" i="1" dirty="0" smtClean="0"/>
            </a:br>
            <a:r>
              <a:rPr lang="en-US" sz="2800" dirty="0" smtClean="0"/>
              <a:t>Ch. 10: The Age of Jackson</a:t>
            </a:r>
            <a:endParaRPr lang="en-US" sz="2800" i="1" dirty="0"/>
          </a:p>
        </p:txBody>
      </p:sp>
      <p:sp>
        <p:nvSpPr>
          <p:cNvPr id="36866" name="Subtitle 2"/>
          <p:cNvSpPr>
            <a:spLocks noGrp="1"/>
          </p:cNvSpPr>
          <p:nvPr>
            <p:ph type="subTitle" idx="1"/>
          </p:nvPr>
        </p:nvSpPr>
        <p:spPr>
          <a:xfrm>
            <a:off x="2743200" y="3540125"/>
            <a:ext cx="5726113" cy="1101725"/>
          </a:xfrm>
        </p:spPr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3: </a:t>
            </a:r>
            <a:r>
              <a:rPr lang="en-US" dirty="0" smtClean="0"/>
              <a:t>The Removal of Native Americans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Native American Relocation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391400" cy="5248275"/>
          </a:xfrm>
        </p:spPr>
        <p:txBody>
          <a:bodyPr/>
          <a:lstStyle/>
          <a:p>
            <a:r>
              <a:rPr lang="en-US" dirty="0" smtClean="0"/>
              <a:t>The Native Americans of Georgia faced a large problem when white settlers began to move onto their land.</a:t>
            </a:r>
          </a:p>
          <a:p>
            <a:r>
              <a:rPr lang="en-US" dirty="0" smtClean="0"/>
              <a:t>Many wanted the tribes moved west of the Mississippi River to free up the good Southern soil for white farmers.</a:t>
            </a:r>
          </a:p>
          <a:p>
            <a:pPr lvl="1"/>
            <a:r>
              <a:rPr lang="en-US" dirty="0" smtClean="0"/>
              <a:t>Jackson supported the calls for relocation.</a:t>
            </a:r>
          </a:p>
          <a:p>
            <a:r>
              <a:rPr lang="en-US" dirty="0" smtClean="0"/>
              <a:t>In 1830, Congress Approved the </a:t>
            </a:r>
            <a:r>
              <a:rPr lang="en-US" b="1" u="sng" dirty="0" smtClean="0"/>
              <a:t>Indian Removal Act.</a:t>
            </a:r>
          </a:p>
          <a:p>
            <a:pPr lvl="1"/>
            <a:r>
              <a:rPr lang="en-US" dirty="0" smtClean="0"/>
              <a:t>Congress paid Native American to move west.</a:t>
            </a:r>
          </a:p>
          <a:p>
            <a:pPr lvl="1"/>
            <a:r>
              <a:rPr lang="en-US" dirty="0" smtClean="0"/>
              <a:t>In 1834 Congress created the Indian Territory in modern-day Oklahoma.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Cherokee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391400" cy="5248275"/>
          </a:xfrm>
        </p:spPr>
        <p:txBody>
          <a:bodyPr/>
          <a:lstStyle/>
          <a:p>
            <a:r>
              <a:rPr lang="en-US" smtClean="0"/>
              <a:t>The </a:t>
            </a:r>
            <a:r>
              <a:rPr lang="en-US" b="1" u="sng" smtClean="0"/>
              <a:t>Cherokee Nation</a:t>
            </a:r>
            <a:r>
              <a:rPr lang="en-US" smtClean="0"/>
              <a:t> refused to move.</a:t>
            </a:r>
          </a:p>
          <a:p>
            <a:pPr lvl="1"/>
            <a:r>
              <a:rPr lang="en-US" smtClean="0"/>
              <a:t>In the 1790’s the federal government had recognized the Cherokee people as a separate nation with its own laws.</a:t>
            </a:r>
          </a:p>
          <a:p>
            <a:pPr lvl="1"/>
            <a:r>
              <a:rPr lang="en-US" smtClean="0"/>
              <a:t>But Georgia refused to acknowledge them.</a:t>
            </a:r>
          </a:p>
          <a:p>
            <a:r>
              <a:rPr lang="en-US" smtClean="0"/>
              <a:t>The Cherokee sued Georgia (</a:t>
            </a:r>
            <a:r>
              <a:rPr lang="en-US" i="1" u="sng" smtClean="0"/>
              <a:t>Worcester v. Georgia</a:t>
            </a:r>
            <a:r>
              <a:rPr lang="en-US" smtClean="0"/>
              <a:t>), a Supreme Court case in which Chief Justice John Marshall sided with the Cherokee.</a:t>
            </a:r>
          </a:p>
          <a:p>
            <a:r>
              <a:rPr lang="en-US" smtClean="0"/>
              <a:t>But Jackson overstepped the Supreme Court.</a:t>
            </a:r>
          </a:p>
          <a:p>
            <a:pPr lvl="1"/>
            <a:r>
              <a:rPr lang="en-US" smtClean="0"/>
              <a:t>“John Marshall has made his decision.  Now let him enforce it.”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trail of Tears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391400" cy="5248275"/>
          </a:xfrm>
        </p:spPr>
        <p:txBody>
          <a:bodyPr/>
          <a:lstStyle/>
          <a:p>
            <a:r>
              <a:rPr lang="en-US" smtClean="0"/>
              <a:t>In 1835, the federal government persuaded a few Cherokee to sign over their land.</a:t>
            </a:r>
          </a:p>
          <a:p>
            <a:pPr lvl="1"/>
            <a:r>
              <a:rPr lang="en-US" smtClean="0"/>
              <a:t>But most Cherokee refused and petitioned the government for understanding.</a:t>
            </a:r>
          </a:p>
          <a:p>
            <a:pPr lvl="1"/>
            <a:r>
              <a:rPr lang="en-US" smtClean="0"/>
              <a:t>Jackson and the federal government were not persuaded.</a:t>
            </a:r>
          </a:p>
          <a:p>
            <a:pPr lvl="1"/>
            <a:r>
              <a:rPr lang="en-US" smtClean="0"/>
              <a:t>In 1838, federal troops under Gen. Winfield Scott removed the Cherokee.</a:t>
            </a:r>
          </a:p>
          <a:p>
            <a:pPr lvl="1"/>
            <a:r>
              <a:rPr lang="en-US" smtClean="0"/>
              <a:t>The Cherokee did not fight back, and thousands died on their forced march west through bad weather.</a:t>
            </a:r>
          </a:p>
          <a:p>
            <a:pPr lvl="1"/>
            <a:r>
              <a:rPr lang="en-US" smtClean="0"/>
              <a:t>“</a:t>
            </a:r>
            <a:r>
              <a:rPr lang="en-US" b="1" u="sng" smtClean="0"/>
              <a:t>The Trail of Tears</a:t>
            </a:r>
            <a:r>
              <a:rPr lang="en-US" b="1" smtClean="0"/>
              <a:t>”</a:t>
            </a:r>
            <a:endParaRPr lang="en-US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Native American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467600" cy="5248275"/>
          </a:xfrm>
        </p:spPr>
        <p:txBody>
          <a:bodyPr/>
          <a:lstStyle/>
          <a:p>
            <a:r>
              <a:rPr lang="en-US" smtClean="0"/>
              <a:t>Some Natives did resist, however.</a:t>
            </a:r>
          </a:p>
          <a:p>
            <a:pPr lvl="1"/>
            <a:r>
              <a:rPr lang="en-US" b="1" u="sng" smtClean="0"/>
              <a:t>Black Hawk</a:t>
            </a:r>
            <a:r>
              <a:rPr lang="en-US" smtClean="0"/>
              <a:t>, a Sauk chief, led a force to recapture their homeland in Illinois.</a:t>
            </a:r>
          </a:p>
          <a:p>
            <a:pPr lvl="2"/>
            <a:r>
              <a:rPr lang="en-US" smtClean="0"/>
              <a:t>Hundreds were killed, others pursued and slaughtered.</a:t>
            </a:r>
          </a:p>
          <a:p>
            <a:pPr lvl="1"/>
            <a:r>
              <a:rPr lang="en-US" smtClean="0"/>
              <a:t>The </a:t>
            </a:r>
            <a:r>
              <a:rPr lang="en-US" b="1" u="sng" smtClean="0"/>
              <a:t>Seminole</a:t>
            </a:r>
            <a:r>
              <a:rPr lang="en-US" smtClean="0"/>
              <a:t> people, led by </a:t>
            </a:r>
            <a:r>
              <a:rPr lang="en-US" b="1" u="sng" smtClean="0"/>
              <a:t>Chief Osceola</a:t>
            </a:r>
            <a:r>
              <a:rPr lang="en-US" smtClean="0"/>
              <a:t>, teamed up with former slaves to attack white settlers in Florida.</a:t>
            </a:r>
          </a:p>
          <a:p>
            <a:pPr lvl="1"/>
            <a:r>
              <a:rPr lang="en-US" smtClean="0"/>
              <a:t>They used </a:t>
            </a:r>
            <a:r>
              <a:rPr lang="en-US" b="1" u="sng" smtClean="0"/>
              <a:t>guerilla tactics</a:t>
            </a:r>
            <a:r>
              <a:rPr lang="en-US" smtClean="0"/>
              <a:t>, ambushes and surprise attacks and retreats.</a:t>
            </a:r>
          </a:p>
          <a:p>
            <a:pPr lvl="1"/>
            <a:r>
              <a:rPr lang="en-US" smtClean="0"/>
              <a:t>In 1835, they killed most of a force of 110 under Major Francis Dade and outlasted the troops.</a:t>
            </a:r>
          </a:p>
          <a:p>
            <a:pPr lvl="1"/>
            <a:r>
              <a:rPr lang="en-US" smtClean="0"/>
              <a:t>The Seminole were the only Native tribe to successfully resist removal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Five Civilized Tribes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467600" cy="3038475"/>
          </a:xfrm>
        </p:spPr>
        <p:txBody>
          <a:bodyPr/>
          <a:lstStyle/>
          <a:p>
            <a:r>
              <a:rPr lang="en-US" smtClean="0"/>
              <a:t>In the end, few Natives remained east of the Mississippi.</a:t>
            </a:r>
          </a:p>
          <a:p>
            <a:pPr lvl="1"/>
            <a:r>
              <a:rPr lang="en-US" smtClean="0"/>
              <a:t>They had given up over 100 million acres and received 32 million acres and $68 million in return.</a:t>
            </a:r>
          </a:p>
          <a:p>
            <a:r>
              <a:rPr lang="en-US" smtClean="0"/>
              <a:t>The “</a:t>
            </a:r>
            <a:r>
              <a:rPr lang="en-US" u="sng" smtClean="0"/>
              <a:t>Five Civilized Tribes</a:t>
            </a:r>
            <a:r>
              <a:rPr lang="en-US" smtClean="0"/>
              <a:t>” were relocated to present-day Oklahoma.</a:t>
            </a:r>
          </a:p>
          <a:p>
            <a:pPr lvl="1"/>
            <a:r>
              <a:rPr lang="en-US" smtClean="0"/>
              <a:t>Cherokee, Creek, Seminole, Chickasaw &amp; Choctaw</a:t>
            </a:r>
          </a:p>
        </p:txBody>
      </p:sp>
      <p:pic>
        <p:nvPicPr>
          <p:cNvPr id="4" name="Picture 3" descr="4075~End-of-the-Trail-Poster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511675"/>
            <a:ext cx="27432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election of 1824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Twelfth Amendment says that when no candidate receives a majority, the House of Representatives selects the president.</a:t>
            </a:r>
          </a:p>
          <a:p>
            <a:r>
              <a:rPr lang="en-US" smtClean="0"/>
              <a:t>Adams and Clay made a secret deal.</a:t>
            </a:r>
          </a:p>
          <a:p>
            <a:pPr lvl="1"/>
            <a:r>
              <a:rPr lang="en-US" smtClean="0"/>
              <a:t>Clay used his influence as Speaker of the House to persuade the House not to vote for Jackson.</a:t>
            </a:r>
          </a:p>
          <a:p>
            <a:pPr lvl="1"/>
            <a:r>
              <a:rPr lang="en-US" smtClean="0"/>
              <a:t>Adams was elected, and he named Clay as secretary of state.</a:t>
            </a:r>
          </a:p>
          <a:p>
            <a:pPr lvl="1"/>
            <a:r>
              <a:rPr lang="en-US" smtClean="0"/>
              <a:t>But this “</a:t>
            </a:r>
            <a:r>
              <a:rPr lang="en-US" b="1" u="sng" smtClean="0"/>
              <a:t>corrupt bargain</a:t>
            </a:r>
            <a:r>
              <a:rPr lang="en-US" smtClean="0"/>
              <a:t>,” along with unpopular policies (stronger navy, larger government) made </a:t>
            </a:r>
            <a:r>
              <a:rPr lang="en-US" b="1" u="sng" smtClean="0"/>
              <a:t>John Quincy Adams</a:t>
            </a:r>
            <a:r>
              <a:rPr lang="en-US" smtClean="0"/>
              <a:t> a very unpopular president.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election of 1828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By 1828, there were two parties.	</a:t>
            </a:r>
          </a:p>
          <a:p>
            <a:pPr lvl="1"/>
            <a:r>
              <a:rPr lang="en-US" b="1" u="sng" smtClean="0"/>
              <a:t>Democratic-Republicans</a:t>
            </a:r>
            <a:r>
              <a:rPr lang="en-US" smtClean="0"/>
              <a:t> supported Jackson and supported states’ rights and smaller government.</a:t>
            </a:r>
          </a:p>
          <a:p>
            <a:pPr lvl="2"/>
            <a:r>
              <a:rPr lang="en-US" smtClean="0"/>
              <a:t>They were generally frontier people, immigrants, and city workers.</a:t>
            </a:r>
          </a:p>
          <a:p>
            <a:pPr lvl="1"/>
            <a:r>
              <a:rPr lang="en-US" b="1" u="sng" smtClean="0"/>
              <a:t>National Republicans</a:t>
            </a:r>
            <a:r>
              <a:rPr lang="en-US" smtClean="0"/>
              <a:t> supported Adams and supported stronger government, a national bank, and road-building.</a:t>
            </a:r>
          </a:p>
          <a:p>
            <a:pPr lvl="2"/>
            <a:r>
              <a:rPr lang="en-US" smtClean="0"/>
              <a:t>They were generally farmers and merchants.</a:t>
            </a:r>
          </a:p>
          <a:p>
            <a:r>
              <a:rPr lang="en-US" smtClean="0"/>
              <a:t>This campaign featured an extreme amount of </a:t>
            </a:r>
            <a:r>
              <a:rPr lang="en-US" b="1" u="sng" smtClean="0"/>
              <a:t>mudslinging</a:t>
            </a:r>
            <a:r>
              <a:rPr lang="en-US" smtClean="0"/>
              <a:t>, attempts to ruin the other candidate’s reputation.</a:t>
            </a:r>
          </a:p>
          <a:p>
            <a:endParaRPr lang="en-US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election of 1828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was also the first use of slogans, buttons, and rallies, all of which became permanent parts of campaigning.</a:t>
            </a:r>
          </a:p>
          <a:p>
            <a:r>
              <a:rPr lang="en-US" smtClean="0"/>
              <a:t>Jackson ended up winning in a </a:t>
            </a:r>
            <a:r>
              <a:rPr lang="en-US" b="1" u="sng" smtClean="0"/>
              <a:t>landslide</a:t>
            </a:r>
            <a:r>
              <a:rPr lang="en-US" smtClean="0"/>
              <a:t>, an overwhelming victory.</a:t>
            </a:r>
          </a:p>
          <a:p>
            <a:pPr lvl="1"/>
            <a:r>
              <a:rPr lang="en-US" smtClean="0"/>
              <a:t>56% of the vote, 178 electoral votes</a:t>
            </a:r>
          </a:p>
          <a:p>
            <a:pPr lvl="1"/>
            <a:r>
              <a:rPr lang="en-US" smtClean="0"/>
              <a:t>John C. Calhoun switched parties to become Jackson’s vice president (he was Adams’s V.P.).</a:t>
            </a:r>
          </a:p>
          <a:p>
            <a:endParaRPr lang="en-US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Jackson’s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50196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Jackson was immensely popular, especially with small farmers and craftsmen.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He seemed like “a man of the people.”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He was a patriot.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He was a war hero.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He worked hard from poverty to wealth.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Jackson had gained his popularity during the War of 1812.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He defeated the Creek Native Americans at the Battle of Horseshoe Bend and the British at the Battle of New Orleans.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His troops called him “Old Hickory” because he was as tough as a hard hickory tree.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Jackson’s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391400" cy="5019675"/>
          </a:xfrm>
        </p:spPr>
        <p:txBody>
          <a:bodyPr/>
          <a:lstStyle/>
          <a:p>
            <a:r>
              <a:rPr lang="en-US" smtClean="0"/>
              <a:t>Jackson promised “equal protection and equal benefits” for all Americans.</a:t>
            </a:r>
          </a:p>
          <a:p>
            <a:pPr lvl="1"/>
            <a:r>
              <a:rPr lang="en-US" smtClean="0"/>
              <a:t>(This actually meant all white males.)</a:t>
            </a:r>
          </a:p>
          <a:p>
            <a:pPr lvl="1"/>
            <a:r>
              <a:rPr lang="en-US" smtClean="0"/>
              <a:t>Still, the property requirements to vote began to loosen, and many white males finally got to vote.</a:t>
            </a:r>
          </a:p>
          <a:p>
            <a:r>
              <a:rPr lang="en-US" smtClean="0"/>
              <a:t>Democrats favored democracy, and they sought to break up the </a:t>
            </a:r>
            <a:r>
              <a:rPr lang="en-US" b="1" u="sng" smtClean="0"/>
              <a:t>bureaucracy</a:t>
            </a:r>
            <a:r>
              <a:rPr lang="en-US" smtClean="0"/>
              <a:t>, a system in which nonelected officials carried out laws.</a:t>
            </a:r>
          </a:p>
          <a:p>
            <a:pPr lvl="1"/>
            <a:r>
              <a:rPr lang="en-US" smtClean="0"/>
              <a:t>Jackson replaced many nonelected officials with his supporters.</a:t>
            </a:r>
          </a:p>
          <a:p>
            <a:pPr lvl="1"/>
            <a:r>
              <a:rPr lang="en-US" smtClean="0"/>
              <a:t>Some accused Jackson of acting as a tyrant.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Jackson’s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391400" cy="5248275"/>
          </a:xfrm>
        </p:spPr>
        <p:txBody>
          <a:bodyPr/>
          <a:lstStyle/>
          <a:p>
            <a:r>
              <a:rPr lang="en-US" smtClean="0"/>
              <a:t>Jackson and his supporters responded that “to the victors belong the spoils.”</a:t>
            </a:r>
          </a:p>
          <a:p>
            <a:pPr lvl="1"/>
            <a:r>
              <a:rPr lang="en-US" smtClean="0"/>
              <a:t>In other words, since Jackson won, he and his supporters earned the right to the benefits.</a:t>
            </a:r>
          </a:p>
          <a:p>
            <a:pPr lvl="1"/>
            <a:r>
              <a:rPr lang="en-US" smtClean="0"/>
              <a:t>The process of replacing government employees with the winning candidate’s supporters is called the </a:t>
            </a:r>
            <a:r>
              <a:rPr lang="en-US" b="1" u="sng" smtClean="0"/>
              <a:t>spoils system</a:t>
            </a:r>
            <a:r>
              <a:rPr lang="en-US" smtClean="0"/>
              <a:t>.</a:t>
            </a:r>
          </a:p>
          <a:p>
            <a:r>
              <a:rPr lang="en-US" smtClean="0"/>
              <a:t>Another change was the abandoning of the </a:t>
            </a:r>
            <a:r>
              <a:rPr lang="en-US" b="1" u="sng" smtClean="0"/>
              <a:t>caucus system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Under the caucus system, political candidates were chosen by special committees of Congress.</a:t>
            </a:r>
          </a:p>
          <a:p>
            <a:pPr lvl="1"/>
            <a:r>
              <a:rPr lang="en-US" smtClean="0"/>
              <a:t>Under Jackson, nominating conventions of state delegates replaced the Congressional committees.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Tariff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391400" cy="52482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In 1828, Congress placed a </a:t>
            </a:r>
            <a:r>
              <a:rPr lang="en-US" b="1" u="sng" smtClean="0"/>
              <a:t>tariff</a:t>
            </a:r>
            <a:r>
              <a:rPr lang="en-US" smtClean="0"/>
              <a:t>, a fee on imported goods, on all goods from Europe.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This encouraged Americans to buy American.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North loved the tariff—it caused people to buy their goods.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South hated it—the South had little manufacturing, and it meant higher prices.</a:t>
            </a:r>
          </a:p>
          <a:p>
            <a:pPr>
              <a:lnSpc>
                <a:spcPct val="90000"/>
              </a:lnSpc>
            </a:pPr>
            <a:r>
              <a:rPr lang="en-US" smtClean="0"/>
              <a:t>Vice President John C. Calhoun argued that the South had the right to </a:t>
            </a:r>
            <a:r>
              <a:rPr lang="en-US" b="1" u="sng" smtClean="0"/>
              <a:t>nullify</a:t>
            </a:r>
            <a:r>
              <a:rPr lang="en-US" smtClean="0"/>
              <a:t> (cancel) a federal law states disagreed with.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Some Southerners called for the South to secede.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Do states have the right to secede if they disagree with the federal government?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343</TotalTime>
  <Words>1918</Words>
  <Application>Microsoft Office PowerPoint</Application>
  <PresentationFormat>On-screen Show (4:3)</PresentationFormat>
  <Paragraphs>185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Trebuchet MS</vt:lpstr>
      <vt:lpstr>Wingdings</vt:lpstr>
      <vt:lpstr>Wingdings 2</vt:lpstr>
      <vt:lpstr>Opulent</vt:lpstr>
      <vt:lpstr>The American Journey: Ch. 10: The Age of Jackson</vt:lpstr>
      <vt:lpstr>The election of 1824</vt:lpstr>
      <vt:lpstr>The election of 1824</vt:lpstr>
      <vt:lpstr>The election of 1828</vt:lpstr>
      <vt:lpstr>The election of 1828</vt:lpstr>
      <vt:lpstr>Jackson’s presidency</vt:lpstr>
      <vt:lpstr>Jackson’s presidency</vt:lpstr>
      <vt:lpstr>Jackson’s presidency</vt:lpstr>
      <vt:lpstr>The Tariff Debate</vt:lpstr>
      <vt:lpstr>Nullification? Secession?</vt:lpstr>
      <vt:lpstr>Nullification Crisis</vt:lpstr>
      <vt:lpstr>The American Journey: Ch. 10: The Age of Jackson</vt:lpstr>
      <vt:lpstr>Jackson vs. the Bank</vt:lpstr>
      <vt:lpstr>Jackson vs. the Bank</vt:lpstr>
      <vt:lpstr>Jackson vs. the Bank</vt:lpstr>
      <vt:lpstr>Van Buren &amp; the Economy</vt:lpstr>
      <vt:lpstr>Van Buren &amp; the Economy</vt:lpstr>
      <vt:lpstr>The Whigs Come to Power</vt:lpstr>
      <vt:lpstr>The Whigs Come to Power</vt:lpstr>
      <vt:lpstr>The American Journey: Ch. 10: The Age of Jackson</vt:lpstr>
      <vt:lpstr>Native American Relocation</vt:lpstr>
      <vt:lpstr>The Cherokee Nation</vt:lpstr>
      <vt:lpstr>The trail of Tears</vt:lpstr>
      <vt:lpstr>Native American Resistance</vt:lpstr>
      <vt:lpstr>The Five Civilized Tribes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Journey: Ch. 10: The Age of Jackson</dc:title>
  <dc:creator>8th Grade Social Studies</dc:creator>
  <cp:lastModifiedBy>Windows User</cp:lastModifiedBy>
  <cp:revision>116</cp:revision>
  <dcterms:created xsi:type="dcterms:W3CDTF">2011-01-15T17:31:57Z</dcterms:created>
  <dcterms:modified xsi:type="dcterms:W3CDTF">2019-03-13T11:43:31Z</dcterms:modified>
</cp:coreProperties>
</file>