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5"/>
  </p:notesMasterIdLst>
  <p:sldIdLst>
    <p:sldId id="257" r:id="rId6"/>
    <p:sldId id="258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1" r:id="rId17"/>
    <p:sldId id="271" r:id="rId18"/>
    <p:sldId id="256" r:id="rId19"/>
    <p:sldId id="262" r:id="rId20"/>
    <p:sldId id="273" r:id="rId21"/>
    <p:sldId id="272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576">
          <p15:clr>
            <a:srgbClr val="A4A3A4"/>
          </p15:clr>
        </p15:guide>
        <p15:guide id="3" pos="288">
          <p15:clr>
            <a:srgbClr val="A4A3A4"/>
          </p15:clr>
        </p15:guide>
        <p15:guide id="4" pos="5184">
          <p15:clr>
            <a:srgbClr val="A4A3A4"/>
          </p15:clr>
        </p15:guide>
        <p15:guide id="5" pos="547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FF99"/>
    <a:srgbClr val="0062AC"/>
    <a:srgbClr val="FF9900"/>
    <a:srgbClr val="FF3300"/>
    <a:srgbClr val="3399FF"/>
    <a:srgbClr val="FF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20" y="54"/>
      </p:cViewPr>
      <p:guideLst>
        <p:guide orient="horz" pos="720"/>
        <p:guide pos="576"/>
        <p:guide pos="288"/>
        <p:guide pos="5184"/>
        <p:guide pos="54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FD23CB1-8731-4CE3-ACA4-170AD4107F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5B19DF9-AAF7-41CA-BCDD-9A27ACD13F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6BB6CBE-2B8E-4E21-94C2-0C0325DC07E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455A59C-C8BA-442F-9CBD-81E4315BD8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D2E42EF5-FD2B-4AAA-8AC5-F532CC1F84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4142A78-E37A-4377-8B2D-63D9A4E36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B88AD1-15E0-4ABC-AD1C-7E71594582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8CB6EF9-8AF8-49AA-9F13-3BAD46F6B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31CDE1-86B5-40E2-AB6A-5419C1675EF6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A24AA78-8BE9-4A25-8B4B-AB1CBFC1F4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343730D-014D-46A6-902E-796E781F0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91D44EB-8CDE-4FB1-9022-889DF78BEA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D43FEC-0A19-4F1C-B1DB-A5B1E9BE3D00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3A1B05F-8909-441F-A699-B04739651A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E2AF8E3-F038-4E27-B31D-E2608CF50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62508B2-0A4E-41DE-86A8-2026AAD46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6AFDE9FB-B218-42DA-8C90-2B5EEB551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9FDB2A50-1F72-4978-9C3F-F25BF2680D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73EBFA-FC8C-479A-892B-9F1C17AB3769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214BE0E-DA34-4D99-8AC9-4C9DED38206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658EE1F-3DE5-4020-8B0D-280840AB70DB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FDB2E54-4366-470B-A5D9-E783247C88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6EA30D0-E026-4876-A002-466EC7EE2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ttn_next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169C559-2932-4740-AD44-1CA0B806E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50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tn_prev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0FA2664-CCA1-4D52-8225-1A41905F4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bttn_next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8E44F24-3457-411F-97F4-DC1692FD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71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ttn_prev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CD6BA75-37F8-4875-B993-CAB156E03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>
            <a:extLst>
              <a:ext uri="{FF2B5EF4-FFF2-40B4-BE49-F238E27FC236}">
                <a16:creationId xmlns:a16="http://schemas.microsoft.com/office/drawing/2014/main" id="{555AFB6D-F210-423D-9B7D-689C56279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bttn_exit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9E235351-5B86-4A32-A608-DE2124E52D30}"/>
              </a:ext>
            </a:extLst>
          </p:cNvPr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8">
            <a:extLst>
              <a:ext uri="{FF2B5EF4-FFF2-40B4-BE49-F238E27FC236}">
                <a16:creationId xmlns:a16="http://schemas.microsoft.com/office/drawing/2014/main" id="{5D93C6EB-C90B-4FA3-9FA5-8F2C83C2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9575"/>
            <a:ext cx="1531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CB4"/>
                </a:solidFill>
                <a:latin typeface="Arial" charset="0"/>
              </a:rPr>
              <a:t>Chapter </a:t>
            </a:r>
            <a:r>
              <a:rPr lang="en-US" sz="1600" b="1" dirty="0">
                <a:solidFill>
                  <a:srgbClr val="003CB4"/>
                </a:solidFill>
                <a:latin typeface="Arial" charset="0"/>
              </a:rPr>
              <a:t>3 </a:t>
            </a:r>
            <a:r>
              <a:rPr lang="en-US" sz="1000" b="1" dirty="0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 dirty="0">
                <a:solidFill>
                  <a:srgbClr val="003CB4"/>
                </a:solidFill>
                <a:latin typeface="Arial" charset="0"/>
              </a:rPr>
              <a:t> 3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44CDB88D-F961-4C93-8ACF-F305E9C0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505575"/>
            <a:ext cx="723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</a:rPr>
              <a:t>The Middle Colonies</a:t>
            </a:r>
          </a:p>
        </p:txBody>
      </p:sp>
      <p:pic>
        <p:nvPicPr>
          <p:cNvPr id="1030" name="Picture 27" descr="AHN.png">
            <a:extLst>
              <a:ext uri="{FF2B5EF4-FFF2-40B4-BE49-F238E27FC236}">
                <a16:creationId xmlns:a16="http://schemas.microsoft.com/office/drawing/2014/main" id="{4ABE0BC6-D3C3-4E3C-BE7C-6E37DD7346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1613"/>
            <a:ext cx="3429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../scripts/ksAHON-03-3_swf.app" TargetMode="External"/><Relationship Id="rId7" Type="http://schemas.openxmlformats.org/officeDocument/2006/relationships/hyperlink" Target="qtAHON-03-3.qt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hyperlink" Target="../scripts/MiniLauncher.exe%20ksAHON-03-3.swf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D087D36D-8BFF-473B-955A-46B4B9BD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3152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600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Describe the geography and climate of the Middle Colonies.</a:t>
            </a:r>
          </a:p>
          <a:p>
            <a:pPr eaLnBrk="1" hangingPunct="1">
              <a:spcBef>
                <a:spcPct val="50000"/>
              </a:spcBef>
              <a:spcAft>
                <a:spcPct val="600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Describe the early history of New York and New Jersey.</a:t>
            </a:r>
          </a:p>
          <a:p>
            <a:pPr eaLnBrk="1" hangingPunct="1">
              <a:spcBef>
                <a:spcPct val="50000"/>
              </a:spcBef>
              <a:spcAft>
                <a:spcPct val="600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Explain how Pennsylvania and Delaware were founded.</a:t>
            </a:r>
          </a:p>
          <a:p>
            <a:pPr eaLnBrk="1" hangingPunct="1">
              <a:spcBef>
                <a:spcPct val="50000"/>
              </a:spcBef>
              <a:spcAft>
                <a:spcPct val="600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Explain how the Middle Colonies changed in the 1600s and early 1700s.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10B0AD0-D9B5-4EC3-9A28-47D5C57D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Verdana" panose="020B0604030504040204" pitchFamily="34" charset="0"/>
              </a:rPr>
              <a:t>Objectives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D732033-9A78-491D-9560-86AA97939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Quaker leader</a:t>
            </a: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 William Penn </a:t>
            </a:r>
            <a:r>
              <a:rPr lang="en-US" altLang="en-US" sz="2200">
                <a:latin typeface="Verdana" panose="020B0604030504040204" pitchFamily="34" charset="0"/>
              </a:rPr>
              <a:t>wanted to find a place where Quakers could live free of persecution.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C5C52FE-19C4-4B97-ABD0-EEC571068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68638"/>
            <a:ext cx="38862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He used his connections to get a charter from the king for a new colony in North America.</a:t>
            </a:r>
          </a:p>
        </p:txBody>
      </p:sp>
      <p:sp>
        <p:nvSpPr>
          <p:cNvPr id="14340" name="Text Box 7">
            <a:extLst>
              <a:ext uri="{FF2B5EF4-FFF2-40B4-BE49-F238E27FC236}">
                <a16:creationId xmlns:a16="http://schemas.microsoft.com/office/drawing/2014/main" id="{E5B22302-6CCB-44C0-B1C0-879267C6D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Penn arrived in the Pennsylvania colony in 1682 and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established its capital, Philadelphia.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16D45E88-8CF2-44E8-8FF9-ED96F11CEDE1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048000"/>
            <a:ext cx="2971800" cy="1524000"/>
            <a:chOff x="5181600" y="3048000"/>
            <a:chExt cx="2971800" cy="1524000"/>
          </a:xfrm>
        </p:grpSpPr>
        <p:sp>
          <p:nvSpPr>
            <p:cNvPr id="14344" name="AutoShape 8">
              <a:extLst>
                <a:ext uri="{FF2B5EF4-FFF2-40B4-BE49-F238E27FC236}">
                  <a16:creationId xmlns:a16="http://schemas.microsoft.com/office/drawing/2014/main" id="{E5AE2941-84F0-4E89-8A4B-0F7B20052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600" y="3048000"/>
              <a:ext cx="2971800" cy="1524000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5" name="Text Box 9">
              <a:extLst>
                <a:ext uri="{FF2B5EF4-FFF2-40B4-BE49-F238E27FC236}">
                  <a16:creationId xmlns:a16="http://schemas.microsoft.com/office/drawing/2014/main" id="{81C1EE81-A939-4FA3-88F0-F390A9E61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3444875"/>
              <a:ext cx="251460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200">
                  <a:latin typeface="Verdana" panose="020B0604030504040204" pitchFamily="34" charset="0"/>
                </a:rPr>
                <a:t>Pennsylvania charter</a:t>
              </a:r>
            </a:p>
          </p:txBody>
        </p:sp>
      </p:grpSp>
      <p:sp>
        <p:nvSpPr>
          <p:cNvPr id="10" name="AutoShape 4">
            <a:extLst>
              <a:ext uri="{FF2B5EF4-FFF2-40B4-BE49-F238E27FC236}">
                <a16:creationId xmlns:a16="http://schemas.microsoft.com/office/drawing/2014/main" id="{07D3D653-6C61-497D-946A-13AC992F4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7015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3BF56277-D94D-4908-988D-1922DD71E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339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0BA71E0D-CDE3-4C22-BE72-955B68B2D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44988"/>
            <a:ext cx="4953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In 1682, Penn wrote a document that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granted Pennsylvania an elected assembly and provided for freedom of religion.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DDBDC518-BF4B-4C5A-91CC-4DD8D1A64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158875"/>
            <a:ext cx="49530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Penn considered his colony to be a “holy experiment”</a:t>
            </a:r>
            <a:r>
              <a:rPr lang="en-US" altLang="en-US" sz="2200">
                <a:latin typeface="Verdana" panose="020B0604030504040204" pitchFamily="34" charset="0"/>
              </a:rPr>
              <a:t> of people from different faiths living together in peace.</a:t>
            </a:r>
          </a:p>
        </p:txBody>
      </p:sp>
      <p:sp>
        <p:nvSpPr>
          <p:cNvPr id="15364" name="AutoShape 8">
            <a:extLst>
              <a:ext uri="{FF2B5EF4-FFF2-40B4-BE49-F238E27FC236}">
                <a16:creationId xmlns:a16="http://schemas.microsoft.com/office/drawing/2014/main" id="{1B24361B-12B0-48A5-9D8A-30A49EDBF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3246438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DFA2BC29-BE5A-4D6A-8510-665BE4FE1C1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295400"/>
            <a:ext cx="2057400" cy="4343400"/>
            <a:chOff x="685800" y="1600200"/>
            <a:chExt cx="2057400" cy="4343400"/>
          </a:xfrm>
        </p:grpSpPr>
        <p:sp>
          <p:nvSpPr>
            <p:cNvPr id="15366" name="Rectangle 9">
              <a:extLst>
                <a:ext uri="{FF2B5EF4-FFF2-40B4-BE49-F238E27FC236}">
                  <a16:creationId xmlns:a16="http://schemas.microsoft.com/office/drawing/2014/main" id="{CBF923F9-ECF5-48DA-951C-094E921DF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" y="1600200"/>
              <a:ext cx="2057400" cy="434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67" name="Text Box 10">
              <a:extLst>
                <a:ext uri="{FF2B5EF4-FFF2-40B4-BE49-F238E27FC236}">
                  <a16:creationId xmlns:a16="http://schemas.microsoft.com/office/drawing/2014/main" id="{13357565-F316-47C9-86DC-F75B18CA5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752600"/>
              <a:ext cx="1905000" cy="1190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Verdana" panose="020B0604030504040204" pitchFamily="34" charset="0"/>
                </a:rPr>
                <a:t>Home Countries of Pennsylvania Settlers:</a:t>
              </a:r>
            </a:p>
          </p:txBody>
        </p:sp>
        <p:sp>
          <p:nvSpPr>
            <p:cNvPr id="15368" name="Text Box 11">
              <a:extLst>
                <a:ext uri="{FF2B5EF4-FFF2-40B4-BE49-F238E27FC236}">
                  <a16:creationId xmlns:a16="http://schemas.microsoft.com/office/drawing/2014/main" id="{6E6C9512-C1E0-480A-B6A0-BFC7121D2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3024188"/>
              <a:ext cx="1905000" cy="2843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4950" indent="-2349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England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Scotland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Wales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Ireland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Germany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Holland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>
                  <a:latin typeface="Verdana" panose="020B0604030504040204" pitchFamily="34" charset="0"/>
                </a:rPr>
                <a:t>Switzerland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EDE72F58-9F93-4C11-BC81-01C7A4AFB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Penn tried to deal with Native Americans fairly</a:t>
            </a:r>
            <a:r>
              <a:rPr lang="en-US" altLang="en-US" sz="2200">
                <a:latin typeface="Verdana" panose="020B0604030504040204" pitchFamily="34" charset="0"/>
              </a:rPr>
              <a:t>;</a:t>
            </a:r>
            <a:r>
              <a:rPr lang="en-US" altLang="en-US" sz="2200" b="1"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he did not allow colonists to settle on land until Native Americans sold it to them.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FDA96B84-0177-4EFF-91D1-8B05260B2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3352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During Penn’s lifetime,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relations between Native Americans and colonists were much better in Pennsylvania </a:t>
            </a:r>
            <a:r>
              <a:rPr lang="en-US" altLang="en-US" sz="2200">
                <a:latin typeface="Verdana" panose="020B0604030504040204" pitchFamily="34" charset="0"/>
              </a:rPr>
              <a:t>than they were in other colonies.</a:t>
            </a:r>
          </a:p>
        </p:txBody>
      </p:sp>
      <p:pic>
        <p:nvPicPr>
          <p:cNvPr id="16388" name="Picture 4" descr="ch03_img_ahon_se_p0079.jpg">
            <a:extLst>
              <a:ext uri="{FF2B5EF4-FFF2-40B4-BE49-F238E27FC236}">
                <a16:creationId xmlns:a16="http://schemas.microsoft.com/office/drawing/2014/main" id="{17B1B4EB-539F-462B-BA3C-07021BB13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39020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F9B1B9A-7F4C-48E5-A583-C765FA4E5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Control of the Delaware colony passed from the Swedish to the Dutch to the English.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5A70D153-ADDF-41ED-8394-20574671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3238"/>
            <a:ext cx="7543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Penn’s charter for Pennsylvania included Delaware, but he gave the colony its own representative assembly.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954EF918-CF8B-4624-99D7-982FCDE10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2447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8">
            <a:extLst>
              <a:ext uri="{FF2B5EF4-FFF2-40B4-BE49-F238E27FC236}">
                <a16:creationId xmlns:a16="http://schemas.microsoft.com/office/drawing/2014/main" id="{50E88B99-D826-468C-9D83-E9501BD9E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87963"/>
            <a:ext cx="7315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In 1704,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Delaware became a separate colony.</a:t>
            </a:r>
          </a:p>
        </p:txBody>
      </p:sp>
      <p:sp>
        <p:nvSpPr>
          <p:cNvPr id="17414" name="AutoShape 9">
            <a:extLst>
              <a:ext uri="{FF2B5EF4-FFF2-40B4-BE49-F238E27FC236}">
                <a16:creationId xmlns:a16="http://schemas.microsoft.com/office/drawing/2014/main" id="{A3EAC5E8-E269-4956-857E-9B2B2E92B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491038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animBg="1"/>
      <p:bldP spid="17413" grpId="0"/>
      <p:bldP spid="174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06FC477A-7E2B-41F5-A44E-F971471B0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3048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By the early 1700s, more than 20,000 colonists lived in Pennsylvania.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sp>
        <p:nvSpPr>
          <p:cNvPr id="18435" name="Text Box 6">
            <a:extLst>
              <a:ext uri="{FF2B5EF4-FFF2-40B4-BE49-F238E27FC236}">
                <a16:creationId xmlns:a16="http://schemas.microsoft.com/office/drawing/2014/main" id="{CF21BEA0-9BE4-4549-9DBC-1EA025D8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65550"/>
            <a:ext cx="3048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Its wheat farms were productive, and Pennsylvania was called America’s breadbasket.</a:t>
            </a:r>
          </a:p>
        </p:txBody>
      </p:sp>
      <p:pic>
        <p:nvPicPr>
          <p:cNvPr id="18436" name="Picture 4" descr="ch03_maps_ahon_se_p0080.jpg">
            <a:extLst>
              <a:ext uri="{FF2B5EF4-FFF2-40B4-BE49-F238E27FC236}">
                <a16:creationId xmlns:a16="http://schemas.microsoft.com/office/drawing/2014/main" id="{BCAC5612-1E88-4A63-B58B-298DA0A2B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1219200"/>
            <a:ext cx="48736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666F4970-80F7-4022-A560-3BD1B5D51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Manufacturing was just beginning in the Middle Colonies during the 1700s.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F8AE45F-1054-4E7F-93CE-F1D74E49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290888"/>
            <a:ext cx="7315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Manufacturers produced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iron, flour, and pepper.</a:t>
            </a:r>
            <a:endParaRPr lang="en-US" altLang="en-US" sz="2200" b="1">
              <a:solidFill>
                <a:srgbClr val="0062AC"/>
              </a:solidFill>
              <a:latin typeface="Verdana" panose="020B0604030504040204" pitchFamily="34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0E5F8D9D-A1EE-43AE-A44A-0C8F9428C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05400"/>
            <a:ext cx="762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Town artisans worked as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weavers, masons, coopers (barrel-makers), and in many other trades.</a:t>
            </a:r>
            <a:endParaRPr lang="en-US" altLang="en-US" sz="2200" b="1">
              <a:solidFill>
                <a:srgbClr val="0062AC"/>
              </a:solidFill>
              <a:latin typeface="Verdana" panose="020B0604030504040204" pitchFamily="34" charset="0"/>
            </a:endParaRPr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9A6B0CE1-6730-40E8-A44E-AF468A9B3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370138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9C1EC511-465B-4122-A910-CEA8D5CB8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183063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7DB6830-082A-4F9E-85F0-492C4449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By the middle of the 1700s, many settlers were pushing south and west along the </a:t>
            </a: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backcountry</a:t>
            </a:r>
            <a:r>
              <a:rPr lang="en-US" altLang="en-US" sz="2200">
                <a:latin typeface="Verdana" panose="020B0604030504040204" pitchFamily="34" charset="0"/>
              </a:rPr>
              <a:t>,</a:t>
            </a:r>
            <a:r>
              <a:rPr lang="en-US" altLang="en-US" sz="2200" b="1"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or frontier, between Pennsylvania and Georgia.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001612CC-FEC6-4D8B-9EDF-FAD235E2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The backcountry settlers that traveled along the Great Wagon Road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often fought with Native Americans.</a:t>
            </a:r>
            <a:endParaRPr lang="en-US" altLang="en-US" sz="2200" b="1">
              <a:solidFill>
                <a:srgbClr val="0062AC"/>
              </a:solidFill>
              <a:latin typeface="Verdana" panose="020B0604030504040204" pitchFamily="34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FBC6D1C4-8F2A-4163-9D81-674DBF895130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267200"/>
            <a:ext cx="2743200" cy="1828800"/>
            <a:chOff x="1828800" y="4343400"/>
            <a:chExt cx="2743200" cy="1828800"/>
          </a:xfrm>
        </p:grpSpPr>
        <p:sp>
          <p:nvSpPr>
            <p:cNvPr id="20488" name="AutoShape 7">
              <a:extLst>
                <a:ext uri="{FF2B5EF4-FFF2-40B4-BE49-F238E27FC236}">
                  <a16:creationId xmlns:a16="http://schemas.microsoft.com/office/drawing/2014/main" id="{E3E5AA09-9699-4D59-8287-7400E83D8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4343400"/>
              <a:ext cx="2743200" cy="1828800"/>
            </a:xfrm>
            <a:prstGeom prst="rightArrowCallout">
              <a:avLst>
                <a:gd name="adj1" fmla="val 25000"/>
                <a:gd name="adj2" fmla="val 25000"/>
                <a:gd name="adj3" fmla="val 21528"/>
                <a:gd name="adj4" fmla="val 66667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9" name="Text Box 8">
              <a:extLst>
                <a:ext uri="{FF2B5EF4-FFF2-40B4-BE49-F238E27FC236}">
                  <a16:creationId xmlns:a16="http://schemas.microsoft.com/office/drawing/2014/main" id="{85AA2EF1-85D3-4359-B534-98D02BBED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4934635"/>
              <a:ext cx="1981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Verdana" panose="020B0604030504040204" pitchFamily="34" charset="0"/>
                </a:rPr>
                <a:t>Backcountry Settlers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9041800E-6C83-4A05-94F3-357340CAFED5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267200"/>
            <a:ext cx="2819400" cy="1828800"/>
            <a:chOff x="4572000" y="4343400"/>
            <a:chExt cx="2819400" cy="1828800"/>
          </a:xfrm>
        </p:grpSpPr>
        <p:sp>
          <p:nvSpPr>
            <p:cNvPr id="20486" name="AutoShape 9">
              <a:extLst>
                <a:ext uri="{FF2B5EF4-FFF2-40B4-BE49-F238E27FC236}">
                  <a16:creationId xmlns:a16="http://schemas.microsoft.com/office/drawing/2014/main" id="{0BEEDE18-B4BA-4CCA-9900-E46555E9912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572000" y="4343400"/>
              <a:ext cx="2743200" cy="1828800"/>
            </a:xfrm>
            <a:prstGeom prst="rightArrowCallout">
              <a:avLst>
                <a:gd name="adj1" fmla="val 25000"/>
                <a:gd name="adj2" fmla="val 25000"/>
                <a:gd name="adj3" fmla="val 22222"/>
                <a:gd name="adj4" fmla="val 6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487" name="Text Box 10">
              <a:extLst>
                <a:ext uri="{FF2B5EF4-FFF2-40B4-BE49-F238E27FC236}">
                  <a16:creationId xmlns:a16="http://schemas.microsoft.com/office/drawing/2014/main" id="{3517F7C1-A864-4ADE-9D6A-48CAF3886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934635"/>
              <a:ext cx="1981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Verdana" panose="020B0604030504040204" pitchFamily="34" charset="0"/>
                </a:rPr>
                <a:t>Native Americans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FAA5421C-6033-4CB3-B89F-9DFF92330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684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Many of the people who settled in the backcountry were not English.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sp>
        <p:nvSpPr>
          <p:cNvPr id="21507" name="Text Box 4">
            <a:extLst>
              <a:ext uri="{FF2B5EF4-FFF2-40B4-BE49-F238E27FC236}">
                <a16:creationId xmlns:a16="http://schemas.microsoft.com/office/drawing/2014/main" id="{9F9AEC88-A514-4FF7-9CE3-2526AC254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56025"/>
            <a:ext cx="457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Some were Scotch-Irish, and others were German.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D4395B8B-21E7-41A2-B643-320704DA67FD}"/>
              </a:ext>
            </a:extLst>
          </p:cNvPr>
          <p:cNvGrpSpPr>
            <a:grpSpLocks/>
          </p:cNvGrpSpPr>
          <p:nvPr/>
        </p:nvGrpSpPr>
        <p:grpSpPr bwMode="auto">
          <a:xfrm>
            <a:off x="5811838" y="2133600"/>
            <a:ext cx="2273300" cy="1466850"/>
            <a:chOff x="5181600" y="4876800"/>
            <a:chExt cx="1828800" cy="9144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E15C6A-CD8E-4271-9F56-D831F0A35838}"/>
                </a:ext>
              </a:extLst>
            </p:cNvPr>
            <p:cNvSpPr/>
            <p:nvPr/>
          </p:nvSpPr>
          <p:spPr>
            <a:xfrm>
              <a:off x="5181600" y="4876800"/>
              <a:ext cx="609174" cy="9144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FDF21E0-D813-4705-85ED-E4245F7B00E3}"/>
                </a:ext>
              </a:extLst>
            </p:cNvPr>
            <p:cNvSpPr/>
            <p:nvPr/>
          </p:nvSpPr>
          <p:spPr>
            <a:xfrm>
              <a:off x="5790774" y="4876800"/>
              <a:ext cx="610451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DA55AF-6D0D-4C31-A89D-2D3D4DB6EC4D}"/>
                </a:ext>
              </a:extLst>
            </p:cNvPr>
            <p:cNvSpPr/>
            <p:nvPr/>
          </p:nvSpPr>
          <p:spPr>
            <a:xfrm>
              <a:off x="6401225" y="4876800"/>
              <a:ext cx="609175" cy="914400"/>
            </a:xfrm>
            <a:prstGeom prst="rect">
              <a:avLst/>
            </a:prstGeom>
            <a:solidFill>
              <a:srgbClr val="FF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54B0E461-E211-4690-BC13-A0C0D0DC48E7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673600"/>
            <a:ext cx="2217738" cy="1498600"/>
            <a:chOff x="6705600" y="1828800"/>
            <a:chExt cx="1600200" cy="9144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A498B1-BDEB-4BDB-8889-AED066250B41}"/>
                </a:ext>
              </a:extLst>
            </p:cNvPr>
            <p:cNvSpPr/>
            <p:nvPr/>
          </p:nvSpPr>
          <p:spPr>
            <a:xfrm>
              <a:off x="6705600" y="1828800"/>
              <a:ext cx="1600200" cy="30512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49BA15-539C-4959-AA0E-CB4531C86FFC}"/>
                </a:ext>
              </a:extLst>
            </p:cNvPr>
            <p:cNvSpPr/>
            <p:nvPr/>
          </p:nvSpPr>
          <p:spPr>
            <a:xfrm>
              <a:off x="6705600" y="2133923"/>
              <a:ext cx="1600200" cy="30415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9C5549-81D0-4FA4-A599-A36722B520D6}"/>
                </a:ext>
              </a:extLst>
            </p:cNvPr>
            <p:cNvSpPr/>
            <p:nvPr/>
          </p:nvSpPr>
          <p:spPr>
            <a:xfrm>
              <a:off x="6705600" y="2438077"/>
              <a:ext cx="1600200" cy="305123"/>
            </a:xfrm>
            <a:prstGeom prst="rect">
              <a:avLst/>
            </a:prstGeom>
            <a:solidFill>
              <a:srgbClr val="FF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5F38B58-5FF5-489C-BA7F-3208CA366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By 1750, non-English immigrants had made the Middle Colonies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the most diverse part of English North America.</a:t>
            </a:r>
            <a:endParaRPr lang="en-US" altLang="en-US" sz="2200" b="1">
              <a:solidFill>
                <a:srgbClr val="0062AC"/>
              </a:solidFill>
              <a:latin typeface="Verdana" panose="020B0604030504040204" pitchFamily="34" charset="0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40E2E351-67E0-42C2-8A32-ADC2FBFC1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73438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Philadelphia and New York had become the largest cities and busiest ports in the colonies.</a:t>
            </a:r>
            <a:endParaRPr lang="en-US" altLang="en-US" sz="2200" b="1">
              <a:latin typeface="Verdana" panose="020B0604030504040204" pitchFamily="34" charset="0"/>
            </a:endParaRPr>
          </a:p>
        </p:txBody>
      </p:sp>
      <p:sp>
        <p:nvSpPr>
          <p:cNvPr id="22532" name="Text Box 8">
            <a:extLst>
              <a:ext uri="{FF2B5EF4-FFF2-40B4-BE49-F238E27FC236}">
                <a16:creationId xmlns:a16="http://schemas.microsoft.com/office/drawing/2014/main" id="{9AECAD4F-A694-483C-80DB-A2FC6A900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257800"/>
            <a:ext cx="7315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All of the colonies had thriving economies.</a:t>
            </a:r>
          </a:p>
        </p:txBody>
      </p:sp>
      <p:sp>
        <p:nvSpPr>
          <p:cNvPr id="22533" name="AutoShape 9">
            <a:extLst>
              <a:ext uri="{FF2B5EF4-FFF2-40B4-BE49-F238E27FC236}">
                <a16:creationId xmlns:a16="http://schemas.microsoft.com/office/drawing/2014/main" id="{4B4D48CD-5A89-470D-9850-66D23320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2582863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4" name="AutoShape 10">
            <a:extLst>
              <a:ext uri="{FF2B5EF4-FFF2-40B4-BE49-F238E27FC236}">
                <a16:creationId xmlns:a16="http://schemas.microsoft.com/office/drawing/2014/main" id="{61A6BC62-1DB0-4300-8BC3-E20FF11BA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467225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 animBg="1"/>
      <p:bldP spid="225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7">
            <a:extLst>
              <a:ext uri="{FF2B5EF4-FFF2-40B4-BE49-F238E27FC236}">
                <a16:creationId xmlns:a16="http://schemas.microsoft.com/office/drawing/2014/main" id="{AF01AEDB-F62B-4BAB-8A02-56E7E606A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430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latin typeface="Verdana" panose="020B0604030504040204" pitchFamily="34" charset="0"/>
              </a:rPr>
              <a:t>Section Review</a:t>
            </a:r>
          </a:p>
        </p:txBody>
      </p:sp>
      <p:pic>
        <p:nvPicPr>
          <p:cNvPr id="23555" name="Picture 12" descr="Button-Mac">
            <a:hlinkClick r:id="rId3" action="ppaction://hlinkfile"/>
            <a:extLst>
              <a:ext uri="{FF2B5EF4-FFF2-40B4-BE49-F238E27FC236}">
                <a16:creationId xmlns:a16="http://schemas.microsoft.com/office/drawing/2014/main" id="{B407AE1E-C1CA-456E-9A53-9C33F8DBF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949575"/>
            <a:ext cx="14700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13" descr="Button-PC">
            <a:hlinkClick r:id="rId5" action="ppaction://program"/>
            <a:extLst>
              <a:ext uri="{FF2B5EF4-FFF2-40B4-BE49-F238E27FC236}">
                <a16:creationId xmlns:a16="http://schemas.microsoft.com/office/drawing/2014/main" id="{F75C2854-D514-4E71-94FA-0186AEFA7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949575"/>
            <a:ext cx="14700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>
            <a:extLst>
              <a:ext uri="{FF2B5EF4-FFF2-40B4-BE49-F238E27FC236}">
                <a16:creationId xmlns:a16="http://schemas.microsoft.com/office/drawing/2014/main" id="{84B9275A-EEDF-45AD-B8B8-1E0F04CDB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438400"/>
            <a:ext cx="335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Verdana" panose="020B0604030504040204" pitchFamily="34" charset="0"/>
              </a:rPr>
              <a:t>Know It, Show It Quiz</a:t>
            </a:r>
          </a:p>
        </p:txBody>
      </p:sp>
      <p:sp>
        <p:nvSpPr>
          <p:cNvPr id="23558" name="Rectangle 11">
            <a:extLst>
              <a:ext uri="{FF2B5EF4-FFF2-40B4-BE49-F238E27FC236}">
                <a16:creationId xmlns:a16="http://schemas.microsoft.com/office/drawing/2014/main" id="{BDB61B83-64A6-46F5-8940-606B82EC3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438400"/>
            <a:ext cx="2743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>
                <a:latin typeface="Verdana" panose="020B0604030504040204" pitchFamily="34" charset="0"/>
              </a:rPr>
              <a:t>QuickTake Quiz</a:t>
            </a:r>
          </a:p>
        </p:txBody>
      </p:sp>
      <p:pic>
        <p:nvPicPr>
          <p:cNvPr id="23559" name="Picture 16" descr="ExamViewButton">
            <a:hlinkClick r:id="rId7" action="ppaction://hlinkfile"/>
            <a:extLst>
              <a:ext uri="{FF2B5EF4-FFF2-40B4-BE49-F238E27FC236}">
                <a16:creationId xmlns:a16="http://schemas.microsoft.com/office/drawing/2014/main" id="{A2347720-3138-4540-8E18-EF637DF2C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49575"/>
            <a:ext cx="29241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50F2D6B9-5476-4E40-88A6-34D160BFA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Verdana" panose="020B0604030504040204" pitchFamily="34" charset="0"/>
              </a:rPr>
              <a:t>Terms and People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7A8319CC-8C4B-47A9-8835-CCEB6830E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828800"/>
            <a:ext cx="73152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proprietary colony</a:t>
            </a:r>
            <a:r>
              <a:rPr lang="en-US" altLang="en-US" sz="2200">
                <a:latin typeface="Verdana" panose="020B0604030504040204" pitchFamily="34" charset="0"/>
              </a:rPr>
              <a:t> – a colony created by a grant of land from a monarch to an individual or family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royal colony</a:t>
            </a:r>
            <a:r>
              <a:rPr lang="en-US" altLang="en-US" sz="2200">
                <a:latin typeface="Verdana" panose="020B0604030504040204" pitchFamily="34" charset="0"/>
              </a:rPr>
              <a:t> – a colony controlled directly by the English king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William Penn</a:t>
            </a:r>
            <a:r>
              <a:rPr lang="en-US" altLang="en-US" sz="2200" b="1"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– a Quaker leader who established the Pennsylvania colony and its capital, Philadelphia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backcountry</a:t>
            </a:r>
            <a:r>
              <a:rPr lang="en-US" altLang="en-US" sz="2200">
                <a:latin typeface="Verdana" panose="020B0604030504040204" pitchFamily="34" charset="0"/>
              </a:rPr>
              <a:t> – a frontier region extending through several colonies, from Pennsylvania to Georgia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F88E0923-E494-462E-9A7B-7E2D876B8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430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Verdana" panose="020B0604030504040204" pitchFamily="34" charset="0"/>
              </a:rPr>
              <a:t>How did the diverse Middle Colonies develop and thrive?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1E1B246E-280B-4F42-B868-F754E032E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514600"/>
            <a:ext cx="6858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Colonists settled in the Middle Colonies for freedom of religion or to profit from trade, farming, or other occupations.</a:t>
            </a:r>
          </a:p>
        </p:txBody>
      </p:sp>
      <p:sp>
        <p:nvSpPr>
          <p:cNvPr id="7173" name="AutoShape 6">
            <a:extLst>
              <a:ext uri="{FF2B5EF4-FFF2-40B4-BE49-F238E27FC236}">
                <a16:creationId xmlns:a16="http://schemas.microsoft.com/office/drawing/2014/main" id="{B37964E1-8420-4254-9647-8C153177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9624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Text Box 5">
            <a:extLst>
              <a:ext uri="{FF2B5EF4-FFF2-40B4-BE49-F238E27FC236}">
                <a16:creationId xmlns:a16="http://schemas.microsoft.com/office/drawing/2014/main" id="{21919465-5D4A-4A89-B2FB-53FD52C61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683125"/>
            <a:ext cx="6858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Factors such as fertile soil, manufacturing, and social equality promoted the colonies’ prosperity.</a:t>
            </a:r>
          </a:p>
        </p:txBody>
      </p:sp>
      <p:pic>
        <p:nvPicPr>
          <p:cNvPr id="2" name="Picture 6" descr="SFQ_icon.jpg">
            <a:extLst>
              <a:ext uri="{FF2B5EF4-FFF2-40B4-BE49-F238E27FC236}">
                <a16:creationId xmlns:a16="http://schemas.microsoft.com/office/drawing/2014/main" id="{B8E33521-422A-4D06-8290-B30BFFDE0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8563"/>
            <a:ext cx="762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29" name="Group 41">
            <a:extLst>
              <a:ext uri="{FF2B5EF4-FFF2-40B4-BE49-F238E27FC236}">
                <a16:creationId xmlns:a16="http://schemas.microsoft.com/office/drawing/2014/main" id="{BA0F1478-D787-4056-B74E-7404D311F747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265238"/>
          <a:ext cx="7315200" cy="4830762"/>
        </p:xfrm>
        <a:graphic>
          <a:graphicData uri="http://schemas.openxmlformats.org/drawingml/2006/table">
            <a:tbl>
              <a:tblPr/>
              <a:tblGrid>
                <a:gridCol w="1786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8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5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Geography of the Middle Colonies</a:t>
                      </a:r>
                    </a:p>
                  </a:txBody>
                  <a:tcPr marL="137160" marR="137160" marT="137151" marB="1371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Location</a:t>
                      </a:r>
                    </a:p>
                  </a:txBody>
                  <a:tcPr marL="137160" marR="137160" marT="137151" marB="1371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New York, Pennsylvania, New Jersey, and Delaware (in order from largest to smallest) were the Middle Colonies.</a:t>
                      </a:r>
                    </a:p>
                  </a:txBody>
                  <a:tcPr marL="137160" marR="137160" marT="137151" marB="137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Landforms</a:t>
                      </a:r>
                    </a:p>
                  </a:txBody>
                  <a:tcPr marL="137160" marR="137160" marT="137151" marB="1371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Much of the Middle Colonies is lowlands.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Hudson and Delaware rivers are important waterways in the region.</a:t>
                      </a:r>
                    </a:p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soil is fertile and well-suited for crops like wheat, fruits, and vegetables.</a:t>
                      </a:r>
                    </a:p>
                  </a:txBody>
                  <a:tcPr marL="137160" marR="137160" marT="137151" marB="137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Climate</a:t>
                      </a:r>
                    </a:p>
                  </a:txBody>
                  <a:tcPr marL="137160" marR="137160" marT="137151" marB="13715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7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climate is warmer, with a longer growing season, than the New England climate.</a:t>
                      </a:r>
                    </a:p>
                  </a:txBody>
                  <a:tcPr marL="137160" marR="137160" marT="137151" marB="1371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F7A5EDC-BA5B-47B0-A5A7-3BD87207A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New York began as the Dutch colony of New Netherland, </a:t>
            </a:r>
            <a:r>
              <a:rPr lang="en-US" altLang="en-US" sz="2200">
                <a:latin typeface="Verdana" panose="020B0604030504040204" pitchFamily="34" charset="0"/>
              </a:rPr>
              <a:t>which owed its economic success to trade with Native Americans and British colonies.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C827B37-7E0F-4A49-948B-DE9E43B9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81388"/>
            <a:ext cx="30480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However, New Netherland had only a small Dutch population, and its other colonists were often hostile to Dutch rule.</a:t>
            </a:r>
          </a:p>
        </p:txBody>
      </p:sp>
      <p:sp>
        <p:nvSpPr>
          <p:cNvPr id="9221" name="AutoShape 6">
            <a:extLst>
              <a:ext uri="{FF2B5EF4-FFF2-40B4-BE49-F238E27FC236}">
                <a16:creationId xmlns:a16="http://schemas.microsoft.com/office/drawing/2014/main" id="{B70DBD5C-27F4-4C11-BC54-34A372D03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674938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919E73F2-72DC-41FF-8B7B-426F2CE69DE2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971800"/>
            <a:ext cx="3733800" cy="2971800"/>
            <a:chOff x="4495800" y="2971800"/>
            <a:chExt cx="3733800" cy="2971800"/>
          </a:xfrm>
        </p:grpSpPr>
        <p:sp>
          <p:nvSpPr>
            <p:cNvPr id="9222" name="Rectangle 11">
              <a:extLst>
                <a:ext uri="{FF2B5EF4-FFF2-40B4-BE49-F238E27FC236}">
                  <a16:creationId xmlns:a16="http://schemas.microsoft.com/office/drawing/2014/main" id="{889D3187-EB85-4491-8897-6D5D5DD277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2971800"/>
              <a:ext cx="3733800" cy="2971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40FCD9A4-EF4F-4964-971E-9C91C3AAE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6000" y="3652838"/>
              <a:ext cx="0" cy="19097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0E774A74-FDDD-4470-8482-B0AAD5B0C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800" y="4033838"/>
              <a:ext cx="914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Dutch</a:t>
              </a:r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38C4F7B9-7DDE-4B32-B6C2-DA82CF5A3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3729038"/>
              <a:ext cx="1828800" cy="160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Swedish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French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Portuguese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English</a:t>
              </a:r>
            </a:p>
          </p:txBody>
        </p:sp>
        <p:sp>
          <p:nvSpPr>
            <p:cNvPr id="9226" name="Text Box 10">
              <a:extLst>
                <a:ext uri="{FF2B5EF4-FFF2-40B4-BE49-F238E27FC236}">
                  <a16:creationId xmlns:a16="http://schemas.microsoft.com/office/drawing/2014/main" id="{B588749F-378E-4BB2-BC52-FC1906283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3062288"/>
              <a:ext cx="3505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/>
                <a:t>Population of New Netherland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ACCD87-C4B2-432D-B4E8-D8A602FB7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05138"/>
            <a:ext cx="7315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England and Holland</a:t>
            </a:r>
            <a:r>
              <a:rPr lang="en-US" altLang="en-US" sz="2200">
                <a:solidFill>
                  <a:srgbClr val="3399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had tense relations because: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4D0A07E-B1ED-4CD3-9C2B-626EE9AF7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90938"/>
            <a:ext cx="6400800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1600"/>
              </a:spcAft>
              <a:buFontTx/>
              <a:buChar char="•"/>
            </a:pP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New Netherland separated England’s northern colonies </a:t>
            </a:r>
            <a:r>
              <a:rPr lang="en-US" altLang="en-US" sz="2200">
                <a:latin typeface="Verdana" panose="020B0604030504040204" pitchFamily="34" charset="0"/>
              </a:rPr>
              <a:t>from its more southern colonies.</a:t>
            </a:r>
          </a:p>
          <a:p>
            <a:pPr eaLnBrk="1" hangingPunct="1">
              <a:spcAft>
                <a:spcPts val="16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New Netherland traded with English colonies, which violated Britain’s mercantile laws.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EC04316E-6AFF-4214-8DD7-E386A3E6062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371600"/>
            <a:ext cx="2743200" cy="1295400"/>
            <a:chOff x="1828800" y="4343400"/>
            <a:chExt cx="2743200" cy="1295400"/>
          </a:xfrm>
        </p:grpSpPr>
        <p:sp>
          <p:nvSpPr>
            <p:cNvPr id="10248" name="AutoShape 6">
              <a:extLst>
                <a:ext uri="{FF2B5EF4-FFF2-40B4-BE49-F238E27FC236}">
                  <a16:creationId xmlns:a16="http://schemas.microsoft.com/office/drawing/2014/main" id="{C59A8C30-5807-4663-B51C-77AD3A875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4343400"/>
              <a:ext cx="2743200" cy="1295400"/>
            </a:xfrm>
            <a:prstGeom prst="rightArrowCallout">
              <a:avLst>
                <a:gd name="adj1" fmla="val 25000"/>
                <a:gd name="adj2" fmla="val 25000"/>
                <a:gd name="adj3" fmla="val 22549"/>
                <a:gd name="adj4" fmla="val 6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9" name="Text Box 7">
              <a:extLst>
                <a:ext uri="{FF2B5EF4-FFF2-40B4-BE49-F238E27FC236}">
                  <a16:creationId xmlns:a16="http://schemas.microsoft.com/office/drawing/2014/main" id="{46F3E02C-D753-4870-A142-095FB6834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4784725"/>
              <a:ext cx="1524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Verdana" panose="020B0604030504040204" pitchFamily="34" charset="0"/>
                </a:rPr>
                <a:t>England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3F305E48-B72F-4AD3-999D-6A3C9AA8D49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71600"/>
            <a:ext cx="2743200" cy="1295400"/>
            <a:chOff x="4572000" y="4343400"/>
            <a:chExt cx="2743200" cy="1295400"/>
          </a:xfrm>
        </p:grpSpPr>
        <p:sp>
          <p:nvSpPr>
            <p:cNvPr id="10246" name="AutoShape 8">
              <a:extLst>
                <a:ext uri="{FF2B5EF4-FFF2-40B4-BE49-F238E27FC236}">
                  <a16:creationId xmlns:a16="http://schemas.microsoft.com/office/drawing/2014/main" id="{03D68A93-6762-40DA-BB65-A54B71B686B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572000" y="4343400"/>
              <a:ext cx="2743200" cy="1295400"/>
            </a:xfrm>
            <a:prstGeom prst="rightArrowCallout">
              <a:avLst>
                <a:gd name="adj1" fmla="val 25000"/>
                <a:gd name="adj2" fmla="val 25000"/>
                <a:gd name="adj3" fmla="val 22549"/>
                <a:gd name="adj4" fmla="val 6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47" name="Text Box 9">
              <a:extLst>
                <a:ext uri="{FF2B5EF4-FFF2-40B4-BE49-F238E27FC236}">
                  <a16:creationId xmlns:a16="http://schemas.microsoft.com/office/drawing/2014/main" id="{6CB5224A-3BA1-4DBB-A33B-9FC2B6443C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4784725"/>
              <a:ext cx="1295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latin typeface="Verdana" panose="020B0604030504040204" pitchFamily="34" charset="0"/>
                </a:rPr>
                <a:t>Holland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262E5A5-CA97-41F6-98E3-9FC0C41E5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143000"/>
            <a:ext cx="7315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In 1664, England’s King Charles II told his brother James, Duke of York, that he could have New Netherland if he conquered it.</a:t>
            </a:r>
          </a:p>
        </p:txBody>
      </p:sp>
      <p:sp>
        <p:nvSpPr>
          <p:cNvPr id="11267" name="Text Box 8">
            <a:extLst>
              <a:ext uri="{FF2B5EF4-FFF2-40B4-BE49-F238E27FC236}">
                <a16:creationId xmlns:a16="http://schemas.microsoft.com/office/drawing/2014/main" id="{D4F30E2D-6C05-46AF-B910-7A8291CAD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22600"/>
            <a:ext cx="43434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With the help of a few warships, James did just that.</a:t>
            </a:r>
          </a:p>
        </p:txBody>
      </p:sp>
      <p:sp>
        <p:nvSpPr>
          <p:cNvPr id="11268" name="Text Box 9">
            <a:extLst>
              <a:ext uri="{FF2B5EF4-FFF2-40B4-BE49-F238E27FC236}">
                <a16:creationId xmlns:a16="http://schemas.microsoft.com/office/drawing/2014/main" id="{AD25B99A-1D79-402D-8FD0-AAB9C4EB2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911725"/>
            <a:ext cx="7315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latin typeface="Verdana" panose="020B0604030504040204" pitchFamily="34" charset="0"/>
              </a:rPr>
              <a:t>James renamed the colony New York and its capital New York City, and it became a </a:t>
            </a: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royal colony</a:t>
            </a:r>
            <a:r>
              <a:rPr lang="en-US" altLang="en-US" sz="2200" b="1">
                <a:latin typeface="Verdana" panose="020B0604030504040204" pitchFamily="34" charset="0"/>
              </a:rPr>
              <a:t> in 1685.</a:t>
            </a:r>
          </a:p>
        </p:txBody>
      </p:sp>
      <p:sp>
        <p:nvSpPr>
          <p:cNvPr id="11269" name="AutoShape 10">
            <a:extLst>
              <a:ext uri="{FF2B5EF4-FFF2-40B4-BE49-F238E27FC236}">
                <a16:creationId xmlns:a16="http://schemas.microsoft.com/office/drawing/2014/main" id="{DB210E83-93B7-4460-96DB-F8DF74A99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439988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AutoShape 11">
            <a:extLst>
              <a:ext uri="{FF2B5EF4-FFF2-40B4-BE49-F238E27FC236}">
                <a16:creationId xmlns:a16="http://schemas.microsoft.com/office/drawing/2014/main" id="{B1F06FF6-FB83-4F56-A463-F8B5BC8A0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3307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AutoShape 12">
            <a:extLst>
              <a:ext uri="{FF2B5EF4-FFF2-40B4-BE49-F238E27FC236}">
                <a16:creationId xmlns:a16="http://schemas.microsoft.com/office/drawing/2014/main" id="{C58979B4-582D-4DDC-82EC-315555C32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438400"/>
            <a:ext cx="3048000" cy="2133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3">
            <a:extLst>
              <a:ext uri="{FF2B5EF4-FFF2-40B4-BE49-F238E27FC236}">
                <a16:creationId xmlns:a16="http://schemas.microsoft.com/office/drawing/2014/main" id="{70EBC343-A867-4BF0-ADA9-450FF86DC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55925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Verdana" panose="020B0604030504040204" pitchFamily="34" charset="0"/>
              </a:rPr>
              <a:t>New Netherland</a:t>
            </a:r>
          </a:p>
        </p:txBody>
      </p:sp>
      <p:sp>
        <p:nvSpPr>
          <p:cNvPr id="11273" name="Text Box 15">
            <a:extLst>
              <a:ext uri="{FF2B5EF4-FFF2-40B4-BE49-F238E27FC236}">
                <a16:creationId xmlns:a16="http://schemas.microsoft.com/office/drawing/2014/main" id="{09867033-9210-4C96-B4F6-C0998F3D3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429000"/>
            <a:ext cx="2438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New York</a:t>
            </a:r>
          </a:p>
        </p:txBody>
      </p:sp>
      <p:sp>
        <p:nvSpPr>
          <p:cNvPr id="11274" name="Text Box 16">
            <a:extLst>
              <a:ext uri="{FF2B5EF4-FFF2-40B4-BE49-F238E27FC236}">
                <a16:creationId xmlns:a16="http://schemas.microsoft.com/office/drawing/2014/main" id="{9ED2EDA5-6CD4-4A47-90BE-FE223699D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33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  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 animBg="1"/>
      <p:bldP spid="11270" grpId="0" animBg="1"/>
      <p:bldP spid="11273" grpId="0"/>
      <p:bldP spid="112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5E8D0D0-4692-4AE7-B8F1-BD3F96D6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787525"/>
            <a:ext cx="4572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In 1665, part of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southern New York split off and formed a new colony, New Jersey.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92E65FAB-A864-4DAE-99DA-89E8AF1E2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76713"/>
            <a:ext cx="45720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At first, New Jersey was a </a:t>
            </a: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proprietary colony, </a:t>
            </a:r>
            <a:r>
              <a:rPr lang="en-US" altLang="en-US" sz="2200">
                <a:latin typeface="Verdana" panose="020B0604030504040204" pitchFamily="34" charset="0"/>
              </a:rPr>
              <a:t>but in 1702, it received a new charter as a</a:t>
            </a:r>
            <a:r>
              <a:rPr lang="en-US" altLang="en-US" sz="2200" b="1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royal colony.</a:t>
            </a:r>
          </a:p>
        </p:txBody>
      </p:sp>
      <p:sp>
        <p:nvSpPr>
          <p:cNvPr id="12292" name="AutoShape 11">
            <a:extLst>
              <a:ext uri="{FF2B5EF4-FFF2-40B4-BE49-F238E27FC236}">
                <a16:creationId xmlns:a16="http://schemas.microsoft.com/office/drawing/2014/main" id="{976A2022-AA1C-4F4A-9252-95AAD892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800"/>
            <a:ext cx="2133600" cy="2667000"/>
          </a:xfrm>
          <a:prstGeom prst="downArrowCallout">
            <a:avLst>
              <a:gd name="adj1" fmla="val 25000"/>
              <a:gd name="adj2" fmla="val 25000"/>
              <a:gd name="adj3" fmla="val 20833"/>
              <a:gd name="adj4" fmla="val 6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Text Box 12">
            <a:extLst>
              <a:ext uri="{FF2B5EF4-FFF2-40B4-BE49-F238E27FC236}">
                <a16:creationId xmlns:a16="http://schemas.microsoft.com/office/drawing/2014/main" id="{D0138E79-02E4-4DFC-B592-6076396C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1660525"/>
            <a:ext cx="1600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Verdana" panose="020B0604030504040204" pitchFamily="34" charset="0"/>
              </a:rPr>
              <a:t>New York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9325BE79-E237-4601-B677-ABFD4E462098}"/>
              </a:ext>
            </a:extLst>
          </p:cNvPr>
          <p:cNvGrpSpPr>
            <a:grpSpLocks/>
          </p:cNvGrpSpPr>
          <p:nvPr/>
        </p:nvGrpSpPr>
        <p:grpSpPr bwMode="auto">
          <a:xfrm>
            <a:off x="1257300" y="4403725"/>
            <a:ext cx="1447800" cy="1143000"/>
            <a:chOff x="1257300" y="4572000"/>
            <a:chExt cx="1447800" cy="1143000"/>
          </a:xfrm>
        </p:grpSpPr>
        <p:sp>
          <p:nvSpPr>
            <p:cNvPr id="12295" name="Rectangle 13">
              <a:extLst>
                <a:ext uri="{FF2B5EF4-FFF2-40B4-BE49-F238E27FC236}">
                  <a16:creationId xmlns:a16="http://schemas.microsoft.com/office/drawing/2014/main" id="{C6F5F203-E718-4BC5-B633-21298557F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400" y="4572000"/>
              <a:ext cx="1371600" cy="1143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6" name="Text Box 14">
              <a:extLst>
                <a:ext uri="{FF2B5EF4-FFF2-40B4-BE49-F238E27FC236}">
                  <a16:creationId xmlns:a16="http://schemas.microsoft.com/office/drawing/2014/main" id="{9B7E9798-5D81-4B76-B65A-60171CEED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300" y="4648200"/>
              <a:ext cx="1447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latin typeface="Verdana" panose="020B0604030504040204" pitchFamily="34" charset="0"/>
                </a:rPr>
                <a:t>New Jersey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117E161-4E84-48F1-8602-F5409C09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447800"/>
            <a:ext cx="731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The</a:t>
            </a:r>
            <a:r>
              <a:rPr lang="en-US" altLang="en-US" sz="2200">
                <a:solidFill>
                  <a:srgbClr val="3399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Quakers</a:t>
            </a:r>
            <a:r>
              <a:rPr lang="en-US" altLang="en-US" sz="2200">
                <a:solidFill>
                  <a:srgbClr val="3399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200">
                <a:latin typeface="Verdana" panose="020B0604030504040204" pitchFamily="34" charset="0"/>
              </a:rPr>
              <a:t>emerged as a new religious group in England during the 1640s and 1650s.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B065FB05-3C49-40A2-94A3-1E7848AC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78163"/>
            <a:ext cx="3581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>
                <a:latin typeface="Verdana" panose="020B0604030504040204" pitchFamily="34" charset="0"/>
              </a:rPr>
              <a:t>The Quakers believed:</a:t>
            </a:r>
          </a:p>
        </p:txBody>
      </p:sp>
      <p:sp>
        <p:nvSpPr>
          <p:cNvPr id="13316" name="Text Box 8">
            <a:extLst>
              <a:ext uri="{FF2B5EF4-FFF2-40B4-BE49-F238E27FC236}">
                <a16:creationId xmlns:a16="http://schemas.microsoft.com/office/drawing/2014/main" id="{CD250C71-499B-47DE-AD7A-CE282AF06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22700"/>
            <a:ext cx="64008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700"/>
              </a:spcAft>
              <a:buFontTx/>
              <a:buChar char="•"/>
            </a:pPr>
            <a:r>
              <a:rPr lang="en-US" altLang="en-US" sz="2200">
                <a:latin typeface="Verdana" panose="020B0604030504040204" pitchFamily="34" charset="0"/>
              </a:rPr>
              <a:t>People do not need ministers because </a:t>
            </a: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everyone has a direct link with God.</a:t>
            </a:r>
          </a:p>
          <a:p>
            <a:pPr eaLnBrk="1" hangingPunct="1">
              <a:spcBef>
                <a:spcPct val="50000"/>
              </a:spcBef>
              <a:spcAft>
                <a:spcPts val="700"/>
              </a:spcAft>
              <a:buFontTx/>
              <a:buChar char="•"/>
            </a:pPr>
            <a:r>
              <a:rPr lang="en-US" altLang="en-US" sz="2200">
                <a:solidFill>
                  <a:srgbClr val="0062AC"/>
                </a:solidFill>
                <a:latin typeface="Verdana" panose="020B0604030504040204" pitchFamily="34" charset="0"/>
              </a:rPr>
              <a:t>All people are equal in God’s eyes; </a:t>
            </a:r>
            <a:r>
              <a:rPr lang="en-US" altLang="en-US" sz="2200">
                <a:latin typeface="Verdana" panose="020B0604030504040204" pitchFamily="34" charset="0"/>
              </a:rPr>
              <a:t>therefore, women are equal to men in spiritual matters, and slavery is wrong.</a:t>
            </a:r>
          </a:p>
        </p:txBody>
      </p:sp>
      <p:sp>
        <p:nvSpPr>
          <p:cNvPr id="13317" name="Text Box 10">
            <a:extLst>
              <a:ext uri="{FF2B5EF4-FFF2-40B4-BE49-F238E27FC236}">
                <a16:creationId xmlns:a16="http://schemas.microsoft.com/office/drawing/2014/main" id="{DEE82136-4804-428E-A51A-C0F543456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432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Verdana" panose="020B0604030504040204" pitchFamily="34" charset="0"/>
              </a:rPr>
              <a:t>Slavery</a:t>
            </a:r>
          </a:p>
        </p:txBody>
      </p:sp>
      <p:sp>
        <p:nvSpPr>
          <p:cNvPr id="13318" name="AutoShape 9">
            <a:extLst>
              <a:ext uri="{FF2B5EF4-FFF2-40B4-BE49-F238E27FC236}">
                <a16:creationId xmlns:a16="http://schemas.microsoft.com/office/drawing/2014/main" id="{47CCCB55-F620-4A42-B9E4-E9C498EE7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133600"/>
            <a:ext cx="1752600" cy="1676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accent1">
              <a:alpha val="7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13317" grpId="0"/>
      <p:bldP spid="13318" grpId="0" animBg="1"/>
    </p:bldLst>
  </p:timing>
</p:sld>
</file>

<file path=ppt/theme/theme1.xml><?xml version="1.0" encoding="utf-8"?>
<a:theme xmlns:a="http://schemas.openxmlformats.org/drawingml/2006/main" name="AH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2C123BC3BFFA4EBB40B9A437ECDC8E" ma:contentTypeVersion="0" ma:contentTypeDescription="Create a new document." ma:contentTypeScope="" ma:versionID="e2fb01d88511c6f851a0f6f4e760ee8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1F0879-6C06-4526-A584-49ACF2AAEEC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E829041-F4DB-4003-8B20-2908139A9D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8A94E-BA79-4A0E-A736-120620E5F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398ED3BD-193C-48C5-A068-50D6F0D41FD6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891</Words>
  <Application>Microsoft Office PowerPoint</Application>
  <PresentationFormat>On-screen Show (4:3)</PresentationFormat>
  <Paragraphs>90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Verdana</vt:lpstr>
      <vt:lpstr>AHON_template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Colonies</dc:title>
  <dc:creator>8th Grade Social Studies</dc:creator>
  <cp:lastModifiedBy>Ryan Kay</cp:lastModifiedBy>
  <cp:revision>89</cp:revision>
  <dcterms:created xsi:type="dcterms:W3CDTF">2009-03-01T21:49:42Z</dcterms:created>
  <dcterms:modified xsi:type="dcterms:W3CDTF">2018-09-30T01:22:57Z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