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6" r:id="rId4"/>
    <p:sldId id="262" r:id="rId5"/>
    <p:sldId id="260" r:id="rId6"/>
    <p:sldId id="257" r:id="rId7"/>
    <p:sldId id="299" r:id="rId8"/>
    <p:sldId id="266" r:id="rId9"/>
    <p:sldId id="263" r:id="rId10"/>
    <p:sldId id="268" r:id="rId11"/>
    <p:sldId id="288" r:id="rId12"/>
    <p:sldId id="258" r:id="rId13"/>
    <p:sldId id="300" r:id="rId14"/>
    <p:sldId id="301" r:id="rId15"/>
    <p:sldId id="274" r:id="rId16"/>
    <p:sldId id="273" r:id="rId17"/>
    <p:sldId id="265" r:id="rId18"/>
    <p:sldId id="276" r:id="rId19"/>
    <p:sldId id="302" r:id="rId20"/>
    <p:sldId id="281" r:id="rId21"/>
    <p:sldId id="287" r:id="rId22"/>
    <p:sldId id="289" r:id="rId23"/>
    <p:sldId id="259" r:id="rId24"/>
    <p:sldId id="279" r:id="rId25"/>
    <p:sldId id="298" r:id="rId26"/>
    <p:sldId id="297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238" autoAdjust="0"/>
  </p:normalViewPr>
  <p:slideViewPr>
    <p:cSldViewPr>
      <p:cViewPr varScale="1">
        <p:scale>
          <a:sx n="83" d="100"/>
          <a:sy n="83" d="100"/>
        </p:scale>
        <p:origin x="14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7-10-24T14:43:12.91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  <inkml:brush xml:id="br1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322 7540,'0'-25,"0"0,0 1,0-1,-25 25,25-25,0 0,0 0,0 1,-24 24,24-25,0 0,-25 25,25-25,-25 25,25-25,-25 25,25-24,-25 24,25-25,-25 25,1 0,24-25,-25 25,25-25,0 0,-25 25,25-24,-25 24,25-25,0 0,-25 25,25-25,0 0,-24 25,24-24,0-1,0 0,0 0,0 0,0 1,0-1,0 0,0 0,0 0,0 1,24 24,-24-25,25 25,-25-25,0 0,25 25,0 0,-25-25,25 25,-1 0,-24-24,25 24,0 0,0 0,0 0,0 0,-1 0,1 0,0 0,0 0,0 0,-1 0,1 0,0 0,25 0,-26 0,1 0,0 0,0 0,0 0,0 0,-1 0,1 0,0 0,0 0,24 0,-24 0,0 0,0 0,0 0,-1 0,1 0,0 0,0 0,0 0,0 0,-1 0,1 0,0 0,0 0,0 0,-1 0,1 0,0 0,0 0,0 0,-1 0,1 0,0 0,-25-25,0 0,25 0,-25 0,25 25,0-24,-1 24,1-25,-25 0,25 25,-25-25,0 0,0 1,0-1,0 0,0 0,0 0,0 1,0-1,0 0,0 0,0 0,25 25,-25-24,0-1,0 0,0 0,0 0,0 1,0-1,0 0,0 0,0 0,0 1,0-1,0 0,0 0,0 0,0 1,0-1,25 25,-25-25,24 25</inkml:trace>
  <inkml:trace contextRef="#ctx0" brushRef="#br1" timeOffset="367127">1662 5730,'0'-25,"0"0,0 0,0 0,0 1,0-1,0 0,25 25,-25-25,25 25,-25-25,0 1,0-1,0 0,0 0,0 0,24 25,-24-24,25 24,-25-25,0 0,0 0,0 0,0 1,25 24,-25-25,0 0,0 0,25 25,-25-25,0 1,0-1,25 25,-25-25,0 0,0 0,0 1,25 24,-25-25,0 0,0 0,24 25,-24-25,25 25,-25-24,25 24,-25-25,25 25,-25-25,25 25,-25-25,0 0,0 1,0-1,0 0,0 0,0 0,0 1,0-1,24 25,-24-25,0 0,0 0,0 1,0-1,25 25,-25-25,25 25,-25-25,0 0,25 25,-25-25,25 25,-25-24,0-1,0 0,0 0,0 0,0 1,0-1,0 0,24 0,-24 0,0 1,0-1,25 25,-25-25,25 25,-25-25,25 25,-25-25,0 1,0-1,0 0,0 0,0 0,0 1,0-1,0 0,0 0,0 0,0 1,0-1,0 0,0 0,0 0,0 1,25 24,-25-25,0 0,25 25,-25-25,0 0,0 1,0-1,0 0,24 25,-24-25,25 25,-25-25,0 1,25 24,-25-25,0 0,0 0,0 0,25 25,-25-24,0-1,0 0,0 0,0 0,0 1,0-1,0 0,25 25,-25-25,24 25,-24-25,25 25,-25-24,0-1</inkml:trace>
  <inkml:trace contextRef="#ctx0" brushRef="#br1" timeOffset="387835">2382 3001,'0'-24,"0"-1,0 0,0 0,0 0,0 1,0-1,24 25,-24-25,0 0,0 0,25 25,-25-24,0-1,0 0,0 0,0 0,25 25,-25-24,0-1,0 0,25 25,-25-25,25 25,-25-25,24 25,-24-24,25 24,-25-25,0 0,0 0,25 25,-25-25,0 1,25 24,-25-25,0 0,25 25,-25-25,0 0,0 1,0-1,0 0,0 0,0 0,0 1,0-1,0 0,0 0,0 0,0 1,0-1,0 0,0 0,0 0,0 1,0-1,0 0,0 0,0 0,0 1,0-1,25 25,-25-25,0 0,24 25,-24-25,0 1,25 24,-25-25,0 0,0 0,0 0,0 1,0-1,0 0,0 0,0 0,0 1,0-1,0 0,0 0,25 25,-25-25,25 25,-25-24,25 24,-25-25,0 0,0 0,24 25,-24-25,0 1,0-1,0 0,0 0,0 0,25 25,-25-24,25 24,-25-25,0 0,25 25,-25-25,0 0,0 1,0-1,0 0,0 0,0 0,0 0,0 1,0-1,0 0,0 0,0 0,0 1,0-1,0 0,25 25,-25-25,0 0,0 1,0-1,24 25,-24-25,0 0,0 0,0 1,0-1,0 0,0 0,0 0,0 1,0-1,0 0,25 25,-25-25,25 25,-25-25,0 1,25 24,-25-25,0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7-10-24T14:47:32.31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0 653,'25'0,"0"0,-1 0,1 0,0 0,0 0,0 0,-1 0,1 0,0 0,0 0,0 0,0 0,-1 0,1 0,0 0,0 0,0 0,-1 0,1 0,0 0,0 0,0 0,-1 0,1 0,0 0,0 0,0 0,0 0,-1 0,1 0,0 0,0 0,0 0,-1 0,1 0,0 0,0 0,0 0,-1 0,1 0,0 0,0 0,0 0,0 0,-1 0,1 0,0 0,0 0,0 0,-1 0,1 0,0 0,0 0,0 0,-1 0,1 0,0 0,0 0,0 0,-1 0,1 0,0 0,0 0,0 0,0 0,-1 0,1 0,0 0,0 0,0 0,-1 0,1 0,0 0,0 0,0 0,-1 0,1 0,0 0,0 0,0 0,0 0,-1 0,1 0,0 0,0 0,0 0,-1 0,1 0,0 0,0 0,0 0,-1 0,1 0,0 0</inkml:trace>
  <inkml:trace contextRef="#ctx0" brushRef="#br0" timeOffset="10174">645 49,'25'0,"0"0,0 0,-1 0,1 0,-25-25,25 25,0 0,0 0,-1 0,1 0,0 0,0 0,0 0,-1 0,1 0,0 0,0 0,0 0,0 0,-1 0,1 0,0 0,0 0,0 0,-1 0,1 0,0 0,0 0,0 0,-1 0,1 0,0 0,0 0,0 0,-1 0,1 0,0 0,0 0,0 0,0 0,-1 0,1 0,0 0,0 0,0 0,-1 0,1 0,0 0,0 0,0 0,-1 0,1 0,0 0,0 0,0 0,0 0,-1 0,1 0,0 0,0 0,0 0,-1 0,1 0,0 0,0 0,24 0,-24 0,0 0,0 0,0 0,0 0,-1 0,1 0,0 0,0 0,0 0,24 0,-24 0,0 0,0 0,-1 0,1 0,0 0,0 0,24 0,-24 0,0 0,0 0,0 0,0 0,-1 0,26 0,-25 0,24 0,1 0,-25 0,0 0,-1 0,1 0,0 0,0 0,0 0,24 0,-24 0,0 0,0 0,24 0,-24 0,0 0,0 0,0 0,-1 0,26 0,-25 0,0 0,0 0</inkml:trace>
  <inkml:trace contextRef="#ctx0" brushRef="#br0" timeOffset="20957">1489 1065,'24'0,"1"0,-25-25,25 25,0 0,0 0,0 0,-1 0,1 0,0 0,0 0,0 0,-1 0,1 0,0 0,0 0,0 0,-1 0,1 0,0 0,0 0,0 0,0 0,-1 0,1 0,0 0,0 0,0 0,-1 0,1 0,0 0,0 0,0 0,-1 0,1 0,0 0,0 0,0 0,0 0,-1 0,1 0,0 0,0 0,0 0,-1 0,1 0,0 0,0 0,0 0,-1 0,1 0,0 0,0 0,0 0,-1 0,1 0,0 0,0 0,0 0,0 0,-1 0,1 0,0 0,0 0,0 0,-1 0,1 0,-25-24,25 24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7-10-24T14:54:04.791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fitToCurve" value="1"/>
    </inkml:brush>
  </inkml:definitions>
  <inkml:trace contextRef="#ctx0" brushRef="#br0">2-1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10600" cy="3810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419600"/>
            <a:ext cx="6096000" cy="16002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C20C89-55F0-4E7F-9A2D-539BBCDD06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B60ED-99B1-4465-A19A-18684E8B56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9273-AF22-44EE-A610-CDA362090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62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F583-FCA4-44AB-8448-3340D66D5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97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0AA6E-1ECD-4AAB-92EE-345AB1A2F4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35CEC-FA60-4792-ADD7-C8161AAC1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7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A5EFE-502D-4700-AF13-E9D6A9737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7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74A30-5B50-403C-B9F5-485AE39E3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33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0F165-C380-43BA-A02B-7963E1F89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25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A9753-CD47-4314-AC97-936A5C371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09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7133C-23D4-4070-9BB8-B9F631EBE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29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534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9CAA84-4F46-467E-8D68-D3B320EF0C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apps-nas1\hodnicki$\07-08\Social%20Studies\Social%20Studies%206\Chapter%2012\Video\Geography%20-%20sec%201.as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apps-nas1\hodnicki$\07-08\Social%20Studies\Social%20Studies%206\Chapter%2012\Video\Atlantic%20Provinces.a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apps-nas1\hodnicki$\07-08\Social%20Studies\Social%20Studies%206\Chapter%2012\Video\Prarie%20Provinces.as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apps-nas1\hodnicki$\07-08\Social%20Studies\Social%20Studies%206\Chapter%2012\Video\British%20Columbia.a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apps-nas1\hodnicki$\07-08\Social%20Studies\Social%20Studies%206\Chapter%2012\Video\Northern%20territories%20-%20Sec%201.asx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lasma.nationalgeographic.com/mapmachine/?fs=www3.nationalgeographic.com" TargetMode="External"/><Relationship Id="rId2" Type="http://schemas.openxmlformats.org/officeDocument/2006/relationships/hyperlink" Target="http://www.freeworldmaps.net/northamerica/canada/map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10600" cy="2819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/>
              <a:t>Chapter 12: Canada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6</a:t>
            </a:r>
            <a:r>
              <a:rPr lang="en-US" altLang="en-US" baseline="30000"/>
              <a:t>th</a:t>
            </a:r>
            <a:r>
              <a:rPr lang="en-US" altLang="en-US"/>
              <a:t> Grade Social Studies</a:t>
            </a:r>
          </a:p>
        </p:txBody>
      </p:sp>
      <p:pic>
        <p:nvPicPr>
          <p:cNvPr id="2052" name="Picture 4" descr="MCj040465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8400"/>
            <a:ext cx="18383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0"/>
            <a:ext cx="2819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000">
                <a:solidFill>
                  <a:srgbClr val="FFCC00"/>
                </a:solidFill>
                <a:latin typeface="Trebuchet MS" panose="020B0603020202020204" pitchFamily="34" charset="0"/>
              </a:rPr>
              <a:t>SECTION 1</a:t>
            </a:r>
            <a:endParaRPr lang="en-US" altLang="en-US" sz="3000">
              <a:solidFill>
                <a:srgbClr val="FFCC00"/>
              </a:solidFill>
              <a:latin typeface="Times" panose="02020603050405020304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609600"/>
            <a:ext cx="754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6600" b="1">
                <a:solidFill>
                  <a:schemeClr val="bg1"/>
                </a:solidFill>
              </a:rPr>
              <a:t>Physical Geography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800225" y="1509713"/>
            <a:ext cx="5543550" cy="485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20A7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>
                <a:solidFill>
                  <a:srgbClr val="FFD205"/>
                </a:solidFill>
                <a:latin typeface="Arial Black" panose="020B0A04020102020204" pitchFamily="34" charset="0"/>
              </a:rPr>
              <a:t>CANADA’S PHYSICAL GEOGRAPHY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339725" y="2109788"/>
            <a:ext cx="8483600" cy="4002087"/>
            <a:chOff x="214" y="1329"/>
            <a:chExt cx="5344" cy="2521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14" y="1329"/>
              <a:ext cx="5344" cy="2521"/>
            </a:xfrm>
            <a:prstGeom prst="rect">
              <a:avLst/>
            </a:prstGeom>
            <a:solidFill>
              <a:srgbClr val="0F0163"/>
            </a:solidFill>
            <a:ln w="3810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1462" y="1329"/>
              <a:ext cx="1" cy="2521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V="1">
              <a:off x="214" y="1681"/>
              <a:ext cx="5328" cy="3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4278" y="1329"/>
              <a:ext cx="1" cy="2521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2881" y="1329"/>
              <a:ext cx="1" cy="2521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95525" y="22225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800" b="1">
                <a:solidFill>
                  <a:srgbClr val="FFCC00"/>
                </a:solidFill>
                <a:latin typeface="Helvetica" panose="020B0604020202020204" pitchFamily="34" charset="0"/>
              </a:rPr>
              <a:t>Lakes and Rivers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792913" y="2222500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rgbClr val="FFCC00"/>
                </a:solidFill>
                <a:latin typeface="Helvetica" panose="020B0604020202020204" pitchFamily="34" charset="0"/>
              </a:rPr>
              <a:t>Resources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4488" y="2673350"/>
            <a:ext cx="1976437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Coast Mountains </a:t>
            </a:r>
            <a:b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and Rocky Mountains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Canadian Shield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fertile farm-land in St. Lawrence River Valley and Great Lakes region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322513" y="2673350"/>
            <a:ext cx="1833562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Great Lakes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thousands of lakes and rivers, may carved by glaciers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St. Lawrence River links Great Lakes to Atlantic Ocean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792913" y="2673350"/>
            <a:ext cx="2005012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tourism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fertile soil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minerals—</a:t>
            </a:r>
            <a:b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nickel, zinc, uranium, lead, copper, gold, silver, coal, potash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oil and natural gas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forests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587875" y="2673350"/>
            <a:ext cx="22034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central and eastern—humid continental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southwest—</a:t>
            </a:r>
            <a:b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marine west coast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central and north—subarctic</a:t>
            </a:r>
          </a:p>
          <a:p>
            <a:pPr eaLnBrk="0" hangingPunct="0">
              <a:buFontTx/>
              <a:buChar char="•"/>
            </a:pP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far north—</a:t>
            </a:r>
            <a:b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en-US" altLang="en-US" sz="1800" b="1">
                <a:solidFill>
                  <a:schemeClr val="bg1"/>
                </a:solidFill>
                <a:latin typeface="Helvetica" panose="020B0604020202020204" pitchFamily="34" charset="0"/>
              </a:rPr>
              <a:t>tundra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95288" y="2222500"/>
            <a:ext cx="1836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rgbClr val="FFCC00"/>
                </a:solidFill>
                <a:latin typeface="Helvetica" panose="020B0604020202020204" pitchFamily="34" charset="0"/>
              </a:rPr>
              <a:t>Landforms</a:t>
            </a:r>
            <a:endParaRPr lang="en-US" altLang="en-US" sz="1800" b="1">
              <a:solidFill>
                <a:srgbClr val="FFCC00"/>
              </a:solidFill>
              <a:latin typeface="Helvetica" panose="020B0604020202020204" pitchFamily="34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587875" y="2222500"/>
            <a:ext cx="217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rgbClr val="FFCC00"/>
                </a:solidFill>
                <a:latin typeface="Helvetica" panose="020B0604020202020204" pitchFamily="34" charset="0"/>
              </a:rPr>
              <a:t>Climates</a:t>
            </a:r>
            <a:endParaRPr lang="en-US" altLang="en-US" sz="1800" b="1">
              <a:solidFill>
                <a:srgbClr val="FFCC00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44" grpId="0" autoUpdateAnimBg="0"/>
      <p:bldP spid="18445" grpId="0" autoUpdateAnimBg="0"/>
      <p:bldP spid="18446" grpId="0" autoUpdateAnimBg="0"/>
      <p:bldP spid="18447" grpId="0" autoUpdateAnimBg="0"/>
      <p:bldP spid="18448" grpId="0" autoUpdateAnimBg="0"/>
      <p:bldP spid="18449" grpId="0" autoUpdateAnimBg="0"/>
      <p:bldP spid="18450" grpId="0" autoUpdateAnimBg="0"/>
      <p:bldP spid="1845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  <a:ln/>
        </p:spPr>
        <p:txBody>
          <a:bodyPr/>
          <a:lstStyle/>
          <a:p>
            <a:r>
              <a:rPr lang="en-US" altLang="en-US" sz="4400"/>
              <a:t>Geography of Canada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215313" y="6400800"/>
            <a:ext cx="928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(5:39)</a:t>
            </a:r>
          </a:p>
        </p:txBody>
      </p:sp>
      <p:pic>
        <p:nvPicPr>
          <p:cNvPr id="40968" name="Geography - sec 1.asx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19200"/>
            <a:ext cx="6705600" cy="5029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09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0968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altLang="en-US" sz="4000"/>
              <a:t>Sec 2: History and Culture</a:t>
            </a:r>
            <a:br>
              <a:rPr lang="en-US" altLang="en-US" sz="4000"/>
            </a:br>
            <a:r>
              <a:rPr lang="en-US" altLang="en-US" sz="4000"/>
              <a:t> </a:t>
            </a:r>
            <a:r>
              <a:rPr lang="en-US" altLang="en-US" sz="4400"/>
              <a:t>France and Britain in Canada</a:t>
            </a:r>
          </a:p>
        </p:txBody>
      </p:sp>
      <p:pic>
        <p:nvPicPr>
          <p:cNvPr id="5124" name="Picture 4" descr="MCj04078060000[1]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133600"/>
            <a:ext cx="4114800" cy="4059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z="2400" dirty="0"/>
          </a:p>
          <a:p>
            <a:r>
              <a:rPr lang="en-US" altLang="en-US" sz="2400" dirty="0"/>
              <a:t>France settles New France; founds Quebec City in 1608.</a:t>
            </a:r>
          </a:p>
          <a:p>
            <a:r>
              <a:rPr lang="en-US" altLang="en-US" sz="2400" dirty="0"/>
              <a:t>New France thrives for a century and a half, spreading culture and building trade.</a:t>
            </a:r>
          </a:p>
          <a:p>
            <a:r>
              <a:rPr lang="en-US" altLang="en-US" sz="2400" dirty="0"/>
              <a:t>Britain takes control of New France after French and Indian War but French culture remains entrenched.</a:t>
            </a:r>
          </a:p>
          <a:p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France and Britain in Canada </a:t>
            </a:r>
            <a:r>
              <a:rPr lang="en-US" altLang="en-US" sz="3600" b="1" i="1"/>
              <a:t>(continued)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/>
              <a:t>Upper Canada (Ontario) and Lower Canada (Quebec) are established.</a:t>
            </a:r>
          </a:p>
          <a:p>
            <a:r>
              <a:rPr lang="en-US" altLang="en-US" sz="4000"/>
              <a:t>British Parliament creates the Dominion of Canada in 1867.</a:t>
            </a:r>
          </a:p>
          <a:p>
            <a:endParaRPr lang="en-US" altLang="en-US"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Immigrants and Canadian Culture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European and Asian immigrants contribute to Canada’s economic boom in the early 1900s</a:t>
            </a:r>
          </a:p>
          <a:p>
            <a:r>
              <a:rPr lang="en-US" altLang="en-US"/>
              <a:t>After World War II, another wave of immigrants arrives and settles mostly in cities.</a:t>
            </a:r>
          </a:p>
          <a:p>
            <a:r>
              <a:rPr lang="en-US" altLang="en-US"/>
              <a:t>Toronto remains one of the most culturally diverse cities in the world.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  <a:ln/>
        </p:spPr>
        <p:txBody>
          <a:bodyPr/>
          <a:lstStyle/>
          <a:p>
            <a:r>
              <a:rPr lang="en-US" altLang="en-US"/>
              <a:t>Main Ideas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The French and British colonization influenced language, government, customs, and other aspects of culture.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Immigrants contributed to Canada throughout their work on railroads, farms and forests, in mines, and in factories.  They also contributed to the economic boom of the early 1900s.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pic>
        <p:nvPicPr>
          <p:cNvPr id="25605" name="Picture 5" descr="MCj023172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6224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MCj014988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667000" cy="17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lick for M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3784600" cy="641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What is the largest ethnic group of Canada?</a:t>
            </a:r>
          </a:p>
          <a:p>
            <a:pPr>
              <a:buFontTx/>
              <a:buNone/>
            </a:pPr>
            <a:r>
              <a:rPr lang="en-US" altLang="en-US" sz="2800"/>
              <a:t>     - British Isles Origin</a:t>
            </a:r>
          </a:p>
          <a:p>
            <a:endParaRPr lang="en-US" altLang="en-US" sz="2800"/>
          </a:p>
        </p:txBody>
      </p:sp>
      <p:pic>
        <p:nvPicPr>
          <p:cNvPr id="23561" name="Picture 9" descr="MCMP00393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349885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219200"/>
          </a:xfrm>
          <a:ln/>
        </p:spPr>
        <p:txBody>
          <a:bodyPr/>
          <a:lstStyle/>
          <a:p>
            <a:r>
              <a:rPr lang="en-US" altLang="en-US"/>
              <a:t>Vocabulary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provinces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Administrative divisions of a country   </a:t>
            </a:r>
          </a:p>
          <a:p>
            <a:r>
              <a:rPr lang="en-US" altLang="en-US" b="1"/>
              <a:t>dominion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A territory or area of influence   </a:t>
            </a:r>
          </a:p>
          <a:p>
            <a:r>
              <a:rPr lang="en-US" altLang="en-US" b="1"/>
              <a:t>Métis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(may-TEES) People of mixed European and Canadian Indian ancestry in Canada   </a:t>
            </a:r>
          </a:p>
          <a:p>
            <a:endParaRPr lang="en-US" altLang="en-US"/>
          </a:p>
        </p:txBody>
      </p:sp>
      <p:pic>
        <p:nvPicPr>
          <p:cNvPr id="15365" name="Picture 5" descr="MCPE01010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0"/>
            <a:ext cx="1493838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04800" y="0"/>
            <a:ext cx="2819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000">
                <a:solidFill>
                  <a:srgbClr val="FFCC00"/>
                </a:solidFill>
                <a:latin typeface="Trebuchet MS" panose="020B0603020202020204" pitchFamily="34" charset="0"/>
              </a:rPr>
              <a:t>SECTION 2</a:t>
            </a:r>
            <a:endParaRPr lang="en-US" altLang="en-US" sz="3000">
              <a:solidFill>
                <a:srgbClr val="FFCC00"/>
              </a:solidFill>
              <a:latin typeface="Times" panose="02020603050405020304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04800" y="1066800"/>
            <a:ext cx="58674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6600" b="1">
                <a:solidFill>
                  <a:schemeClr val="bg1"/>
                </a:solidFill>
              </a:rPr>
              <a:t>History and Culture</a:t>
            </a:r>
            <a:endParaRPr lang="en-US" altLang="en-US" sz="5800" b="1">
              <a:solidFill>
                <a:schemeClr val="bg1"/>
              </a:solidFill>
            </a:endParaRP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12713" y="4083050"/>
            <a:ext cx="1427162" cy="987425"/>
            <a:chOff x="71" y="2572"/>
            <a:chExt cx="899" cy="622"/>
          </a:xfrm>
        </p:grpSpPr>
        <p:sp>
          <p:nvSpPr>
            <p:cNvPr id="27654" name="Freeform 6"/>
            <p:cNvSpPr>
              <a:spLocks/>
            </p:cNvSpPr>
            <p:nvPr/>
          </p:nvSpPr>
          <p:spPr bwMode="auto">
            <a:xfrm rot="434420">
              <a:off x="144" y="2572"/>
              <a:ext cx="751" cy="255"/>
            </a:xfrm>
            <a:custGeom>
              <a:avLst/>
              <a:gdLst>
                <a:gd name="T0" fmla="*/ 123 w 751"/>
                <a:gd name="T1" fmla="*/ 20 h 255"/>
                <a:gd name="T2" fmla="*/ 315 w 751"/>
                <a:gd name="T3" fmla="*/ 36 h 255"/>
                <a:gd name="T4" fmla="*/ 579 w 751"/>
                <a:gd name="T5" fmla="*/ 4 h 255"/>
                <a:gd name="T6" fmla="*/ 723 w 751"/>
                <a:gd name="T7" fmla="*/ 60 h 255"/>
                <a:gd name="T8" fmla="*/ 731 w 751"/>
                <a:gd name="T9" fmla="*/ 180 h 255"/>
                <a:gd name="T10" fmla="*/ 603 w 751"/>
                <a:gd name="T11" fmla="*/ 244 h 255"/>
                <a:gd name="T12" fmla="*/ 467 w 751"/>
                <a:gd name="T13" fmla="*/ 244 h 255"/>
                <a:gd name="T14" fmla="*/ 259 w 751"/>
                <a:gd name="T15" fmla="*/ 212 h 255"/>
                <a:gd name="T16" fmla="*/ 131 w 751"/>
                <a:gd name="T17" fmla="*/ 212 h 255"/>
                <a:gd name="T18" fmla="*/ 19 w 751"/>
                <a:gd name="T19" fmla="*/ 172 h 255"/>
                <a:gd name="T20" fmla="*/ 19 w 751"/>
                <a:gd name="T21" fmla="*/ 60 h 255"/>
                <a:gd name="T22" fmla="*/ 67 w 751"/>
                <a:gd name="T23" fmla="*/ 12 h 255"/>
                <a:gd name="T24" fmla="*/ 123 w 751"/>
                <a:gd name="T25" fmla="*/ 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1" h="255">
                  <a:moveTo>
                    <a:pt x="123" y="20"/>
                  </a:moveTo>
                  <a:cubicBezTo>
                    <a:pt x="164" y="24"/>
                    <a:pt x="239" y="39"/>
                    <a:pt x="315" y="36"/>
                  </a:cubicBezTo>
                  <a:cubicBezTo>
                    <a:pt x="391" y="33"/>
                    <a:pt x="511" y="0"/>
                    <a:pt x="579" y="4"/>
                  </a:cubicBezTo>
                  <a:cubicBezTo>
                    <a:pt x="647" y="8"/>
                    <a:pt x="698" y="31"/>
                    <a:pt x="723" y="60"/>
                  </a:cubicBezTo>
                  <a:cubicBezTo>
                    <a:pt x="748" y="89"/>
                    <a:pt x="751" y="149"/>
                    <a:pt x="731" y="180"/>
                  </a:cubicBezTo>
                  <a:cubicBezTo>
                    <a:pt x="711" y="211"/>
                    <a:pt x="647" y="233"/>
                    <a:pt x="603" y="244"/>
                  </a:cubicBezTo>
                  <a:cubicBezTo>
                    <a:pt x="559" y="255"/>
                    <a:pt x="524" y="249"/>
                    <a:pt x="467" y="244"/>
                  </a:cubicBezTo>
                  <a:cubicBezTo>
                    <a:pt x="410" y="239"/>
                    <a:pt x="315" y="217"/>
                    <a:pt x="259" y="212"/>
                  </a:cubicBezTo>
                  <a:cubicBezTo>
                    <a:pt x="203" y="207"/>
                    <a:pt x="171" y="219"/>
                    <a:pt x="131" y="212"/>
                  </a:cubicBezTo>
                  <a:cubicBezTo>
                    <a:pt x="91" y="205"/>
                    <a:pt x="38" y="197"/>
                    <a:pt x="19" y="172"/>
                  </a:cubicBezTo>
                  <a:cubicBezTo>
                    <a:pt x="0" y="147"/>
                    <a:pt x="11" y="87"/>
                    <a:pt x="19" y="60"/>
                  </a:cubicBezTo>
                  <a:cubicBezTo>
                    <a:pt x="27" y="33"/>
                    <a:pt x="49" y="19"/>
                    <a:pt x="67" y="12"/>
                  </a:cubicBezTo>
                  <a:cubicBezTo>
                    <a:pt x="85" y="5"/>
                    <a:pt x="82" y="16"/>
                    <a:pt x="123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71" y="2828"/>
              <a:ext cx="89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Canada’s</a:t>
              </a:r>
            </a:p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First Nations</a:t>
              </a:r>
              <a:endParaRPr lang="en-US" altLang="en-US" sz="1400" b="1">
                <a:solidFill>
                  <a:srgbClr val="FFCC0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1152525" y="2613025"/>
            <a:ext cx="1517650" cy="985838"/>
            <a:chOff x="726" y="1646"/>
            <a:chExt cx="956" cy="621"/>
          </a:xfrm>
        </p:grpSpPr>
        <p:sp>
          <p:nvSpPr>
            <p:cNvPr id="27657" name="Freeform 9"/>
            <p:cNvSpPr>
              <a:spLocks/>
            </p:cNvSpPr>
            <p:nvPr/>
          </p:nvSpPr>
          <p:spPr bwMode="auto">
            <a:xfrm rot="21292603" flipV="1">
              <a:off x="797" y="2012"/>
              <a:ext cx="751" cy="255"/>
            </a:xfrm>
            <a:custGeom>
              <a:avLst/>
              <a:gdLst>
                <a:gd name="T0" fmla="*/ 123 w 751"/>
                <a:gd name="T1" fmla="*/ 20 h 255"/>
                <a:gd name="T2" fmla="*/ 315 w 751"/>
                <a:gd name="T3" fmla="*/ 36 h 255"/>
                <a:gd name="T4" fmla="*/ 579 w 751"/>
                <a:gd name="T5" fmla="*/ 4 h 255"/>
                <a:gd name="T6" fmla="*/ 723 w 751"/>
                <a:gd name="T7" fmla="*/ 60 h 255"/>
                <a:gd name="T8" fmla="*/ 731 w 751"/>
                <a:gd name="T9" fmla="*/ 180 h 255"/>
                <a:gd name="T10" fmla="*/ 603 w 751"/>
                <a:gd name="T11" fmla="*/ 244 h 255"/>
                <a:gd name="T12" fmla="*/ 467 w 751"/>
                <a:gd name="T13" fmla="*/ 244 h 255"/>
                <a:gd name="T14" fmla="*/ 259 w 751"/>
                <a:gd name="T15" fmla="*/ 212 h 255"/>
                <a:gd name="T16" fmla="*/ 131 w 751"/>
                <a:gd name="T17" fmla="*/ 212 h 255"/>
                <a:gd name="T18" fmla="*/ 19 w 751"/>
                <a:gd name="T19" fmla="*/ 172 h 255"/>
                <a:gd name="T20" fmla="*/ 19 w 751"/>
                <a:gd name="T21" fmla="*/ 60 h 255"/>
                <a:gd name="T22" fmla="*/ 67 w 751"/>
                <a:gd name="T23" fmla="*/ 12 h 255"/>
                <a:gd name="T24" fmla="*/ 123 w 751"/>
                <a:gd name="T25" fmla="*/ 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1" h="255">
                  <a:moveTo>
                    <a:pt x="123" y="20"/>
                  </a:moveTo>
                  <a:cubicBezTo>
                    <a:pt x="164" y="24"/>
                    <a:pt x="239" y="39"/>
                    <a:pt x="315" y="36"/>
                  </a:cubicBezTo>
                  <a:cubicBezTo>
                    <a:pt x="391" y="33"/>
                    <a:pt x="511" y="0"/>
                    <a:pt x="579" y="4"/>
                  </a:cubicBezTo>
                  <a:cubicBezTo>
                    <a:pt x="647" y="8"/>
                    <a:pt x="698" y="31"/>
                    <a:pt x="723" y="60"/>
                  </a:cubicBezTo>
                  <a:cubicBezTo>
                    <a:pt x="748" y="89"/>
                    <a:pt x="751" y="149"/>
                    <a:pt x="731" y="180"/>
                  </a:cubicBezTo>
                  <a:cubicBezTo>
                    <a:pt x="711" y="211"/>
                    <a:pt x="647" y="233"/>
                    <a:pt x="603" y="244"/>
                  </a:cubicBezTo>
                  <a:cubicBezTo>
                    <a:pt x="559" y="255"/>
                    <a:pt x="524" y="249"/>
                    <a:pt x="467" y="244"/>
                  </a:cubicBezTo>
                  <a:cubicBezTo>
                    <a:pt x="410" y="239"/>
                    <a:pt x="315" y="217"/>
                    <a:pt x="259" y="212"/>
                  </a:cubicBezTo>
                  <a:cubicBezTo>
                    <a:pt x="203" y="207"/>
                    <a:pt x="171" y="219"/>
                    <a:pt x="131" y="212"/>
                  </a:cubicBezTo>
                  <a:cubicBezTo>
                    <a:pt x="91" y="205"/>
                    <a:pt x="38" y="197"/>
                    <a:pt x="19" y="172"/>
                  </a:cubicBezTo>
                  <a:cubicBezTo>
                    <a:pt x="0" y="147"/>
                    <a:pt x="11" y="87"/>
                    <a:pt x="19" y="60"/>
                  </a:cubicBezTo>
                  <a:cubicBezTo>
                    <a:pt x="27" y="33"/>
                    <a:pt x="49" y="19"/>
                    <a:pt x="67" y="12"/>
                  </a:cubicBezTo>
                  <a:cubicBezTo>
                    <a:pt x="85" y="5"/>
                    <a:pt x="82" y="16"/>
                    <a:pt x="123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726" y="1646"/>
              <a:ext cx="95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A.D. 1000–</a:t>
              </a:r>
              <a:b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</a:br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Vikings arrive</a:t>
              </a:r>
            </a:p>
          </p:txBody>
        </p:sp>
      </p:grp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2262188" y="4083050"/>
            <a:ext cx="1555750" cy="1476375"/>
            <a:chOff x="1425" y="2572"/>
            <a:chExt cx="980" cy="930"/>
          </a:xfrm>
        </p:grpSpPr>
        <p:sp>
          <p:nvSpPr>
            <p:cNvPr id="27660" name="Freeform 12"/>
            <p:cNvSpPr>
              <a:spLocks/>
            </p:cNvSpPr>
            <p:nvPr/>
          </p:nvSpPr>
          <p:spPr bwMode="auto">
            <a:xfrm rot="248505">
              <a:off x="1501" y="2572"/>
              <a:ext cx="751" cy="255"/>
            </a:xfrm>
            <a:custGeom>
              <a:avLst/>
              <a:gdLst>
                <a:gd name="T0" fmla="*/ 123 w 751"/>
                <a:gd name="T1" fmla="*/ 20 h 255"/>
                <a:gd name="T2" fmla="*/ 315 w 751"/>
                <a:gd name="T3" fmla="*/ 36 h 255"/>
                <a:gd name="T4" fmla="*/ 579 w 751"/>
                <a:gd name="T5" fmla="*/ 4 h 255"/>
                <a:gd name="T6" fmla="*/ 723 w 751"/>
                <a:gd name="T7" fmla="*/ 60 h 255"/>
                <a:gd name="T8" fmla="*/ 731 w 751"/>
                <a:gd name="T9" fmla="*/ 180 h 255"/>
                <a:gd name="T10" fmla="*/ 603 w 751"/>
                <a:gd name="T11" fmla="*/ 244 h 255"/>
                <a:gd name="T12" fmla="*/ 467 w 751"/>
                <a:gd name="T13" fmla="*/ 244 h 255"/>
                <a:gd name="T14" fmla="*/ 259 w 751"/>
                <a:gd name="T15" fmla="*/ 212 h 255"/>
                <a:gd name="T16" fmla="*/ 131 w 751"/>
                <a:gd name="T17" fmla="*/ 212 h 255"/>
                <a:gd name="T18" fmla="*/ 19 w 751"/>
                <a:gd name="T19" fmla="*/ 172 h 255"/>
                <a:gd name="T20" fmla="*/ 19 w 751"/>
                <a:gd name="T21" fmla="*/ 60 h 255"/>
                <a:gd name="T22" fmla="*/ 67 w 751"/>
                <a:gd name="T23" fmla="*/ 12 h 255"/>
                <a:gd name="T24" fmla="*/ 123 w 751"/>
                <a:gd name="T25" fmla="*/ 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1" h="255">
                  <a:moveTo>
                    <a:pt x="123" y="20"/>
                  </a:moveTo>
                  <a:cubicBezTo>
                    <a:pt x="164" y="24"/>
                    <a:pt x="239" y="39"/>
                    <a:pt x="315" y="36"/>
                  </a:cubicBezTo>
                  <a:cubicBezTo>
                    <a:pt x="391" y="33"/>
                    <a:pt x="511" y="0"/>
                    <a:pt x="579" y="4"/>
                  </a:cubicBezTo>
                  <a:cubicBezTo>
                    <a:pt x="647" y="8"/>
                    <a:pt x="698" y="31"/>
                    <a:pt x="723" y="60"/>
                  </a:cubicBezTo>
                  <a:cubicBezTo>
                    <a:pt x="748" y="89"/>
                    <a:pt x="751" y="149"/>
                    <a:pt x="731" y="180"/>
                  </a:cubicBezTo>
                  <a:cubicBezTo>
                    <a:pt x="711" y="211"/>
                    <a:pt x="647" y="233"/>
                    <a:pt x="603" y="244"/>
                  </a:cubicBezTo>
                  <a:cubicBezTo>
                    <a:pt x="559" y="255"/>
                    <a:pt x="524" y="249"/>
                    <a:pt x="467" y="244"/>
                  </a:cubicBezTo>
                  <a:cubicBezTo>
                    <a:pt x="410" y="239"/>
                    <a:pt x="315" y="217"/>
                    <a:pt x="259" y="212"/>
                  </a:cubicBezTo>
                  <a:cubicBezTo>
                    <a:pt x="203" y="207"/>
                    <a:pt x="171" y="219"/>
                    <a:pt x="131" y="212"/>
                  </a:cubicBezTo>
                  <a:cubicBezTo>
                    <a:pt x="91" y="205"/>
                    <a:pt x="38" y="197"/>
                    <a:pt x="19" y="172"/>
                  </a:cubicBezTo>
                  <a:cubicBezTo>
                    <a:pt x="0" y="147"/>
                    <a:pt x="11" y="87"/>
                    <a:pt x="19" y="60"/>
                  </a:cubicBezTo>
                  <a:cubicBezTo>
                    <a:pt x="27" y="33"/>
                    <a:pt x="49" y="19"/>
                    <a:pt x="67" y="12"/>
                  </a:cubicBezTo>
                  <a:cubicBezTo>
                    <a:pt x="85" y="5"/>
                    <a:pt x="82" y="16"/>
                    <a:pt x="123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1425" y="2828"/>
              <a:ext cx="980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1400s–</a:t>
              </a:r>
              <a:b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</a:br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European explorers </a:t>
              </a:r>
              <a:b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</a:br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and fishers</a:t>
              </a:r>
            </a:p>
          </p:txBody>
        </p:sp>
      </p:grp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3201988" y="2355850"/>
            <a:ext cx="1597025" cy="1243013"/>
            <a:chOff x="2017" y="1484"/>
            <a:chExt cx="1006" cy="783"/>
          </a:xfrm>
        </p:grpSpPr>
        <p:sp>
          <p:nvSpPr>
            <p:cNvPr id="27663" name="Freeform 15"/>
            <p:cNvSpPr>
              <a:spLocks/>
            </p:cNvSpPr>
            <p:nvPr/>
          </p:nvSpPr>
          <p:spPr bwMode="auto">
            <a:xfrm rot="21257451" flipV="1">
              <a:off x="2141" y="2012"/>
              <a:ext cx="751" cy="255"/>
            </a:xfrm>
            <a:custGeom>
              <a:avLst/>
              <a:gdLst>
                <a:gd name="T0" fmla="*/ 123 w 751"/>
                <a:gd name="T1" fmla="*/ 20 h 255"/>
                <a:gd name="T2" fmla="*/ 315 w 751"/>
                <a:gd name="T3" fmla="*/ 36 h 255"/>
                <a:gd name="T4" fmla="*/ 579 w 751"/>
                <a:gd name="T5" fmla="*/ 4 h 255"/>
                <a:gd name="T6" fmla="*/ 723 w 751"/>
                <a:gd name="T7" fmla="*/ 60 h 255"/>
                <a:gd name="T8" fmla="*/ 731 w 751"/>
                <a:gd name="T9" fmla="*/ 180 h 255"/>
                <a:gd name="T10" fmla="*/ 603 w 751"/>
                <a:gd name="T11" fmla="*/ 244 h 255"/>
                <a:gd name="T12" fmla="*/ 467 w 751"/>
                <a:gd name="T13" fmla="*/ 244 h 255"/>
                <a:gd name="T14" fmla="*/ 259 w 751"/>
                <a:gd name="T15" fmla="*/ 212 h 255"/>
                <a:gd name="T16" fmla="*/ 131 w 751"/>
                <a:gd name="T17" fmla="*/ 212 h 255"/>
                <a:gd name="T18" fmla="*/ 19 w 751"/>
                <a:gd name="T19" fmla="*/ 172 h 255"/>
                <a:gd name="T20" fmla="*/ 19 w 751"/>
                <a:gd name="T21" fmla="*/ 60 h 255"/>
                <a:gd name="T22" fmla="*/ 67 w 751"/>
                <a:gd name="T23" fmla="*/ 12 h 255"/>
                <a:gd name="T24" fmla="*/ 123 w 751"/>
                <a:gd name="T25" fmla="*/ 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1" h="255">
                  <a:moveTo>
                    <a:pt x="123" y="20"/>
                  </a:moveTo>
                  <a:cubicBezTo>
                    <a:pt x="164" y="24"/>
                    <a:pt x="239" y="39"/>
                    <a:pt x="315" y="36"/>
                  </a:cubicBezTo>
                  <a:cubicBezTo>
                    <a:pt x="391" y="33"/>
                    <a:pt x="511" y="0"/>
                    <a:pt x="579" y="4"/>
                  </a:cubicBezTo>
                  <a:cubicBezTo>
                    <a:pt x="647" y="8"/>
                    <a:pt x="698" y="31"/>
                    <a:pt x="723" y="60"/>
                  </a:cubicBezTo>
                  <a:cubicBezTo>
                    <a:pt x="748" y="89"/>
                    <a:pt x="751" y="149"/>
                    <a:pt x="731" y="180"/>
                  </a:cubicBezTo>
                  <a:cubicBezTo>
                    <a:pt x="711" y="211"/>
                    <a:pt x="647" y="233"/>
                    <a:pt x="603" y="244"/>
                  </a:cubicBezTo>
                  <a:cubicBezTo>
                    <a:pt x="559" y="255"/>
                    <a:pt x="524" y="249"/>
                    <a:pt x="467" y="244"/>
                  </a:cubicBezTo>
                  <a:cubicBezTo>
                    <a:pt x="410" y="239"/>
                    <a:pt x="315" y="217"/>
                    <a:pt x="259" y="212"/>
                  </a:cubicBezTo>
                  <a:cubicBezTo>
                    <a:pt x="203" y="207"/>
                    <a:pt x="171" y="219"/>
                    <a:pt x="131" y="212"/>
                  </a:cubicBezTo>
                  <a:cubicBezTo>
                    <a:pt x="91" y="205"/>
                    <a:pt x="38" y="197"/>
                    <a:pt x="19" y="172"/>
                  </a:cubicBezTo>
                  <a:cubicBezTo>
                    <a:pt x="0" y="147"/>
                    <a:pt x="11" y="87"/>
                    <a:pt x="19" y="60"/>
                  </a:cubicBezTo>
                  <a:cubicBezTo>
                    <a:pt x="27" y="33"/>
                    <a:pt x="49" y="19"/>
                    <a:pt x="67" y="12"/>
                  </a:cubicBezTo>
                  <a:cubicBezTo>
                    <a:pt x="85" y="5"/>
                    <a:pt x="82" y="16"/>
                    <a:pt x="123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2017" y="1484"/>
              <a:ext cx="100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1608–</a:t>
              </a:r>
              <a:b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</a:br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New France founded</a:t>
              </a:r>
            </a:p>
          </p:txBody>
        </p:sp>
      </p:grp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4383088" y="4083050"/>
            <a:ext cx="1555750" cy="1231900"/>
            <a:chOff x="2761" y="2572"/>
            <a:chExt cx="980" cy="776"/>
          </a:xfrm>
        </p:grpSpPr>
        <p:sp>
          <p:nvSpPr>
            <p:cNvPr id="27666" name="Freeform 18"/>
            <p:cNvSpPr>
              <a:spLocks/>
            </p:cNvSpPr>
            <p:nvPr/>
          </p:nvSpPr>
          <p:spPr bwMode="auto">
            <a:xfrm rot="155360">
              <a:off x="2861" y="2572"/>
              <a:ext cx="751" cy="255"/>
            </a:xfrm>
            <a:custGeom>
              <a:avLst/>
              <a:gdLst>
                <a:gd name="T0" fmla="*/ 123 w 751"/>
                <a:gd name="T1" fmla="*/ 20 h 255"/>
                <a:gd name="T2" fmla="*/ 315 w 751"/>
                <a:gd name="T3" fmla="*/ 36 h 255"/>
                <a:gd name="T4" fmla="*/ 579 w 751"/>
                <a:gd name="T5" fmla="*/ 4 h 255"/>
                <a:gd name="T6" fmla="*/ 723 w 751"/>
                <a:gd name="T7" fmla="*/ 60 h 255"/>
                <a:gd name="T8" fmla="*/ 731 w 751"/>
                <a:gd name="T9" fmla="*/ 180 h 255"/>
                <a:gd name="T10" fmla="*/ 603 w 751"/>
                <a:gd name="T11" fmla="*/ 244 h 255"/>
                <a:gd name="T12" fmla="*/ 467 w 751"/>
                <a:gd name="T13" fmla="*/ 244 h 255"/>
                <a:gd name="T14" fmla="*/ 259 w 751"/>
                <a:gd name="T15" fmla="*/ 212 h 255"/>
                <a:gd name="T16" fmla="*/ 131 w 751"/>
                <a:gd name="T17" fmla="*/ 212 h 255"/>
                <a:gd name="T18" fmla="*/ 19 w 751"/>
                <a:gd name="T19" fmla="*/ 172 h 255"/>
                <a:gd name="T20" fmla="*/ 19 w 751"/>
                <a:gd name="T21" fmla="*/ 60 h 255"/>
                <a:gd name="T22" fmla="*/ 67 w 751"/>
                <a:gd name="T23" fmla="*/ 12 h 255"/>
                <a:gd name="T24" fmla="*/ 123 w 751"/>
                <a:gd name="T25" fmla="*/ 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1" h="255">
                  <a:moveTo>
                    <a:pt x="123" y="20"/>
                  </a:moveTo>
                  <a:cubicBezTo>
                    <a:pt x="164" y="24"/>
                    <a:pt x="239" y="39"/>
                    <a:pt x="315" y="36"/>
                  </a:cubicBezTo>
                  <a:cubicBezTo>
                    <a:pt x="391" y="33"/>
                    <a:pt x="511" y="0"/>
                    <a:pt x="579" y="4"/>
                  </a:cubicBezTo>
                  <a:cubicBezTo>
                    <a:pt x="647" y="8"/>
                    <a:pt x="698" y="31"/>
                    <a:pt x="723" y="60"/>
                  </a:cubicBezTo>
                  <a:cubicBezTo>
                    <a:pt x="748" y="89"/>
                    <a:pt x="751" y="149"/>
                    <a:pt x="731" y="180"/>
                  </a:cubicBezTo>
                  <a:cubicBezTo>
                    <a:pt x="711" y="211"/>
                    <a:pt x="647" y="233"/>
                    <a:pt x="603" y="244"/>
                  </a:cubicBezTo>
                  <a:cubicBezTo>
                    <a:pt x="559" y="255"/>
                    <a:pt x="524" y="249"/>
                    <a:pt x="467" y="244"/>
                  </a:cubicBezTo>
                  <a:cubicBezTo>
                    <a:pt x="410" y="239"/>
                    <a:pt x="315" y="217"/>
                    <a:pt x="259" y="212"/>
                  </a:cubicBezTo>
                  <a:cubicBezTo>
                    <a:pt x="203" y="207"/>
                    <a:pt x="171" y="219"/>
                    <a:pt x="131" y="212"/>
                  </a:cubicBezTo>
                  <a:cubicBezTo>
                    <a:pt x="91" y="205"/>
                    <a:pt x="38" y="197"/>
                    <a:pt x="19" y="172"/>
                  </a:cubicBezTo>
                  <a:cubicBezTo>
                    <a:pt x="0" y="147"/>
                    <a:pt x="11" y="87"/>
                    <a:pt x="19" y="60"/>
                  </a:cubicBezTo>
                  <a:cubicBezTo>
                    <a:pt x="27" y="33"/>
                    <a:pt x="49" y="19"/>
                    <a:pt x="67" y="12"/>
                  </a:cubicBezTo>
                  <a:cubicBezTo>
                    <a:pt x="85" y="5"/>
                    <a:pt x="82" y="16"/>
                    <a:pt x="123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2761" y="2828"/>
              <a:ext cx="980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mid-1700’s</a:t>
              </a:r>
            </a:p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British</a:t>
              </a:r>
            </a:p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control</a:t>
              </a:r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5424488" y="2355850"/>
            <a:ext cx="1597025" cy="1243013"/>
            <a:chOff x="3417" y="1484"/>
            <a:chExt cx="1006" cy="783"/>
          </a:xfrm>
        </p:grpSpPr>
        <p:sp>
          <p:nvSpPr>
            <p:cNvPr id="27669" name="Freeform 21"/>
            <p:cNvSpPr>
              <a:spLocks/>
            </p:cNvSpPr>
            <p:nvPr/>
          </p:nvSpPr>
          <p:spPr bwMode="auto">
            <a:xfrm rot="21323333" flipV="1">
              <a:off x="3541" y="2012"/>
              <a:ext cx="751" cy="255"/>
            </a:xfrm>
            <a:custGeom>
              <a:avLst/>
              <a:gdLst>
                <a:gd name="T0" fmla="*/ 123 w 751"/>
                <a:gd name="T1" fmla="*/ 20 h 255"/>
                <a:gd name="T2" fmla="*/ 315 w 751"/>
                <a:gd name="T3" fmla="*/ 36 h 255"/>
                <a:gd name="T4" fmla="*/ 579 w 751"/>
                <a:gd name="T5" fmla="*/ 4 h 255"/>
                <a:gd name="T6" fmla="*/ 723 w 751"/>
                <a:gd name="T7" fmla="*/ 60 h 255"/>
                <a:gd name="T8" fmla="*/ 731 w 751"/>
                <a:gd name="T9" fmla="*/ 180 h 255"/>
                <a:gd name="T10" fmla="*/ 603 w 751"/>
                <a:gd name="T11" fmla="*/ 244 h 255"/>
                <a:gd name="T12" fmla="*/ 467 w 751"/>
                <a:gd name="T13" fmla="*/ 244 h 255"/>
                <a:gd name="T14" fmla="*/ 259 w 751"/>
                <a:gd name="T15" fmla="*/ 212 h 255"/>
                <a:gd name="T16" fmla="*/ 131 w 751"/>
                <a:gd name="T17" fmla="*/ 212 h 255"/>
                <a:gd name="T18" fmla="*/ 19 w 751"/>
                <a:gd name="T19" fmla="*/ 172 h 255"/>
                <a:gd name="T20" fmla="*/ 19 w 751"/>
                <a:gd name="T21" fmla="*/ 60 h 255"/>
                <a:gd name="T22" fmla="*/ 67 w 751"/>
                <a:gd name="T23" fmla="*/ 12 h 255"/>
                <a:gd name="T24" fmla="*/ 123 w 751"/>
                <a:gd name="T25" fmla="*/ 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1" h="255">
                  <a:moveTo>
                    <a:pt x="123" y="20"/>
                  </a:moveTo>
                  <a:cubicBezTo>
                    <a:pt x="164" y="24"/>
                    <a:pt x="239" y="39"/>
                    <a:pt x="315" y="36"/>
                  </a:cubicBezTo>
                  <a:cubicBezTo>
                    <a:pt x="391" y="33"/>
                    <a:pt x="511" y="0"/>
                    <a:pt x="579" y="4"/>
                  </a:cubicBezTo>
                  <a:cubicBezTo>
                    <a:pt x="647" y="8"/>
                    <a:pt x="698" y="31"/>
                    <a:pt x="723" y="60"/>
                  </a:cubicBezTo>
                  <a:cubicBezTo>
                    <a:pt x="748" y="89"/>
                    <a:pt x="751" y="149"/>
                    <a:pt x="731" y="180"/>
                  </a:cubicBezTo>
                  <a:cubicBezTo>
                    <a:pt x="711" y="211"/>
                    <a:pt x="647" y="233"/>
                    <a:pt x="603" y="244"/>
                  </a:cubicBezTo>
                  <a:cubicBezTo>
                    <a:pt x="559" y="255"/>
                    <a:pt x="524" y="249"/>
                    <a:pt x="467" y="244"/>
                  </a:cubicBezTo>
                  <a:cubicBezTo>
                    <a:pt x="410" y="239"/>
                    <a:pt x="315" y="217"/>
                    <a:pt x="259" y="212"/>
                  </a:cubicBezTo>
                  <a:cubicBezTo>
                    <a:pt x="203" y="207"/>
                    <a:pt x="171" y="219"/>
                    <a:pt x="131" y="212"/>
                  </a:cubicBezTo>
                  <a:cubicBezTo>
                    <a:pt x="91" y="205"/>
                    <a:pt x="38" y="197"/>
                    <a:pt x="19" y="172"/>
                  </a:cubicBezTo>
                  <a:cubicBezTo>
                    <a:pt x="0" y="147"/>
                    <a:pt x="11" y="87"/>
                    <a:pt x="19" y="60"/>
                  </a:cubicBezTo>
                  <a:cubicBezTo>
                    <a:pt x="27" y="33"/>
                    <a:pt x="49" y="19"/>
                    <a:pt x="67" y="12"/>
                  </a:cubicBezTo>
                  <a:cubicBezTo>
                    <a:pt x="85" y="5"/>
                    <a:pt x="82" y="16"/>
                    <a:pt x="123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3417" y="1484"/>
              <a:ext cx="100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1867–</a:t>
              </a:r>
            </a:p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Dominion of</a:t>
              </a:r>
            </a:p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Canada</a:t>
              </a:r>
            </a:p>
          </p:txBody>
        </p:sp>
      </p:grpSp>
      <p:grpSp>
        <p:nvGrpSpPr>
          <p:cNvPr id="27671" name="Group 23"/>
          <p:cNvGrpSpPr>
            <a:grpSpLocks/>
          </p:cNvGrpSpPr>
          <p:nvPr/>
        </p:nvGrpSpPr>
        <p:grpSpPr bwMode="auto">
          <a:xfrm>
            <a:off x="6618288" y="4083050"/>
            <a:ext cx="1682750" cy="987425"/>
            <a:chOff x="4169" y="2572"/>
            <a:chExt cx="1060" cy="622"/>
          </a:xfrm>
        </p:grpSpPr>
        <p:sp>
          <p:nvSpPr>
            <p:cNvPr id="27672" name="Freeform 24"/>
            <p:cNvSpPr>
              <a:spLocks/>
            </p:cNvSpPr>
            <p:nvPr/>
          </p:nvSpPr>
          <p:spPr bwMode="auto">
            <a:xfrm rot="166707">
              <a:off x="4277" y="2572"/>
              <a:ext cx="751" cy="255"/>
            </a:xfrm>
            <a:custGeom>
              <a:avLst/>
              <a:gdLst>
                <a:gd name="T0" fmla="*/ 123 w 751"/>
                <a:gd name="T1" fmla="*/ 20 h 255"/>
                <a:gd name="T2" fmla="*/ 315 w 751"/>
                <a:gd name="T3" fmla="*/ 36 h 255"/>
                <a:gd name="T4" fmla="*/ 579 w 751"/>
                <a:gd name="T5" fmla="*/ 4 h 255"/>
                <a:gd name="T6" fmla="*/ 723 w 751"/>
                <a:gd name="T7" fmla="*/ 60 h 255"/>
                <a:gd name="T8" fmla="*/ 731 w 751"/>
                <a:gd name="T9" fmla="*/ 180 h 255"/>
                <a:gd name="T10" fmla="*/ 603 w 751"/>
                <a:gd name="T11" fmla="*/ 244 h 255"/>
                <a:gd name="T12" fmla="*/ 467 w 751"/>
                <a:gd name="T13" fmla="*/ 244 h 255"/>
                <a:gd name="T14" fmla="*/ 259 w 751"/>
                <a:gd name="T15" fmla="*/ 212 h 255"/>
                <a:gd name="T16" fmla="*/ 131 w 751"/>
                <a:gd name="T17" fmla="*/ 212 h 255"/>
                <a:gd name="T18" fmla="*/ 19 w 751"/>
                <a:gd name="T19" fmla="*/ 172 h 255"/>
                <a:gd name="T20" fmla="*/ 19 w 751"/>
                <a:gd name="T21" fmla="*/ 60 h 255"/>
                <a:gd name="T22" fmla="*/ 67 w 751"/>
                <a:gd name="T23" fmla="*/ 12 h 255"/>
                <a:gd name="T24" fmla="*/ 123 w 751"/>
                <a:gd name="T25" fmla="*/ 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1" h="255">
                  <a:moveTo>
                    <a:pt x="123" y="20"/>
                  </a:moveTo>
                  <a:cubicBezTo>
                    <a:pt x="164" y="24"/>
                    <a:pt x="239" y="39"/>
                    <a:pt x="315" y="36"/>
                  </a:cubicBezTo>
                  <a:cubicBezTo>
                    <a:pt x="391" y="33"/>
                    <a:pt x="511" y="0"/>
                    <a:pt x="579" y="4"/>
                  </a:cubicBezTo>
                  <a:cubicBezTo>
                    <a:pt x="647" y="8"/>
                    <a:pt x="698" y="31"/>
                    <a:pt x="723" y="60"/>
                  </a:cubicBezTo>
                  <a:cubicBezTo>
                    <a:pt x="748" y="89"/>
                    <a:pt x="751" y="149"/>
                    <a:pt x="731" y="180"/>
                  </a:cubicBezTo>
                  <a:cubicBezTo>
                    <a:pt x="711" y="211"/>
                    <a:pt x="647" y="233"/>
                    <a:pt x="603" y="244"/>
                  </a:cubicBezTo>
                  <a:cubicBezTo>
                    <a:pt x="559" y="255"/>
                    <a:pt x="524" y="249"/>
                    <a:pt x="467" y="244"/>
                  </a:cubicBezTo>
                  <a:cubicBezTo>
                    <a:pt x="410" y="239"/>
                    <a:pt x="315" y="217"/>
                    <a:pt x="259" y="212"/>
                  </a:cubicBezTo>
                  <a:cubicBezTo>
                    <a:pt x="203" y="207"/>
                    <a:pt x="171" y="219"/>
                    <a:pt x="131" y="212"/>
                  </a:cubicBezTo>
                  <a:cubicBezTo>
                    <a:pt x="91" y="205"/>
                    <a:pt x="38" y="197"/>
                    <a:pt x="19" y="172"/>
                  </a:cubicBezTo>
                  <a:cubicBezTo>
                    <a:pt x="0" y="147"/>
                    <a:pt x="11" y="87"/>
                    <a:pt x="19" y="60"/>
                  </a:cubicBezTo>
                  <a:cubicBezTo>
                    <a:pt x="27" y="33"/>
                    <a:pt x="49" y="19"/>
                    <a:pt x="67" y="12"/>
                  </a:cubicBezTo>
                  <a:cubicBezTo>
                    <a:pt x="85" y="5"/>
                    <a:pt x="82" y="16"/>
                    <a:pt x="123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4169" y="2828"/>
              <a:ext cx="10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Growth and</a:t>
              </a:r>
            </a:p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Immigration</a:t>
              </a:r>
            </a:p>
          </p:txBody>
        </p:sp>
      </p:grpSp>
      <p:grpSp>
        <p:nvGrpSpPr>
          <p:cNvPr id="27674" name="Group 26"/>
          <p:cNvGrpSpPr>
            <a:grpSpLocks/>
          </p:cNvGrpSpPr>
          <p:nvPr/>
        </p:nvGrpSpPr>
        <p:grpSpPr bwMode="auto">
          <a:xfrm>
            <a:off x="7623175" y="2613025"/>
            <a:ext cx="1444625" cy="985838"/>
            <a:chOff x="4802" y="1646"/>
            <a:chExt cx="910" cy="621"/>
          </a:xfrm>
        </p:grpSpPr>
        <p:sp>
          <p:nvSpPr>
            <p:cNvPr id="27675" name="Freeform 27"/>
            <p:cNvSpPr>
              <a:spLocks/>
            </p:cNvSpPr>
            <p:nvPr/>
          </p:nvSpPr>
          <p:spPr bwMode="auto">
            <a:xfrm rot="21416530" flipV="1">
              <a:off x="4893" y="2012"/>
              <a:ext cx="751" cy="255"/>
            </a:xfrm>
            <a:custGeom>
              <a:avLst/>
              <a:gdLst>
                <a:gd name="T0" fmla="*/ 123 w 751"/>
                <a:gd name="T1" fmla="*/ 20 h 255"/>
                <a:gd name="T2" fmla="*/ 315 w 751"/>
                <a:gd name="T3" fmla="*/ 36 h 255"/>
                <a:gd name="T4" fmla="*/ 579 w 751"/>
                <a:gd name="T5" fmla="*/ 4 h 255"/>
                <a:gd name="T6" fmla="*/ 723 w 751"/>
                <a:gd name="T7" fmla="*/ 60 h 255"/>
                <a:gd name="T8" fmla="*/ 731 w 751"/>
                <a:gd name="T9" fmla="*/ 180 h 255"/>
                <a:gd name="T10" fmla="*/ 603 w 751"/>
                <a:gd name="T11" fmla="*/ 244 h 255"/>
                <a:gd name="T12" fmla="*/ 467 w 751"/>
                <a:gd name="T13" fmla="*/ 244 h 255"/>
                <a:gd name="T14" fmla="*/ 259 w 751"/>
                <a:gd name="T15" fmla="*/ 212 h 255"/>
                <a:gd name="T16" fmla="*/ 131 w 751"/>
                <a:gd name="T17" fmla="*/ 212 h 255"/>
                <a:gd name="T18" fmla="*/ 19 w 751"/>
                <a:gd name="T19" fmla="*/ 172 h 255"/>
                <a:gd name="T20" fmla="*/ 19 w 751"/>
                <a:gd name="T21" fmla="*/ 60 h 255"/>
                <a:gd name="T22" fmla="*/ 67 w 751"/>
                <a:gd name="T23" fmla="*/ 12 h 255"/>
                <a:gd name="T24" fmla="*/ 123 w 751"/>
                <a:gd name="T25" fmla="*/ 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51" h="255">
                  <a:moveTo>
                    <a:pt x="123" y="20"/>
                  </a:moveTo>
                  <a:cubicBezTo>
                    <a:pt x="164" y="24"/>
                    <a:pt x="239" y="39"/>
                    <a:pt x="315" y="36"/>
                  </a:cubicBezTo>
                  <a:cubicBezTo>
                    <a:pt x="391" y="33"/>
                    <a:pt x="511" y="0"/>
                    <a:pt x="579" y="4"/>
                  </a:cubicBezTo>
                  <a:cubicBezTo>
                    <a:pt x="647" y="8"/>
                    <a:pt x="698" y="31"/>
                    <a:pt x="723" y="60"/>
                  </a:cubicBezTo>
                  <a:cubicBezTo>
                    <a:pt x="748" y="89"/>
                    <a:pt x="751" y="149"/>
                    <a:pt x="731" y="180"/>
                  </a:cubicBezTo>
                  <a:cubicBezTo>
                    <a:pt x="711" y="211"/>
                    <a:pt x="647" y="233"/>
                    <a:pt x="603" y="244"/>
                  </a:cubicBezTo>
                  <a:cubicBezTo>
                    <a:pt x="559" y="255"/>
                    <a:pt x="524" y="249"/>
                    <a:pt x="467" y="244"/>
                  </a:cubicBezTo>
                  <a:cubicBezTo>
                    <a:pt x="410" y="239"/>
                    <a:pt x="315" y="217"/>
                    <a:pt x="259" y="212"/>
                  </a:cubicBezTo>
                  <a:cubicBezTo>
                    <a:pt x="203" y="207"/>
                    <a:pt x="171" y="219"/>
                    <a:pt x="131" y="212"/>
                  </a:cubicBezTo>
                  <a:cubicBezTo>
                    <a:pt x="91" y="205"/>
                    <a:pt x="38" y="197"/>
                    <a:pt x="19" y="172"/>
                  </a:cubicBezTo>
                  <a:cubicBezTo>
                    <a:pt x="0" y="147"/>
                    <a:pt x="11" y="87"/>
                    <a:pt x="19" y="60"/>
                  </a:cubicBezTo>
                  <a:cubicBezTo>
                    <a:pt x="27" y="33"/>
                    <a:pt x="49" y="19"/>
                    <a:pt x="67" y="12"/>
                  </a:cubicBezTo>
                  <a:cubicBezTo>
                    <a:pt x="85" y="5"/>
                    <a:pt x="82" y="16"/>
                    <a:pt x="123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4802" y="1646"/>
              <a:ext cx="91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Canada</a:t>
              </a:r>
            </a:p>
            <a:p>
              <a:pPr algn="ctr" eaLnBrk="0" hangingPunct="0"/>
              <a:r>
                <a:rPr lang="en-US" altLang="en-US" sz="1600" b="1">
                  <a:solidFill>
                    <a:srgbClr val="FFCC00"/>
                  </a:solidFill>
                  <a:latin typeface="Helvetica" panose="020B0604020202020204" pitchFamily="34" charset="0"/>
                </a:rPr>
                <a:t>Today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4400"/>
              <a:t>Sec 3: Canada Today - </a:t>
            </a:r>
            <a:r>
              <a:rPr lang="en-US" altLang="en-US"/>
              <a:t>Regionalism and Canada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English and French Canadian regionalism creates conflict.</a:t>
            </a:r>
          </a:p>
          <a:p>
            <a:r>
              <a:rPr lang="en-US" altLang="en-US" sz="3600"/>
              <a:t>Many Quebecois believe Quebec deserves special status; many English Canadians disagree.</a:t>
            </a:r>
          </a:p>
          <a:p>
            <a:r>
              <a:rPr lang="en-US" altLang="en-US" sz="3600"/>
              <a:t>Regionalism threatens many Canadians’ connection to their country as a whole.</a:t>
            </a:r>
          </a:p>
          <a:p>
            <a:endParaRPr lang="en-US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14425" y="1676400"/>
            <a:ext cx="7924800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71700" indent="-2171700"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514600"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628900"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743200"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857500"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314700" fontAlgn="base">
              <a:spcBef>
                <a:spcPct val="0"/>
              </a:spcBef>
              <a:spcAft>
                <a:spcPct val="0"/>
              </a:spcAft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771900" fontAlgn="base">
              <a:spcBef>
                <a:spcPct val="0"/>
              </a:spcBef>
              <a:spcAft>
                <a:spcPct val="0"/>
              </a:spcAft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229100" fontAlgn="base">
              <a:spcBef>
                <a:spcPct val="0"/>
              </a:spcBef>
              <a:spcAft>
                <a:spcPct val="0"/>
              </a:spcAft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686300" fontAlgn="base">
              <a:spcBef>
                <a:spcPct val="0"/>
              </a:spcBef>
              <a:spcAft>
                <a:spcPct val="0"/>
              </a:spcAft>
              <a:tabLst>
                <a:tab pos="454025" algn="l"/>
                <a:tab pos="217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lnSpc>
                <a:spcPct val="75000"/>
              </a:lnSpc>
              <a:spcAft>
                <a:spcPct val="65000"/>
              </a:spcAft>
            </a:pPr>
            <a:r>
              <a:rPr lang="en-US" altLang="en-US" sz="3600" b="1">
                <a:solidFill>
                  <a:srgbClr val="4DF300"/>
                </a:solidFill>
                <a:latin typeface="Times" panose="02020603050405020304" pitchFamily="18" charset="0"/>
              </a:rPr>
              <a:t>Section 1:</a:t>
            </a:r>
            <a:r>
              <a:rPr lang="en-US" altLang="en-US" sz="3600" b="1">
                <a:solidFill>
                  <a:srgbClr val="3399FF"/>
                </a:solidFill>
                <a:latin typeface="Times" panose="02020603050405020304" pitchFamily="18" charset="0"/>
              </a:rPr>
              <a:t>	</a:t>
            </a:r>
            <a:r>
              <a:rPr lang="en-US" altLang="en-US" sz="3600" b="1">
                <a:solidFill>
                  <a:schemeClr val="bg1"/>
                </a:solidFill>
                <a:latin typeface="Times" panose="02020603050405020304" pitchFamily="18" charset="0"/>
              </a:rPr>
              <a:t>Physical Geography</a:t>
            </a:r>
            <a:endParaRPr lang="en-US" altLang="en-US" sz="3600" b="1">
              <a:latin typeface="Times" panose="02020603050405020304" pitchFamily="18" charset="0"/>
            </a:endParaRPr>
          </a:p>
          <a:p>
            <a:pPr eaLnBrk="0" hangingPunct="0">
              <a:lnSpc>
                <a:spcPct val="90000"/>
              </a:lnSpc>
              <a:spcAft>
                <a:spcPct val="65000"/>
              </a:spcAft>
            </a:pPr>
            <a:r>
              <a:rPr lang="en-US" altLang="en-US" sz="3600" b="1">
                <a:solidFill>
                  <a:srgbClr val="FF9007"/>
                </a:solidFill>
                <a:latin typeface="Times" panose="02020603050405020304" pitchFamily="18" charset="0"/>
              </a:rPr>
              <a:t>Section 2:</a:t>
            </a:r>
            <a:r>
              <a:rPr lang="en-US" altLang="en-US" sz="3600" b="1">
                <a:solidFill>
                  <a:srgbClr val="00CC00"/>
                </a:solidFill>
                <a:latin typeface="Times" panose="02020603050405020304" pitchFamily="18" charset="0"/>
              </a:rPr>
              <a:t>	</a:t>
            </a:r>
            <a:r>
              <a:rPr lang="en-US" altLang="en-US" sz="3600" b="1">
                <a:solidFill>
                  <a:schemeClr val="bg1"/>
                </a:solidFill>
                <a:latin typeface="Times" panose="02020603050405020304" pitchFamily="18" charset="0"/>
              </a:rPr>
              <a:t>History and Culture</a:t>
            </a:r>
          </a:p>
          <a:p>
            <a:pPr eaLnBrk="0" hangingPunct="0">
              <a:lnSpc>
                <a:spcPct val="90000"/>
              </a:lnSpc>
              <a:spcAft>
                <a:spcPct val="65000"/>
              </a:spcAft>
            </a:pPr>
            <a:r>
              <a:rPr lang="en-US" altLang="en-US" sz="3600" b="1">
                <a:solidFill>
                  <a:srgbClr val="020A7F"/>
                </a:solidFill>
                <a:latin typeface="Times" panose="02020603050405020304" pitchFamily="18" charset="0"/>
              </a:rPr>
              <a:t>Section 3:</a:t>
            </a:r>
            <a:r>
              <a:rPr lang="en-US" altLang="en-US" sz="3600" b="1">
                <a:latin typeface="Times" panose="02020603050405020304" pitchFamily="18" charset="0"/>
              </a:rPr>
              <a:t>	</a:t>
            </a:r>
            <a:r>
              <a:rPr lang="en-US" altLang="en-US" sz="3600" b="1">
                <a:solidFill>
                  <a:schemeClr val="bg1"/>
                </a:solidFill>
                <a:latin typeface="Times" panose="02020603050405020304" pitchFamily="18" charset="0"/>
              </a:rPr>
              <a:t>Canada Today</a:t>
            </a:r>
          </a:p>
          <a:p>
            <a:pPr eaLnBrk="0" hangingPunct="0">
              <a:lnSpc>
                <a:spcPct val="75000"/>
              </a:lnSpc>
              <a:spcAft>
                <a:spcPct val="65000"/>
              </a:spcAft>
            </a:pPr>
            <a:endParaRPr lang="en-US" altLang="en-US" sz="3600" b="1">
              <a:latin typeface="Times" panose="02020603050405020304" pitchFamily="18" charset="0"/>
            </a:endParaRPr>
          </a:p>
          <a:p>
            <a:pPr eaLnBrk="0" hangingPunct="0">
              <a:lnSpc>
                <a:spcPct val="75000"/>
              </a:lnSpc>
              <a:spcAft>
                <a:spcPct val="65000"/>
              </a:spcAft>
            </a:pPr>
            <a:endParaRPr lang="en-US" altLang="en-US" sz="3600" b="1">
              <a:latin typeface="Times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0"/>
            <a:ext cx="2971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000">
                <a:solidFill>
                  <a:srgbClr val="FFCC00"/>
                </a:solidFill>
                <a:latin typeface="Trebuchet MS" panose="020B0603020202020204" pitchFamily="34" charset="0"/>
              </a:rPr>
              <a:t>CHAPTER 12</a:t>
            </a:r>
            <a:endParaRPr lang="en-US" altLang="en-US" sz="3000">
              <a:solidFill>
                <a:srgbClr val="FFCC00"/>
              </a:solidFill>
              <a:latin typeface="Times" panose="02020603050405020304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52400" y="533400"/>
            <a:ext cx="7239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70000"/>
              </a:lnSpc>
            </a:pPr>
            <a:r>
              <a:rPr lang="en-US" altLang="en-US" sz="6600" b="1">
                <a:solidFill>
                  <a:schemeClr val="bg1"/>
                </a:solidFill>
              </a:rPr>
              <a:t>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066800"/>
          </a:xfrm>
          <a:ln/>
        </p:spPr>
        <p:txBody>
          <a:bodyPr/>
          <a:lstStyle/>
          <a:p>
            <a:r>
              <a:rPr lang="en-US" altLang="en-US"/>
              <a:t>Regionalism (continued)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191000"/>
          </a:xfrm>
        </p:spPr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Regionalism affects Canada’s culture because it created divisions between English and French speakers, and between western and eastern provinces.</a:t>
            </a:r>
          </a:p>
        </p:txBody>
      </p:sp>
      <p:pic>
        <p:nvPicPr>
          <p:cNvPr id="32772" name="Picture 4" descr="MCj040832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0"/>
            <a:ext cx="16700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781800" y="6400800"/>
            <a:ext cx="116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Quebec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838200"/>
          </a:xfrm>
          <a:ln/>
        </p:spPr>
        <p:txBody>
          <a:bodyPr/>
          <a:lstStyle/>
          <a:p>
            <a:r>
              <a:rPr lang="en-US" altLang="en-US"/>
              <a:t>Atlantic (Maritime) Provinces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7985125" y="6289675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(4:13)</a:t>
            </a:r>
          </a:p>
        </p:txBody>
      </p:sp>
      <p:pic>
        <p:nvPicPr>
          <p:cNvPr id="38921" name="Atlantic Provinces.asx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295400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89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8921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762000"/>
          </a:xfrm>
          <a:ln/>
        </p:spPr>
        <p:txBody>
          <a:bodyPr/>
          <a:lstStyle/>
          <a:p>
            <a:r>
              <a:rPr lang="en-US" altLang="en-US" sz="4400"/>
              <a:t>Prairie Provinces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908925" y="6289675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(3:28)</a:t>
            </a:r>
          </a:p>
        </p:txBody>
      </p:sp>
      <p:pic>
        <p:nvPicPr>
          <p:cNvPr id="43018" name="Prarie Provinces.asx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295400"/>
            <a:ext cx="6324600" cy="4743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30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3018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4400"/>
              <a:t>Major areas and provinces of Canada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487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Eastern Provinces—Maritime provinces, Newfoundland, and Labrador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Heartland—Quebec and Ontario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Western Provinces—the Prairie Provinces: Manitoba, Saskatchewan and Alberta; British Columbia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Canadian North—Yukon Territory, Northwest Territories, and Nunavut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pic>
        <p:nvPicPr>
          <p:cNvPr id="7175" name="Picture 7" descr="MCj040781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371600"/>
            <a:ext cx="124301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MCj040609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828800"/>
            <a:ext cx="2614613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MCj0406098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5257800"/>
            <a:ext cx="1841500" cy="13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MCj0406054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1841500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MCj0406062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40375"/>
            <a:ext cx="1841500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914400"/>
          </a:xfrm>
          <a:ln/>
        </p:spPr>
        <p:txBody>
          <a:bodyPr/>
          <a:lstStyle/>
          <a:p>
            <a:r>
              <a:rPr lang="en-US" altLang="en-US"/>
              <a:t>Vocabulary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191000"/>
          </a:xfrm>
        </p:spPr>
        <p:txBody>
          <a:bodyPr/>
          <a:lstStyle/>
          <a:p>
            <a:r>
              <a:rPr lang="en-US" altLang="en-US" b="1"/>
              <a:t>regionalism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The stronger connection to one’s region than to one’s country   </a:t>
            </a:r>
          </a:p>
          <a:p>
            <a:r>
              <a:rPr lang="en-US" altLang="en-US" b="1"/>
              <a:t>maritime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On or near the sea, such as Canada’s Maritime Provinces </a:t>
            </a:r>
          </a:p>
          <a:p>
            <a:r>
              <a:rPr lang="en-US" altLang="en-US" b="1"/>
              <a:t>Inuit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North American Eskimos </a:t>
            </a:r>
          </a:p>
        </p:txBody>
      </p:sp>
      <p:pic>
        <p:nvPicPr>
          <p:cNvPr id="30724" name="Picture 4" descr="MCj0406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18415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British Columbia</a:t>
            </a:r>
          </a:p>
        </p:txBody>
      </p:sp>
      <p:pic>
        <p:nvPicPr>
          <p:cNvPr id="56324" name="British Columbia.asx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00200"/>
            <a:ext cx="5867400" cy="44005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7070725" y="87947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(4:13)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63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6324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Northern Territories</a:t>
            </a:r>
          </a:p>
        </p:txBody>
      </p:sp>
      <p:pic>
        <p:nvPicPr>
          <p:cNvPr id="54276" name="Northern territories - Sec 1.asx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76400"/>
            <a:ext cx="6400800" cy="48006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7680325" y="87947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(4:34)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4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4276"/>
                </p:tgtEl>
              </p:cMediaNode>
            </p:vide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04800" y="0"/>
            <a:ext cx="2819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000">
                <a:solidFill>
                  <a:srgbClr val="FFCC00"/>
                </a:solidFill>
                <a:latin typeface="Trebuchet MS" panose="020B0603020202020204" pitchFamily="34" charset="0"/>
              </a:rPr>
              <a:t>SECTION 3</a:t>
            </a:r>
            <a:endParaRPr lang="en-US" altLang="en-US" sz="3000">
              <a:solidFill>
                <a:srgbClr val="FFCC00"/>
              </a:solidFill>
              <a:latin typeface="Times" panose="02020603050405020304" pitchFamily="18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04800" y="622300"/>
            <a:ext cx="586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6600" b="1">
                <a:solidFill>
                  <a:schemeClr val="bg1"/>
                </a:solidFill>
              </a:rPr>
              <a:t>Canada Today</a:t>
            </a:r>
            <a:endParaRPr lang="en-US" altLang="en-US" sz="5800" b="1">
              <a:solidFill>
                <a:schemeClr val="bg1"/>
              </a:solidFill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685800" y="1600200"/>
            <a:ext cx="3314700" cy="1905000"/>
            <a:chOff x="432" y="1008"/>
            <a:chExt cx="2088" cy="1200"/>
          </a:xfrm>
        </p:grpSpPr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 flipH="1" flipV="1">
              <a:off x="2184" y="1872"/>
              <a:ext cx="336" cy="336"/>
            </a:xfrm>
            <a:prstGeom prst="line">
              <a:avLst/>
            </a:prstGeom>
            <a:noFill/>
            <a:ln w="31750">
              <a:solidFill>
                <a:srgbClr val="FFD20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432" y="1008"/>
              <a:ext cx="1920" cy="120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50800">
              <a:solidFill>
                <a:srgbClr val="FFD20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472" y="1336"/>
              <a:ext cx="1768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635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1600" b="1">
                  <a:solidFill>
                    <a:srgbClr val="020A7F"/>
                  </a:solidFill>
                  <a:latin typeface="Helvetica" panose="020B0604020202020204" pitchFamily="34" charset="0"/>
                </a:rPr>
                <a:t>Quebecois </a:t>
              </a:r>
              <a:br>
                <a:rPr lang="en-US" altLang="en-US" sz="1600" b="1">
                  <a:solidFill>
                    <a:srgbClr val="020A7F"/>
                  </a:solidFill>
                  <a:latin typeface="Helvetica" panose="020B0604020202020204" pitchFamily="34" charset="0"/>
                </a:rPr>
              </a:br>
              <a:r>
                <a:rPr lang="en-US" altLang="en-US" sz="1600" b="1">
                  <a:solidFill>
                    <a:srgbClr val="020A7F"/>
                  </a:solidFill>
                  <a:latin typeface="Helvetica" panose="020B0604020202020204" pitchFamily="34" charset="0"/>
                </a:rPr>
                <a:t>believe Quebec should have special status.</a:t>
              </a:r>
              <a:endParaRPr lang="en-US" altLang="en-US" sz="1800">
                <a:solidFill>
                  <a:srgbClr val="020A7F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5143500" y="1600200"/>
            <a:ext cx="3314700" cy="1905000"/>
            <a:chOff x="3240" y="1008"/>
            <a:chExt cx="2088" cy="1200"/>
          </a:xfrm>
        </p:grpSpPr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 flipV="1">
              <a:off x="3240" y="1872"/>
              <a:ext cx="296" cy="288"/>
            </a:xfrm>
            <a:prstGeom prst="line">
              <a:avLst/>
            </a:prstGeom>
            <a:noFill/>
            <a:ln w="31750">
              <a:solidFill>
                <a:srgbClr val="FFD20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Oval 11"/>
            <p:cNvSpPr>
              <a:spLocks noChangeArrowheads="1"/>
            </p:cNvSpPr>
            <p:nvPr/>
          </p:nvSpPr>
          <p:spPr bwMode="auto">
            <a:xfrm>
              <a:off x="3408" y="1008"/>
              <a:ext cx="1920" cy="120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50800">
              <a:solidFill>
                <a:srgbClr val="FFD20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3600" y="1184"/>
              <a:ext cx="1488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1600" b="1">
                  <a:solidFill>
                    <a:srgbClr val="020A7F"/>
                  </a:solidFill>
                  <a:latin typeface="Helvetica" panose="020B0604020202020204" pitchFamily="34" charset="0"/>
                </a:rPr>
                <a:t>English-speaking Canadians believe there are too many privileges already for Quebec.</a:t>
              </a:r>
              <a:endParaRPr lang="en-US" altLang="en-US" sz="1800">
                <a:solidFill>
                  <a:srgbClr val="020A7F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685800" y="4114800"/>
            <a:ext cx="3314700" cy="1905000"/>
            <a:chOff x="432" y="2592"/>
            <a:chExt cx="2088" cy="1200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V="1">
              <a:off x="2136" y="2592"/>
              <a:ext cx="384" cy="384"/>
            </a:xfrm>
            <a:prstGeom prst="line">
              <a:avLst/>
            </a:prstGeom>
            <a:noFill/>
            <a:ln w="31750">
              <a:solidFill>
                <a:srgbClr val="FFD20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Oval 15"/>
            <p:cNvSpPr>
              <a:spLocks noChangeArrowheads="1"/>
            </p:cNvSpPr>
            <p:nvPr/>
          </p:nvSpPr>
          <p:spPr bwMode="auto">
            <a:xfrm>
              <a:off x="432" y="2592"/>
              <a:ext cx="1920" cy="120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50800">
              <a:solidFill>
                <a:srgbClr val="FFD20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472" y="2952"/>
              <a:ext cx="174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1600" b="1">
                  <a:solidFill>
                    <a:srgbClr val="020A7F"/>
                  </a:solidFill>
                  <a:latin typeface="Helvetica" panose="020B0604020202020204" pitchFamily="34" charset="0"/>
                </a:rPr>
                <a:t>Some Quebecois want independence for Quebec.</a:t>
              </a:r>
              <a:endParaRPr lang="en-US" altLang="en-US" sz="1800">
                <a:solidFill>
                  <a:srgbClr val="020A7F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5105400" y="4114800"/>
            <a:ext cx="3352800" cy="1905000"/>
            <a:chOff x="3216" y="2592"/>
            <a:chExt cx="2112" cy="1200"/>
          </a:xfrm>
        </p:grpSpPr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 flipH="1" flipV="1">
              <a:off x="3216" y="2592"/>
              <a:ext cx="336" cy="336"/>
            </a:xfrm>
            <a:prstGeom prst="line">
              <a:avLst/>
            </a:prstGeom>
            <a:noFill/>
            <a:ln w="31750">
              <a:solidFill>
                <a:srgbClr val="FFD20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Oval 19"/>
            <p:cNvSpPr>
              <a:spLocks noChangeArrowheads="1"/>
            </p:cNvSpPr>
            <p:nvPr/>
          </p:nvSpPr>
          <p:spPr bwMode="auto">
            <a:xfrm>
              <a:off x="3408" y="2592"/>
              <a:ext cx="1920" cy="1200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50800">
              <a:solidFill>
                <a:srgbClr val="FFD20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3616" y="2712"/>
              <a:ext cx="1488" cy="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en-US" sz="1600" b="1">
                  <a:solidFill>
                    <a:srgbClr val="020A7F"/>
                  </a:solidFill>
                  <a:latin typeface="Helvetica" panose="020B0604020202020204" pitchFamily="34" charset="0"/>
                </a:rPr>
                <a:t>Other provinces, particularly in western Canada, want more freedom from national control.</a:t>
              </a:r>
              <a:endParaRPr lang="en-US" altLang="en-US" sz="1800">
                <a:solidFill>
                  <a:srgbClr val="020A7F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36885" name="Group 21"/>
          <p:cNvGrpSpPr>
            <a:grpSpLocks/>
          </p:cNvGrpSpPr>
          <p:nvPr/>
        </p:nvGrpSpPr>
        <p:grpSpPr bwMode="auto">
          <a:xfrm>
            <a:off x="3276600" y="3429000"/>
            <a:ext cx="2616200" cy="685800"/>
            <a:chOff x="1824" y="2160"/>
            <a:chExt cx="1968" cy="432"/>
          </a:xfrm>
        </p:grpSpPr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1824" y="2160"/>
              <a:ext cx="1968" cy="432"/>
            </a:xfrm>
            <a:prstGeom prst="roundRect">
              <a:avLst>
                <a:gd name="adj" fmla="val 50000"/>
              </a:avLst>
            </a:prstGeom>
            <a:solidFill>
              <a:srgbClr val="380166"/>
            </a:solidFill>
            <a:ln w="31750">
              <a:solidFill>
                <a:srgbClr val="FFD20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1872" y="2208"/>
              <a:ext cx="187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1800">
                  <a:solidFill>
                    <a:srgbClr val="FFD205"/>
                  </a:solidFill>
                  <a:latin typeface="Arial Black" panose="020B0A04020102020204" pitchFamily="34" charset="0"/>
                </a:rPr>
                <a:t>Regionalism in </a:t>
              </a:r>
              <a:br>
                <a:rPr lang="en-US" altLang="en-US" sz="1800">
                  <a:solidFill>
                    <a:srgbClr val="FFD205"/>
                  </a:solidFill>
                  <a:latin typeface="Arial Black" panose="020B0A04020102020204" pitchFamily="34" charset="0"/>
                </a:rPr>
              </a:br>
              <a:r>
                <a:rPr lang="en-US" altLang="en-US" sz="1800">
                  <a:solidFill>
                    <a:srgbClr val="FFD205"/>
                  </a:solidFill>
                  <a:latin typeface="Arial Black" panose="020B0A04020102020204" pitchFamily="34" charset="0"/>
                </a:rPr>
                <a:t>Canada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Physical Map of Canada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Click Here </a:t>
            </a:r>
            <a:r>
              <a:rPr lang="en-US" altLang="en-US"/>
              <a:t>for the Physical map from Free Worlds Maps</a:t>
            </a:r>
          </a:p>
          <a:p>
            <a:endParaRPr lang="en-US" altLang="en-US"/>
          </a:p>
          <a:p>
            <a:r>
              <a:rPr lang="en-US" altLang="en-US">
                <a:hlinkClick r:id="rId3"/>
              </a:rPr>
              <a:t>Click Here </a:t>
            </a:r>
            <a:r>
              <a:rPr lang="en-US" altLang="en-US"/>
              <a:t>for the National Geographic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cama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253288" cy="641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29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90850" y="482600"/>
              <a:ext cx="1081088" cy="2714625"/>
            </p14:xfrm>
          </p:contentPart>
        </mc:Choice>
        <mc:Fallback xmlns="">
          <p:pic>
            <p:nvPicPr>
              <p:cNvPr id="1229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81490" y="464961"/>
                <a:ext cx="1108088" cy="27416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29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91288" y="5126038"/>
              <a:ext cx="1349375" cy="384175"/>
            </p14:xfrm>
          </p:contentPart>
        </mc:Choice>
        <mc:Fallback xmlns="">
          <p:pic>
            <p:nvPicPr>
              <p:cNvPr id="1229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81927" y="5116694"/>
                <a:ext cx="1368096" cy="4028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29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04275" y="1250950"/>
              <a:ext cx="1588" cy="1588"/>
            </p14:xfrm>
          </p:contentPart>
        </mc:Choice>
        <mc:Fallback xmlns="">
          <p:pic>
            <p:nvPicPr>
              <p:cNvPr id="1229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726463" y="1173138"/>
                <a:ext cx="157212" cy="15721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990600"/>
          </a:xfrm>
          <a:ln/>
        </p:spPr>
        <p:txBody>
          <a:bodyPr/>
          <a:lstStyle/>
          <a:p>
            <a:r>
              <a:rPr lang="en-US" altLang="en-US"/>
              <a:t>Why study Canada?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Canada and the United States share the longest unguarded boundary in the world.  We are also allies.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Each country is the other’s most important trading partner.  Changes in either country’s government can affect that relationship.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We share a language, some aspects of history and many cultural traditions.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Canada is a beautiful country that offers spectacular scenery, fascinating historical sites, and multicultural entertainment for the visitor</a:t>
            </a:r>
          </a:p>
        </p:txBody>
      </p:sp>
      <p:pic>
        <p:nvPicPr>
          <p:cNvPr id="10244" name="Picture 4" descr="MCj04059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60500" cy="14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2438400"/>
          </a:xfrm>
          <a:ln/>
        </p:spPr>
        <p:txBody>
          <a:bodyPr/>
          <a:lstStyle/>
          <a:p>
            <a:pPr algn="l"/>
            <a:r>
              <a:rPr lang="en-US" altLang="en-US" sz="4000"/>
              <a:t>Sec 1: Physical Geography/ </a:t>
            </a:r>
            <a:br>
              <a:rPr lang="en-US" altLang="en-US" sz="4000"/>
            </a:br>
            <a:r>
              <a:rPr lang="en-US" altLang="en-US" sz="4400"/>
              <a:t>Canada’s Major Landforms,</a:t>
            </a:r>
            <a:br>
              <a:rPr lang="en-US" altLang="en-US" sz="4400"/>
            </a:br>
            <a:r>
              <a:rPr lang="en-US" altLang="en-US" sz="4400"/>
              <a:t>Rivers, and Lakes:</a:t>
            </a:r>
            <a:br>
              <a:rPr lang="en-US" altLang="en-US" sz="4400"/>
            </a:br>
            <a:endParaRPr lang="en-US" altLang="en-US" sz="440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Landforms—Coast Mountains, Rocky Mountains, Appalachian Mountains, Canadian Shield, St. Lawrence River Valley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Rivers—St. Lawrence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Lakes—Great Bear, Great Slave, Great Lakes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4154" name="Picture 58" descr="Physical Map of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7400"/>
            <a:ext cx="48768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55" name="Rectangle 59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905000"/>
            <a:ext cx="4191000" cy="4191000"/>
          </a:xfrm>
        </p:spPr>
        <p:txBody>
          <a:bodyPr/>
          <a:lstStyle/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Major Climate Types</a:t>
            </a:r>
            <a:br>
              <a:rPr lang="en-US" altLang="en-US"/>
            </a:br>
            <a:r>
              <a:rPr lang="en-US" altLang="en-US"/>
              <a:t>and Natural Resources: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</p:spPr>
        <p:txBody>
          <a:bodyPr/>
          <a:lstStyle/>
          <a:p>
            <a:r>
              <a:rPr lang="en-US" altLang="en-US" sz="4000"/>
              <a:t>Climate Types—humid continental, marine west coast, subarctic, tundra, ice cap</a:t>
            </a:r>
          </a:p>
          <a:p>
            <a:r>
              <a:rPr lang="en-US" altLang="en-US" sz="4000"/>
              <a:t>Resources—Atlantic and Pacific coastal waters, lakes, rivers, fertile soil, minerals, lumber, and pulp</a:t>
            </a:r>
          </a:p>
          <a:p>
            <a:pPr>
              <a:buFontTx/>
              <a:buNone/>
            </a:pPr>
            <a:endParaRPr lang="en-US" altLang="en-US" sz="400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 flipV="1">
            <a:off x="182563" y="1644650"/>
            <a:ext cx="530225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Main Ideas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The St. Lawrence River links the Great Lakes to the Atlantic Ocean.</a:t>
            </a:r>
          </a:p>
          <a:p>
            <a:endParaRPr lang="en-US" altLang="en-US"/>
          </a:p>
        </p:txBody>
      </p:sp>
      <p:pic>
        <p:nvPicPr>
          <p:cNvPr id="16388" name="Picture 4" descr="Map - Click to z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0"/>
            <a:ext cx="464820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066800"/>
          </a:xfrm>
          <a:ln/>
        </p:spPr>
        <p:txBody>
          <a:bodyPr/>
          <a:lstStyle/>
          <a:p>
            <a:r>
              <a:rPr lang="en-US" altLang="en-US"/>
              <a:t>Vocabulary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191000"/>
          </a:xfrm>
        </p:spPr>
        <p:txBody>
          <a:bodyPr/>
          <a:lstStyle/>
          <a:p>
            <a:r>
              <a:rPr lang="en-US" altLang="en-US" b="1"/>
              <a:t>potash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A mineral used to make fertilizer </a:t>
            </a:r>
          </a:p>
          <a:p>
            <a:r>
              <a:rPr lang="en-US" altLang="en-US" b="1"/>
              <a:t>pulp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Softened wood fibers used to make paper </a:t>
            </a:r>
          </a:p>
          <a:p>
            <a:r>
              <a:rPr lang="en-US" altLang="en-US" b="1"/>
              <a:t>newsprint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Cheap paper used mainly for newspapers </a:t>
            </a:r>
          </a:p>
          <a:p>
            <a:endParaRPr lang="en-US" altLang="en-US"/>
          </a:p>
        </p:txBody>
      </p:sp>
      <p:pic>
        <p:nvPicPr>
          <p:cNvPr id="13316" name="Picture 4" descr="Click for M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5800"/>
            <a:ext cx="2667000" cy="208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story">
  <a:themeElements>
    <a:clrScheme name="Histor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isto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isto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sto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to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to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to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to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sto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History</Template>
  <TotalTime>1140</TotalTime>
  <Words>853</Words>
  <Application>Microsoft Office PowerPoint</Application>
  <PresentationFormat>On-screen Show (4:3)</PresentationFormat>
  <Paragraphs>128</Paragraphs>
  <Slides>27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Black</vt:lpstr>
      <vt:lpstr>Helvetica</vt:lpstr>
      <vt:lpstr>Times</vt:lpstr>
      <vt:lpstr>Times New Roman</vt:lpstr>
      <vt:lpstr>Trebuchet MS</vt:lpstr>
      <vt:lpstr>History</vt:lpstr>
      <vt:lpstr>Chapter 12: Canada</vt:lpstr>
      <vt:lpstr>PowerPoint Presentation</vt:lpstr>
      <vt:lpstr>Physical Map of Canada</vt:lpstr>
      <vt:lpstr>PowerPoint Presentation</vt:lpstr>
      <vt:lpstr>Why study Canada?</vt:lpstr>
      <vt:lpstr>Sec 1: Physical Geography/  Canada’s Major Landforms, Rivers, and Lakes: </vt:lpstr>
      <vt:lpstr>Major Climate Types and Natural Resources:</vt:lpstr>
      <vt:lpstr>Main Ideas</vt:lpstr>
      <vt:lpstr>Vocabulary</vt:lpstr>
      <vt:lpstr>PowerPoint Presentation</vt:lpstr>
      <vt:lpstr>Geography of Canada</vt:lpstr>
      <vt:lpstr>Sec 2: History and Culture  France and Britain in Canada</vt:lpstr>
      <vt:lpstr>France and Britain in Canada (continued)</vt:lpstr>
      <vt:lpstr>Immigrants and Canadian Culture</vt:lpstr>
      <vt:lpstr>Main Ideas</vt:lpstr>
      <vt:lpstr>PowerPoint Presentation</vt:lpstr>
      <vt:lpstr>Vocabulary</vt:lpstr>
      <vt:lpstr>PowerPoint Presentation</vt:lpstr>
      <vt:lpstr>Sec 3: Canada Today - Regionalism and Canada</vt:lpstr>
      <vt:lpstr>Regionalism (continued)</vt:lpstr>
      <vt:lpstr>Atlantic (Maritime) Provinces</vt:lpstr>
      <vt:lpstr>Prairie Provinces</vt:lpstr>
      <vt:lpstr>Major areas and provinces of Canada</vt:lpstr>
      <vt:lpstr>Vocabulary</vt:lpstr>
      <vt:lpstr>British Columbia</vt:lpstr>
      <vt:lpstr>Northern Territories</vt:lpstr>
      <vt:lpstr>PowerPoint Presentation</vt:lpstr>
    </vt:vector>
  </TitlesOfParts>
  <Company>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Canada</dc:title>
  <dc:creator>Chapter 7 Canada</dc:creator>
  <cp:lastModifiedBy>Ryan Kay</cp:lastModifiedBy>
  <cp:revision>32</cp:revision>
  <dcterms:created xsi:type="dcterms:W3CDTF">2007-04-03T18:32:28Z</dcterms:created>
  <dcterms:modified xsi:type="dcterms:W3CDTF">2021-02-01T00:46:27Z</dcterms:modified>
</cp:coreProperties>
</file>