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handoutMasterIdLst>
    <p:handoutMasterId r:id="rId43"/>
  </p:handoutMasterIdLst>
  <p:sldIdLst>
    <p:sldId id="256" r:id="rId2"/>
    <p:sldId id="257" r:id="rId3"/>
    <p:sldId id="258" r:id="rId4"/>
    <p:sldId id="259" r:id="rId5"/>
    <p:sldId id="260" r:id="rId6"/>
    <p:sldId id="261" r:id="rId7"/>
    <p:sldId id="262" r:id="rId8"/>
    <p:sldId id="264" r:id="rId9"/>
    <p:sldId id="263" r:id="rId10"/>
    <p:sldId id="266" r:id="rId11"/>
    <p:sldId id="265" r:id="rId12"/>
    <p:sldId id="267" r:id="rId13"/>
    <p:sldId id="268" r:id="rId14"/>
    <p:sldId id="269" r:id="rId15"/>
    <p:sldId id="270" r:id="rId16"/>
    <p:sldId id="271" r:id="rId17"/>
    <p:sldId id="296" r:id="rId18"/>
    <p:sldId id="273" r:id="rId19"/>
    <p:sldId id="274" r:id="rId20"/>
    <p:sldId id="275" r:id="rId21"/>
    <p:sldId id="276" r:id="rId22"/>
    <p:sldId id="277" r:id="rId23"/>
    <p:sldId id="278" r:id="rId24"/>
    <p:sldId id="279" r:id="rId25"/>
    <p:sldId id="280" r:id="rId26"/>
    <p:sldId id="281" r:id="rId27"/>
    <p:sldId id="282" r:id="rId28"/>
    <p:sldId id="284" r:id="rId29"/>
    <p:sldId id="297" r:id="rId30"/>
    <p:sldId id="285" r:id="rId31"/>
    <p:sldId id="286" r:id="rId32"/>
    <p:sldId id="287" r:id="rId33"/>
    <p:sldId id="288" r:id="rId34"/>
    <p:sldId id="289" r:id="rId35"/>
    <p:sldId id="290" r:id="rId36"/>
    <p:sldId id="291" r:id="rId37"/>
    <p:sldId id="292" r:id="rId38"/>
    <p:sldId id="293" r:id="rId39"/>
    <p:sldId id="294" r:id="rId40"/>
    <p:sldId id="295" r:id="rId41"/>
    <p:sldId id="298" r:id="rId42"/>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Sylfaen" panose="010A0502050306030303"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Sylfaen" panose="010A0502050306030303"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Sylfaen" panose="010A0502050306030303"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Sylfaen" panose="010A0502050306030303"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Sylfaen" panose="010A0502050306030303"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Sylfaen" panose="010A0502050306030303"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Sylfaen" panose="010A0502050306030303"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Sylfaen" panose="010A0502050306030303"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Sylfaen" panose="010A0502050306030303"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en-US" altLang="en-US"/>
          </a:p>
        </p:txBody>
      </p:sp>
      <p:sp>
        <p:nvSpPr>
          <p:cNvPr id="3" name="Date Placeholder 2"/>
          <p:cNvSpPr>
            <a:spLocks noGrp="1"/>
          </p:cNvSpPr>
          <p:nvPr>
            <p:ph type="dt" sz="quarter"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0E5F4B79-9F00-47D9-8278-58A1DAD5CBAF}" type="datetime1">
              <a:rPr lang="en-US" altLang="en-US"/>
              <a:pPr>
                <a:defRPr/>
              </a:pPr>
              <a:t>9/10/2018</a:t>
            </a:fld>
            <a:endParaRPr lang="en-US" altLang="en-US"/>
          </a:p>
        </p:txBody>
      </p:sp>
      <p:sp>
        <p:nvSpPr>
          <p:cNvPr id="4" name="Footer Placeholder 3"/>
          <p:cNvSpPr>
            <a:spLocks noGrp="1"/>
          </p:cNvSpPr>
          <p:nvPr>
            <p:ph type="ftr" sz="quarter" idx="2"/>
          </p:nvPr>
        </p:nvSpPr>
        <p:spPr>
          <a:xfrm>
            <a:off x="0" y="8829675"/>
            <a:ext cx="2971800" cy="465138"/>
          </a:xfrm>
          <a:prstGeom prst="rect">
            <a:avLst/>
          </a:prstGeom>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en-US" alt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11ADA6CA-5812-4B8C-BABC-45A1B53B9996}"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314"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331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F4641677-555D-4EB8-B6E0-7E229C1FB785}" type="slidenum">
              <a:rPr lang="en-US" altLang="en-US"/>
              <a:pPr/>
              <a:t>‹#›</a:t>
            </a:fld>
            <a:endParaRPr lang="en-US" altLang="en-US"/>
          </a:p>
        </p:txBody>
      </p:sp>
    </p:spTree>
    <p:extLst>
      <p:ext uri="{BB962C8B-B14F-4D97-AF65-F5344CB8AC3E}">
        <p14:creationId xmlns:p14="http://schemas.microsoft.com/office/powerpoint/2010/main" val="833627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6F98DC0-A093-4B90-8C0E-4EAADDBFC0AD}" type="slidenum">
              <a:rPr lang="en-US" altLang="en-US"/>
              <a:pPr/>
              <a:t>‹#›</a:t>
            </a:fld>
            <a:endParaRPr lang="en-US" altLang="en-US"/>
          </a:p>
        </p:txBody>
      </p:sp>
    </p:spTree>
    <p:extLst>
      <p:ext uri="{BB962C8B-B14F-4D97-AF65-F5344CB8AC3E}">
        <p14:creationId xmlns:p14="http://schemas.microsoft.com/office/powerpoint/2010/main" val="1720592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80B3D9D5-B4B8-404A-A3FA-8BAEE3026D07}" type="slidenum">
              <a:rPr lang="en-US" altLang="en-US"/>
              <a:pPr/>
              <a:t>‹#›</a:t>
            </a:fld>
            <a:endParaRPr lang="en-US" altLang="en-US"/>
          </a:p>
        </p:txBody>
      </p:sp>
    </p:spTree>
    <p:extLst>
      <p:ext uri="{BB962C8B-B14F-4D97-AF65-F5344CB8AC3E}">
        <p14:creationId xmlns:p14="http://schemas.microsoft.com/office/powerpoint/2010/main" val="2157220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34A33E7-CBA9-47DB-8869-15C83F8B58F1}" type="slidenum">
              <a:rPr lang="en-US" altLang="en-US"/>
              <a:pPr/>
              <a:t>‹#›</a:t>
            </a:fld>
            <a:endParaRPr lang="en-US" altLang="en-US"/>
          </a:p>
        </p:txBody>
      </p:sp>
    </p:spTree>
    <p:extLst>
      <p:ext uri="{BB962C8B-B14F-4D97-AF65-F5344CB8AC3E}">
        <p14:creationId xmlns:p14="http://schemas.microsoft.com/office/powerpoint/2010/main" val="2847292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3435BA6C-08A1-4B2E-BF1C-D996E9CA1A73}" type="slidenum">
              <a:rPr lang="en-US" altLang="en-US"/>
              <a:pPr/>
              <a:t>‹#›</a:t>
            </a:fld>
            <a:endParaRPr lang="en-US" altLang="en-US"/>
          </a:p>
        </p:txBody>
      </p:sp>
    </p:spTree>
    <p:extLst>
      <p:ext uri="{BB962C8B-B14F-4D97-AF65-F5344CB8AC3E}">
        <p14:creationId xmlns:p14="http://schemas.microsoft.com/office/powerpoint/2010/main" val="3090730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416351D1-A76D-4B43-BCDB-EB36D6444339}" type="slidenum">
              <a:rPr lang="en-US" altLang="en-US"/>
              <a:pPr/>
              <a:t>‹#›</a:t>
            </a:fld>
            <a:endParaRPr lang="en-US" altLang="en-US"/>
          </a:p>
        </p:txBody>
      </p:sp>
    </p:spTree>
    <p:extLst>
      <p:ext uri="{BB962C8B-B14F-4D97-AF65-F5344CB8AC3E}">
        <p14:creationId xmlns:p14="http://schemas.microsoft.com/office/powerpoint/2010/main" val="157262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5A0BBDED-65DC-41A7-9A03-DC9A9491D974}" type="slidenum">
              <a:rPr lang="en-US" altLang="en-US"/>
              <a:pPr/>
              <a:t>‹#›</a:t>
            </a:fld>
            <a:endParaRPr lang="en-US" altLang="en-US"/>
          </a:p>
        </p:txBody>
      </p:sp>
    </p:spTree>
    <p:extLst>
      <p:ext uri="{BB962C8B-B14F-4D97-AF65-F5344CB8AC3E}">
        <p14:creationId xmlns:p14="http://schemas.microsoft.com/office/powerpoint/2010/main" val="1985010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979A5541-E2AD-459B-8E17-C263437D62B2}" type="slidenum">
              <a:rPr lang="en-US" altLang="en-US"/>
              <a:pPr/>
              <a:t>‹#›</a:t>
            </a:fld>
            <a:endParaRPr lang="en-US" altLang="en-US"/>
          </a:p>
        </p:txBody>
      </p:sp>
    </p:spTree>
    <p:extLst>
      <p:ext uri="{BB962C8B-B14F-4D97-AF65-F5344CB8AC3E}">
        <p14:creationId xmlns:p14="http://schemas.microsoft.com/office/powerpoint/2010/main" val="3993828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1384B8E5-A62C-42EB-AC50-0D8C7DD2C27D}" type="slidenum">
              <a:rPr lang="en-US" altLang="en-US"/>
              <a:pPr/>
              <a:t>‹#›</a:t>
            </a:fld>
            <a:endParaRPr lang="en-US" altLang="en-US"/>
          </a:p>
        </p:txBody>
      </p:sp>
    </p:spTree>
    <p:extLst>
      <p:ext uri="{BB962C8B-B14F-4D97-AF65-F5344CB8AC3E}">
        <p14:creationId xmlns:p14="http://schemas.microsoft.com/office/powerpoint/2010/main" val="2141392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C156C88-4474-4B7E-B875-1F1132B2C444}" type="slidenum">
              <a:rPr lang="en-US" altLang="en-US"/>
              <a:pPr/>
              <a:t>‹#›</a:t>
            </a:fld>
            <a:endParaRPr lang="en-US" altLang="en-US"/>
          </a:p>
        </p:txBody>
      </p:sp>
    </p:spTree>
    <p:extLst>
      <p:ext uri="{BB962C8B-B14F-4D97-AF65-F5344CB8AC3E}">
        <p14:creationId xmlns:p14="http://schemas.microsoft.com/office/powerpoint/2010/main" val="3065441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2C20C95A-211B-433B-A530-B1968EA7A08A}" type="slidenum">
              <a:rPr lang="en-US" altLang="en-US"/>
              <a:pPr/>
              <a:t>‹#›</a:t>
            </a:fld>
            <a:endParaRPr lang="en-US" altLang="en-US"/>
          </a:p>
        </p:txBody>
      </p:sp>
    </p:spTree>
    <p:extLst>
      <p:ext uri="{BB962C8B-B14F-4D97-AF65-F5344CB8AC3E}">
        <p14:creationId xmlns:p14="http://schemas.microsoft.com/office/powerpoint/2010/main" val="34778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latin typeface="Arial" pitchFamily="34" charset="0"/>
              </a:defRPr>
            </a:lvl1pPr>
          </a:lstStyle>
          <a:p>
            <a:pPr>
              <a:defRPr/>
            </a:pPr>
            <a:endParaRPr lang="en-US" alt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latin typeface="Arial" pitchFamily="34" charset="0"/>
              </a:defRPr>
            </a:lvl1pPr>
          </a:lstStyle>
          <a:p>
            <a:pPr>
              <a:defRPr/>
            </a:pPr>
            <a:endParaRPr lang="en-US" altLang="en-US"/>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C66C63FE-5674-463B-B031-1B3229BAF1EE}"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rds.yahoo.com/_ylt=A0WTb_vaNm9LR2MASXmjzbkF/SIG=12uoji472/EXP=1265666138/**http:/images.stanzapub.com/readers/2008/10/08/pyramidmayaelcastillg_1.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yucatanadventure.com.mx/maya_civilization.htm"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rds.yahoo.com/_ylt=A0WTbx4TSW9LD2QARICjzbkF/SIG=11ok61ja6/EXP=1265670803/**http:/www.crystalinks.com/tikal.jpg"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hyperlink" Target="http://rds.yahoo.com/_ylt=A0WTb_zPSm9Lg0sAqwOjzbkF/SIG=12bc0mtnq/EXP=1265671247/**http:/www.flickr.com/photos/manunderstress/2116595625/"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rds.yahoo.com/_ylt=A0WTb_x_S29LwxIA1JWjzbkF/SIG=125odiohg/EXP=1265671423/**http:/www.flickr.com/photos/judester/3223453234/" TargetMode="Externa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en.wikipedia.org/wiki/File:Palenque_glyphs-edit1.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en.wikipedia.org/wiki/File:Maya.sv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watchknow.org/Video.aspx?VideoID=1220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upload.wikimedia.org/wikipedia/commons/1/1a/MexicanSculptureRememberingTheSignForTenochtitlanFoundation.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hyperlink" Target="http://rds.yahoo.com/_ylt=A0WTefjGZ3BLgBMA4u.jzbkF/SIG=12bvhn4rp/EXP=1265744198/**http:/www.flickr.com/photos/databeautician/3649094251/"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rds.yahoo.com/_ylt=A0WTefbtanBLIFgAryujzbkF/SIG=12vh70r55/EXP=1265745005/**http:/www.puro-tolteca.com/images/Other%20Prints/huitzilopochtli_jpg.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rds.yahoo.com/_ylt=A0WTefjba3BLJ3IAr3mjzbkF/SIG=12571g01j/EXP=1265745243/**http:/www.flickr.com/photos/unitopia/3215586935/" TargetMode="Externa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hyperlink" Target="http://rds.yahoo.com/_ylt=A0WTefe6bXBLFFUAEgOjzbkF/SIG=12cjjlu9n/EXP=1265745722/**http:/www.flickr.com/photos/angryromancegrrl/442650153/"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rds.yahoo.com/_ylt=A0WTefbrcXBL5mcAk2ujzbkF/SIG=13eh9681b/EXP=1265746795/**http:/www.paseosporlahabana.com/images/d69cc0b54c971f3d322a82f6c03beab3hernan-cortes2.jpg" TargetMode="Externa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hyperlink" Target="http://www.watchknow.org/Video.aspx?VideoID=10964" TargetMode="External"/><Relationship Id="rId2" Type="http://schemas.openxmlformats.org/officeDocument/2006/relationships/hyperlink" Target="http://www.watchknow.org/Video.aspx?VideoID=625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rds.yahoo.com/_ylt=A0WTefeQcnBL420AS3yjzbkF/SIG=13c27tp1b/EXP=1265746960/**http:/photosbymartin.com/images/peru/machu_picchu/images/machu-picchu-peru-IMG_5155.jpg"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upload.wikimedia.org/wikipedia/commons/c/ca/Inka_mauern_cuzco.jp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upload.wikimedia.org/wikipedia/en/9/9d/Inti_Torre_Tagle.pn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watchknow.org/Video.aspx?VideoID=230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altLang="en-US" sz="4800" smtClean="0">
                <a:solidFill>
                  <a:srgbClr val="FF0000"/>
                </a:solidFill>
                <a:latin typeface="Sylfaen" pitchFamily="18" charset="0"/>
              </a:rPr>
              <a:t>Maya, Aztec, and Inca</a:t>
            </a:r>
            <a:br>
              <a:rPr lang="en-US" altLang="en-US" sz="4800" smtClean="0">
                <a:solidFill>
                  <a:srgbClr val="FF0000"/>
                </a:solidFill>
                <a:latin typeface="Sylfaen" pitchFamily="18" charset="0"/>
              </a:rPr>
            </a:br>
            <a:r>
              <a:rPr lang="en-US" altLang="en-US" sz="4800" smtClean="0">
                <a:solidFill>
                  <a:srgbClr val="FF0000"/>
                </a:solidFill>
                <a:latin typeface="Sylfaen" pitchFamily="18" charset="0"/>
              </a:rPr>
              <a:t>Civilizations</a:t>
            </a:r>
          </a:p>
        </p:txBody>
      </p:sp>
      <p:pic>
        <p:nvPicPr>
          <p:cNvPr id="2051" name="Picture 5" descr="View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733800"/>
            <a:ext cx="38100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altLang="en-US" sz="4800" smtClean="0">
                <a:latin typeface="Sylfaen" pitchFamily="18" charset="0"/>
              </a:rPr>
              <a:t>Maya Architecture</a:t>
            </a:r>
          </a:p>
        </p:txBody>
      </p:sp>
      <p:sp>
        <p:nvSpPr>
          <p:cNvPr id="23555" name="Rectangle 3"/>
          <p:cNvSpPr>
            <a:spLocks noGrp="1" noChangeArrowheads="1"/>
          </p:cNvSpPr>
          <p:nvPr>
            <p:ph type="body" idx="1"/>
          </p:nvPr>
        </p:nvSpPr>
        <p:spPr/>
        <p:txBody>
          <a:bodyPr/>
          <a:lstStyle/>
          <a:p>
            <a:pPr eaLnBrk="1" hangingPunct="1">
              <a:lnSpc>
                <a:spcPct val="90000"/>
              </a:lnSpc>
              <a:defRPr/>
            </a:pPr>
            <a:r>
              <a:rPr lang="en-US" altLang="en-US" sz="2800" dirty="0">
                <a:solidFill>
                  <a:srgbClr val="FF0000"/>
                </a:solidFill>
              </a:rPr>
              <a:t>B</a:t>
            </a:r>
            <a:r>
              <a:rPr lang="en-US" altLang="en-US" sz="2800" dirty="0" smtClean="0">
                <a:solidFill>
                  <a:srgbClr val="FF0000"/>
                </a:solidFill>
              </a:rPr>
              <a:t>uilt towering temples and palaces</a:t>
            </a:r>
          </a:p>
          <a:p>
            <a:pPr eaLnBrk="1" hangingPunct="1">
              <a:lnSpc>
                <a:spcPct val="90000"/>
              </a:lnSpc>
              <a:defRPr/>
            </a:pPr>
            <a:endParaRPr lang="en-US" altLang="en-US" sz="2800" dirty="0" smtClean="0"/>
          </a:p>
          <a:p>
            <a:pPr eaLnBrk="1" hangingPunct="1">
              <a:lnSpc>
                <a:spcPct val="90000"/>
              </a:lnSpc>
              <a:defRPr/>
            </a:pPr>
            <a:r>
              <a:rPr lang="en-US" altLang="en-US" sz="2800" dirty="0" smtClean="0"/>
              <a:t>Atop the temples, priests performed religious ceremonies while people watched from the plazas below</a:t>
            </a:r>
          </a:p>
          <a:p>
            <a:pPr eaLnBrk="1" hangingPunct="1">
              <a:lnSpc>
                <a:spcPct val="90000"/>
              </a:lnSpc>
              <a:buFont typeface="Wingdings" panose="05000000000000000000" pitchFamily="2" charset="2"/>
              <a:buNone/>
              <a:defRPr/>
            </a:pPr>
            <a:endParaRPr lang="en-US" altLang="en-US" sz="2800" dirty="0" smtClean="0"/>
          </a:p>
          <a:p>
            <a:pPr eaLnBrk="1" hangingPunct="1">
              <a:lnSpc>
                <a:spcPct val="90000"/>
              </a:lnSpc>
              <a:defRPr/>
            </a:pPr>
            <a:r>
              <a:rPr lang="en-US" altLang="en-US" sz="2800" dirty="0" smtClean="0"/>
              <a:t>Ceremonial platforms, temples, pyramids, observatories, ball courts all built by the Maya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altLang="en-US" sz="4800" smtClean="0">
                <a:latin typeface="Sylfaen" pitchFamily="18" charset="0"/>
              </a:rPr>
              <a:t>Maya Religion</a:t>
            </a:r>
          </a:p>
        </p:txBody>
      </p:sp>
      <p:sp>
        <p:nvSpPr>
          <p:cNvPr id="22531" name="Rectangle 3"/>
          <p:cNvSpPr>
            <a:spLocks noGrp="1" noChangeArrowheads="1"/>
          </p:cNvSpPr>
          <p:nvPr>
            <p:ph type="body" idx="1"/>
          </p:nvPr>
        </p:nvSpPr>
        <p:spPr/>
        <p:txBody>
          <a:bodyPr/>
          <a:lstStyle/>
          <a:p>
            <a:pPr eaLnBrk="1" hangingPunct="1">
              <a:defRPr/>
            </a:pPr>
            <a:r>
              <a:rPr lang="en-US" altLang="en-US" dirty="0" smtClean="0">
                <a:solidFill>
                  <a:srgbClr val="FF0000"/>
                </a:solidFill>
              </a:rPr>
              <a:t>The Maya were polytheistic</a:t>
            </a:r>
          </a:p>
        </p:txBody>
      </p:sp>
      <p:pic>
        <p:nvPicPr>
          <p:cNvPr id="12292" name="Picture 5" descr="Maya God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331" y="3016250"/>
            <a:ext cx="33528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descr="mayan_pries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016250"/>
            <a:ext cx="43434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endParaRPr lang="en-US" altLang="en-US" smtClean="0"/>
          </a:p>
        </p:txBody>
      </p:sp>
      <p:sp>
        <p:nvSpPr>
          <p:cNvPr id="24579" name="Rectangle 3"/>
          <p:cNvSpPr>
            <a:spLocks noGrp="1" noChangeArrowheads="1"/>
          </p:cNvSpPr>
          <p:nvPr>
            <p:ph type="body" idx="1"/>
          </p:nvPr>
        </p:nvSpPr>
        <p:spPr/>
        <p:txBody>
          <a:bodyPr/>
          <a:lstStyle/>
          <a:p>
            <a:pPr eaLnBrk="1" hangingPunct="1">
              <a:defRPr/>
            </a:pPr>
            <a:endParaRPr lang="en-US" altLang="en-US" dirty="0" smtClean="0"/>
          </a:p>
        </p:txBody>
      </p:sp>
      <p:pic>
        <p:nvPicPr>
          <p:cNvPr id="13316" name="Picture 5" descr="View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422650"/>
            <a:ext cx="26860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colum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5951" y="419100"/>
            <a:ext cx="426720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9" descr="can8602_24, El Castillo, Chichen Itza, Maya Ruins, Yucatan Peninsula, Mexico by jimg9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1000"/>
            <a:ext cx="367188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452313-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
            <a:ext cx="381000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13" descr="View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819400"/>
            <a:ext cx="5562600" cy="37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5" descr="View Imag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152400"/>
            <a:ext cx="37338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altLang="en-US" sz="4800" dirty="0" smtClean="0">
                <a:latin typeface="Sylfaen" pitchFamily="18" charset="0"/>
              </a:rPr>
              <a:t>Advances in Learning</a:t>
            </a:r>
          </a:p>
        </p:txBody>
      </p:sp>
      <p:sp>
        <p:nvSpPr>
          <p:cNvPr id="26627" name="Rectangle 3"/>
          <p:cNvSpPr>
            <a:spLocks noGrp="1" noChangeArrowheads="1"/>
          </p:cNvSpPr>
          <p:nvPr>
            <p:ph type="body" idx="1"/>
          </p:nvPr>
        </p:nvSpPr>
        <p:spPr/>
        <p:txBody>
          <a:bodyPr/>
          <a:lstStyle/>
          <a:p>
            <a:pPr eaLnBrk="1" hangingPunct="1">
              <a:defRPr/>
            </a:pPr>
            <a:r>
              <a:rPr lang="en-US" altLang="en-US" smtClean="0"/>
              <a:t>The Maya created a writing system of hieroglyphics</a:t>
            </a:r>
          </a:p>
          <a:p>
            <a:pPr eaLnBrk="1" hangingPunct="1">
              <a:buFont typeface="Wingdings" panose="05000000000000000000" pitchFamily="2" charset="2"/>
              <a:buNone/>
              <a:defRPr/>
            </a:pPr>
            <a:endParaRPr lang="en-US" altLang="en-US" smtClean="0"/>
          </a:p>
        </p:txBody>
      </p:sp>
      <p:pic>
        <p:nvPicPr>
          <p:cNvPr id="15364" name="Picture 5" descr="400px-Palenque_glyphs-edit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124200"/>
            <a:ext cx="38100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altLang="en-US" sz="4800" smtClean="0">
                <a:latin typeface="Sylfaen" pitchFamily="18" charset="0"/>
              </a:rPr>
              <a:t>Advances in learning</a:t>
            </a:r>
          </a:p>
        </p:txBody>
      </p:sp>
      <p:sp>
        <p:nvSpPr>
          <p:cNvPr id="27651" name="Rectangle 3"/>
          <p:cNvSpPr>
            <a:spLocks noGrp="1" noChangeArrowheads="1"/>
          </p:cNvSpPr>
          <p:nvPr>
            <p:ph type="body" idx="1"/>
          </p:nvPr>
        </p:nvSpPr>
        <p:spPr/>
        <p:txBody>
          <a:bodyPr/>
          <a:lstStyle/>
          <a:p>
            <a:pPr eaLnBrk="1" hangingPunct="1">
              <a:defRPr/>
            </a:pPr>
            <a:r>
              <a:rPr lang="en-US" altLang="en-US" smtClean="0">
                <a:solidFill>
                  <a:srgbClr val="FF0000"/>
                </a:solidFill>
              </a:rPr>
              <a:t>The Maya created a set of numerals</a:t>
            </a:r>
          </a:p>
          <a:p>
            <a:pPr eaLnBrk="1" hangingPunct="1">
              <a:defRPr/>
            </a:pPr>
            <a:r>
              <a:rPr lang="en-US" altLang="en-US" smtClean="0">
                <a:solidFill>
                  <a:srgbClr val="FF0000"/>
                </a:solidFill>
              </a:rPr>
              <a:t>Also developed a 365-day calendar</a:t>
            </a:r>
          </a:p>
          <a:p>
            <a:pPr eaLnBrk="1" hangingPunct="1">
              <a:buFont typeface="Wingdings" panose="05000000000000000000" pitchFamily="2" charset="2"/>
              <a:buNone/>
              <a:defRPr/>
            </a:pPr>
            <a:endParaRPr lang="en-US" altLang="en-US" smtClean="0"/>
          </a:p>
        </p:txBody>
      </p:sp>
      <p:pic>
        <p:nvPicPr>
          <p:cNvPr id="16388" name="Picture 5" descr="180px-May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200400"/>
            <a:ext cx="27035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altLang="en-US" sz="4800" smtClean="0">
                <a:solidFill>
                  <a:srgbClr val="FF0000"/>
                </a:solidFill>
                <a:latin typeface="Sylfaen" pitchFamily="18" charset="0"/>
              </a:rPr>
              <a:t>What happened to the Maya?</a:t>
            </a:r>
          </a:p>
        </p:txBody>
      </p:sp>
      <p:sp>
        <p:nvSpPr>
          <p:cNvPr id="28675" name="Rectangle 3"/>
          <p:cNvSpPr>
            <a:spLocks noGrp="1" noChangeArrowheads="1"/>
          </p:cNvSpPr>
          <p:nvPr>
            <p:ph type="body" idx="1"/>
          </p:nvPr>
        </p:nvSpPr>
        <p:spPr/>
        <p:txBody>
          <a:bodyPr/>
          <a:lstStyle/>
          <a:p>
            <a:pPr eaLnBrk="1" hangingPunct="1">
              <a:defRPr/>
            </a:pPr>
            <a:r>
              <a:rPr lang="en-US" altLang="en-US" dirty="0" smtClean="0"/>
              <a:t>The Maya abandoned many of their cities around 900 A.D.</a:t>
            </a:r>
          </a:p>
          <a:p>
            <a:pPr eaLnBrk="1" hangingPunct="1">
              <a:defRPr/>
            </a:pPr>
            <a:r>
              <a:rPr lang="en-US" altLang="en-US" dirty="0" smtClean="0"/>
              <a:t>Archaeologists DO NOT KNOW WHY Maya civilization declined</a:t>
            </a:r>
          </a:p>
          <a:p>
            <a:pPr eaLnBrk="1" hangingPunct="1">
              <a:defRPr/>
            </a:pPr>
            <a:r>
              <a:rPr lang="en-US" altLang="en-US" dirty="0" smtClean="0">
                <a:solidFill>
                  <a:srgbClr val="FF0000"/>
                </a:solidFill>
              </a:rPr>
              <a:t>Theory: Around 900A.D. there was a severe drought. Many died due to starvation others migrated away.</a:t>
            </a:r>
          </a:p>
          <a:p>
            <a:pPr eaLnBrk="1" hangingPunct="1">
              <a:buFont typeface="Wingdings" panose="05000000000000000000" pitchFamily="2" charset="2"/>
              <a:buNone/>
              <a:defRPr/>
            </a:pPr>
            <a:endParaRPr lang="en-US" alt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altLang="en-US" b="1" smtClean="0">
                <a:latin typeface="Sylfaen" pitchFamily="18" charset="0"/>
              </a:rPr>
              <a:t>Maya Video Clip</a:t>
            </a:r>
          </a:p>
        </p:txBody>
      </p:sp>
      <p:sp>
        <p:nvSpPr>
          <p:cNvPr id="61443"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dirty="0" smtClean="0">
                <a:hlinkClick r:id="rId2"/>
              </a:rPr>
              <a:t>http://www.watchknow.org/Video.aspx?VideoID=12203</a:t>
            </a:r>
            <a:endParaRPr lang="en-US" altLang="en-US" dirty="0" smtClean="0"/>
          </a:p>
          <a:p>
            <a:pPr eaLnBrk="1" hangingPunct="1">
              <a:buFont typeface="Wingdings" panose="05000000000000000000" pitchFamily="2" charset="2"/>
              <a:buNone/>
              <a:defRPr/>
            </a:pPr>
            <a:endParaRPr lang="en-US" altLang="en-US" dirty="0" smtClean="0"/>
          </a:p>
          <a:p>
            <a:pPr eaLnBrk="1" hangingPunct="1">
              <a:buFont typeface="Wingdings" panose="05000000000000000000" pitchFamily="2" charset="2"/>
              <a:buNone/>
              <a:defRPr/>
            </a:pPr>
            <a:r>
              <a:rPr lang="en-US" altLang="en-US" sz="2400" b="1" dirty="0" smtClean="0">
                <a:latin typeface="Sylfaen" pitchFamily="18" charset="0"/>
              </a:rPr>
              <a:t>	This National Geographic video shows the Mayan Pyramids. It is part of the series Lost Temples and it tries to give an answer to the question "Why did the Maya abandon their magnificent city of </a:t>
            </a:r>
            <a:r>
              <a:rPr lang="en-US" altLang="en-US" sz="2400" b="1" dirty="0" err="1" smtClean="0">
                <a:latin typeface="Sylfaen" pitchFamily="18" charset="0"/>
              </a:rPr>
              <a:t>Chichen</a:t>
            </a:r>
            <a:r>
              <a:rPr lang="en-US" altLang="en-US" sz="2400" b="1" dirty="0" smtClean="0">
                <a:latin typeface="Sylfaen" pitchFamily="18" charset="0"/>
              </a:rPr>
              <a:t> Itza?" There is reference to Maya culture.</a:t>
            </a:r>
            <a:r>
              <a:rPr lang="en-US" altLang="en-US" dirty="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altLang="en-US" sz="6000" smtClean="0">
                <a:solidFill>
                  <a:srgbClr val="FF0000"/>
                </a:solidFill>
                <a:latin typeface="Sylfaen" pitchFamily="18" charset="0"/>
              </a:rPr>
              <a:t>Aztecs</a:t>
            </a:r>
            <a:r>
              <a:rPr lang="en-US" altLang="en-US" sz="6000" smtClean="0">
                <a:latin typeface="Sylfaen" pitchFamily="18" charset="0"/>
              </a:rPr>
              <a:t/>
            </a:r>
            <a:br>
              <a:rPr lang="en-US" altLang="en-US" sz="6000" smtClean="0">
                <a:latin typeface="Sylfaen" pitchFamily="18" charset="0"/>
              </a:rPr>
            </a:br>
            <a:endParaRPr lang="en-US" altLang="en-US" sz="6000" smtClean="0">
              <a:latin typeface="Sylfaen" pitchFamily="18" charset="0"/>
            </a:endParaRPr>
          </a:p>
        </p:txBody>
      </p:sp>
      <p:sp>
        <p:nvSpPr>
          <p:cNvPr id="30723" name="Rectangle 3"/>
          <p:cNvSpPr>
            <a:spLocks noGrp="1" noChangeArrowheads="1"/>
          </p:cNvSpPr>
          <p:nvPr>
            <p:ph type="body" idx="1"/>
          </p:nvPr>
        </p:nvSpPr>
        <p:spPr/>
        <p:txBody>
          <a:bodyPr/>
          <a:lstStyle/>
          <a:p>
            <a:pPr algn="ctr" eaLnBrk="1" hangingPunct="1">
              <a:buFont typeface="Wingdings" panose="05000000000000000000" pitchFamily="2" charset="2"/>
              <a:buNone/>
              <a:defRPr/>
            </a:pPr>
            <a:endParaRPr lang="en-US" altLang="en-US" sz="5400" smtClean="0">
              <a:latin typeface="Sylfaen" pitchFamily="18" charset="0"/>
            </a:endParaRPr>
          </a:p>
          <a:p>
            <a:pPr algn="ctr" eaLnBrk="1" hangingPunct="1">
              <a:buFont typeface="Wingdings" panose="05000000000000000000" pitchFamily="2" charset="2"/>
              <a:buNone/>
              <a:defRPr/>
            </a:pPr>
            <a:endParaRPr lang="en-US" altLang="en-US" sz="5400" smtClean="0">
              <a:latin typeface="Sylfaen" pitchFamily="18" charset="0"/>
            </a:endParaRPr>
          </a:p>
        </p:txBody>
      </p:sp>
      <p:pic>
        <p:nvPicPr>
          <p:cNvPr id="20484" name="Picture 7" descr="Aztec_eag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6393" y="1143000"/>
            <a:ext cx="335121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altLang="en-US" sz="4800" smtClean="0">
                <a:latin typeface="Sylfaen" pitchFamily="18" charset="0"/>
              </a:rPr>
              <a:t>Where did the Aztecs live?</a:t>
            </a:r>
          </a:p>
        </p:txBody>
      </p:sp>
      <p:sp>
        <p:nvSpPr>
          <p:cNvPr id="31747" name="Rectangle 3"/>
          <p:cNvSpPr>
            <a:spLocks noGrp="1" noChangeArrowheads="1"/>
          </p:cNvSpPr>
          <p:nvPr>
            <p:ph type="body" idx="1"/>
          </p:nvPr>
        </p:nvSpPr>
        <p:spPr/>
        <p:txBody>
          <a:bodyPr/>
          <a:lstStyle/>
          <a:p>
            <a:pPr eaLnBrk="1" hangingPunct="1">
              <a:defRPr/>
            </a:pPr>
            <a:r>
              <a:rPr lang="en-US" altLang="en-US" smtClean="0">
                <a:solidFill>
                  <a:srgbClr val="FF0000"/>
                </a:solidFill>
              </a:rPr>
              <a:t>The Aztecs lived in </a:t>
            </a:r>
            <a:r>
              <a:rPr lang="en-US" altLang="en-US" smtClean="0"/>
              <a:t>what is known as </a:t>
            </a:r>
            <a:r>
              <a:rPr lang="en-US" altLang="en-US" smtClean="0">
                <a:solidFill>
                  <a:srgbClr val="FF0000"/>
                </a:solidFill>
              </a:rPr>
              <a:t>the </a:t>
            </a:r>
            <a:r>
              <a:rPr lang="en-US" altLang="en-US" u="sng" smtClean="0">
                <a:solidFill>
                  <a:srgbClr val="FF0000"/>
                </a:solidFill>
              </a:rPr>
              <a:t>Valley of Mexico</a:t>
            </a:r>
            <a:r>
              <a:rPr lang="en-US" altLang="en-US" smtClean="0">
                <a:solidFill>
                  <a:srgbClr val="FF0000"/>
                </a:solidFill>
              </a:rPr>
              <a:t> in central Mexico</a:t>
            </a:r>
            <a:r>
              <a:rPr lang="en-US" altLang="en-US" smtClean="0"/>
              <a:t>.</a:t>
            </a:r>
          </a:p>
          <a:p>
            <a:pPr eaLnBrk="1" hangingPunct="1">
              <a:buFont typeface="Wingdings" panose="05000000000000000000" pitchFamily="2" charset="2"/>
              <a:buNone/>
              <a:defRPr/>
            </a:pPr>
            <a:endParaRPr lang="en-US" altLang="en-US" smtClean="0"/>
          </a:p>
        </p:txBody>
      </p:sp>
      <p:pic>
        <p:nvPicPr>
          <p:cNvPr id="21508" name="Picture 5" descr="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00"/>
            <a:ext cx="44958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altLang="en-US" smtClean="0">
                <a:latin typeface="Sylfaen" pitchFamily="18" charset="0"/>
              </a:rPr>
              <a:t>Mesoamerica</a:t>
            </a:r>
          </a:p>
        </p:txBody>
      </p:sp>
      <p:sp>
        <p:nvSpPr>
          <p:cNvPr id="14339" name="Rectangle 3"/>
          <p:cNvSpPr>
            <a:spLocks noGrp="1" noChangeArrowheads="1"/>
          </p:cNvSpPr>
          <p:nvPr>
            <p:ph type="body" idx="1"/>
          </p:nvPr>
        </p:nvSpPr>
        <p:spPr/>
        <p:txBody>
          <a:bodyPr/>
          <a:lstStyle/>
          <a:p>
            <a:pPr eaLnBrk="1" hangingPunct="1">
              <a:buFont typeface="Wingdings" panose="05000000000000000000" pitchFamily="2" charset="2"/>
              <a:buNone/>
              <a:defRPr/>
            </a:pPr>
            <a:endParaRPr lang="en-US" altLang="en-US" smtClean="0"/>
          </a:p>
          <a:p>
            <a:pPr eaLnBrk="1" hangingPunct="1">
              <a:buFont typeface="Wingdings" panose="05000000000000000000" pitchFamily="2" charset="2"/>
              <a:buNone/>
              <a:defRPr/>
            </a:pPr>
            <a:endParaRPr lang="en-US" altLang="en-US" smtClean="0"/>
          </a:p>
          <a:p>
            <a:pPr eaLnBrk="1" hangingPunct="1">
              <a:buFont typeface="Wingdings" panose="05000000000000000000" pitchFamily="2" charset="2"/>
              <a:buNone/>
              <a:defRPr/>
            </a:pPr>
            <a:endParaRPr lang="en-US" altLang="en-US" smtClean="0"/>
          </a:p>
          <a:p>
            <a:pPr eaLnBrk="1" hangingPunct="1">
              <a:buFont typeface="Wingdings" panose="05000000000000000000" pitchFamily="2" charset="2"/>
              <a:buNone/>
              <a:defRPr/>
            </a:pPr>
            <a:endParaRPr lang="en-US" altLang="en-US" smtClean="0"/>
          </a:p>
          <a:p>
            <a:pPr eaLnBrk="1" hangingPunct="1">
              <a:buFont typeface="Wingdings" panose="05000000000000000000" pitchFamily="2" charset="2"/>
              <a:buNone/>
              <a:defRPr/>
            </a:pPr>
            <a:endParaRPr lang="en-US" altLang="en-US" smtClean="0"/>
          </a:p>
          <a:p>
            <a:pPr eaLnBrk="1" hangingPunct="1">
              <a:buFont typeface="Wingdings" panose="05000000000000000000" pitchFamily="2" charset="2"/>
              <a:buNone/>
              <a:defRPr/>
            </a:pPr>
            <a:endParaRPr lang="en-US" altLang="en-US" smtClean="0"/>
          </a:p>
          <a:p>
            <a:pPr eaLnBrk="1" hangingPunct="1">
              <a:buFont typeface="Wingdings" panose="05000000000000000000" pitchFamily="2" charset="2"/>
              <a:buNone/>
              <a:defRPr/>
            </a:pPr>
            <a:r>
              <a:rPr lang="en-US" altLang="en-US" smtClean="0">
                <a:solidFill>
                  <a:srgbClr val="FF0000"/>
                </a:solidFill>
              </a:rPr>
              <a:t>Mesoamerica = Mexico &amp; Central America</a:t>
            </a:r>
          </a:p>
        </p:txBody>
      </p:sp>
      <p:pic>
        <p:nvPicPr>
          <p:cNvPr id="3076" name="Picture 5" descr="Mesoamerica-map-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24000"/>
            <a:ext cx="5715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altLang="en-US" smtClean="0">
                <a:latin typeface="Sylfaen" pitchFamily="18" charset="0"/>
              </a:rPr>
              <a:t>Tenochtitlan</a:t>
            </a:r>
          </a:p>
        </p:txBody>
      </p:sp>
      <p:sp>
        <p:nvSpPr>
          <p:cNvPr id="32771" name="Rectangle 3"/>
          <p:cNvSpPr>
            <a:spLocks noGrp="1" noChangeArrowheads="1"/>
          </p:cNvSpPr>
          <p:nvPr>
            <p:ph type="body" idx="1"/>
          </p:nvPr>
        </p:nvSpPr>
        <p:spPr/>
        <p:txBody>
          <a:bodyPr/>
          <a:lstStyle/>
          <a:p>
            <a:pPr eaLnBrk="1" hangingPunct="1">
              <a:defRPr/>
            </a:pPr>
            <a:r>
              <a:rPr lang="en-US" altLang="en-US" b="1" dirty="0" smtClean="0"/>
              <a:t>Tenochtitlan</a:t>
            </a:r>
            <a:r>
              <a:rPr lang="en-US" altLang="en-US" dirty="0" smtClean="0"/>
              <a:t> was the capital city of the Aztec Empire.</a:t>
            </a:r>
          </a:p>
          <a:p>
            <a:pPr eaLnBrk="1" hangingPunct="1">
              <a:buFont typeface="Wingdings" panose="05000000000000000000" pitchFamily="2" charset="2"/>
              <a:buNone/>
              <a:defRPr/>
            </a:pPr>
            <a:endParaRPr lang="en-US" altLang="en-US" dirty="0" smtClean="0"/>
          </a:p>
        </p:txBody>
      </p:sp>
      <p:pic>
        <p:nvPicPr>
          <p:cNvPr id="22532" name="Picture 5" descr="Mexica-tenochtit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971800"/>
            <a:ext cx="6553200"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altLang="en-US" smtClean="0">
                <a:solidFill>
                  <a:srgbClr val="FF0000"/>
                </a:solidFill>
                <a:latin typeface="Sylfaen" pitchFamily="18" charset="0"/>
              </a:rPr>
              <a:t>Legend of Tenochtitlan</a:t>
            </a:r>
          </a:p>
        </p:txBody>
      </p:sp>
      <p:sp>
        <p:nvSpPr>
          <p:cNvPr id="33795" name="Rectangle 3"/>
          <p:cNvSpPr>
            <a:spLocks noGrp="1" noChangeArrowheads="1"/>
          </p:cNvSpPr>
          <p:nvPr>
            <p:ph type="body" idx="1"/>
          </p:nvPr>
        </p:nvSpPr>
        <p:spPr>
          <a:xfrm>
            <a:off x="457200" y="1981200"/>
            <a:ext cx="8229600" cy="3200400"/>
          </a:xfrm>
        </p:spPr>
        <p:txBody>
          <a:bodyPr/>
          <a:lstStyle/>
          <a:p>
            <a:pPr eaLnBrk="1" hangingPunct="1">
              <a:buFont typeface="Wingdings" panose="05000000000000000000" pitchFamily="2" charset="2"/>
              <a:buNone/>
              <a:defRPr/>
            </a:pPr>
            <a:r>
              <a:rPr lang="en-US" altLang="en-US" dirty="0" smtClean="0"/>
              <a:t>	</a:t>
            </a:r>
            <a:r>
              <a:rPr lang="en-US" altLang="en-US" dirty="0" smtClean="0">
                <a:solidFill>
                  <a:srgbClr val="FF0000"/>
                </a:solidFill>
              </a:rPr>
              <a:t>The Gods told the Aztecs to search for an eagle holding a snake in its beak perched atop a cactus.  This is where they were to build their capital city.  The Aztecs saw this sign on a swampy island in lake </a:t>
            </a:r>
            <a:r>
              <a:rPr lang="en-US" altLang="en-US" dirty="0" err="1" smtClean="0">
                <a:solidFill>
                  <a:srgbClr val="FF0000"/>
                </a:solidFill>
              </a:rPr>
              <a:t>Texcoco</a:t>
            </a:r>
            <a:r>
              <a:rPr lang="en-US" altLang="en-US" dirty="0" smtClean="0">
                <a:solidFill>
                  <a:srgbClr val="FF0000"/>
                </a:solidFill>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altLang="en-US" smtClean="0">
                <a:latin typeface="Sylfaen" pitchFamily="18" charset="0"/>
              </a:rPr>
              <a:t>Legend of Tenochtitlan</a:t>
            </a:r>
          </a:p>
        </p:txBody>
      </p:sp>
      <p:pic>
        <p:nvPicPr>
          <p:cNvPr id="24579" name="Picture 5" descr="File:MexicanSculptureRememberingTheSignForTenochtitlanFounda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00200"/>
            <a:ext cx="6629400" cy="496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altLang="en-US" sz="4000" smtClean="0">
                <a:latin typeface="Sylfaen" pitchFamily="18" charset="0"/>
              </a:rPr>
              <a:t>How did the Aztecs build a city in the center of a lake?</a:t>
            </a:r>
          </a:p>
        </p:txBody>
      </p:sp>
      <p:sp>
        <p:nvSpPr>
          <p:cNvPr id="35843" name="Rectangle 3"/>
          <p:cNvSpPr>
            <a:spLocks noGrp="1" noChangeArrowheads="1"/>
          </p:cNvSpPr>
          <p:nvPr>
            <p:ph type="body" idx="1"/>
          </p:nvPr>
        </p:nvSpPr>
        <p:spPr/>
        <p:txBody>
          <a:bodyPr/>
          <a:lstStyle/>
          <a:p>
            <a:pPr eaLnBrk="1" hangingPunct="1">
              <a:lnSpc>
                <a:spcPct val="90000"/>
              </a:lnSpc>
              <a:defRPr/>
            </a:pPr>
            <a:r>
              <a:rPr lang="en-US" altLang="en-US" smtClean="0"/>
              <a:t>Tenochtitlan was built on an island</a:t>
            </a:r>
          </a:p>
          <a:p>
            <a:pPr eaLnBrk="1" hangingPunct="1">
              <a:lnSpc>
                <a:spcPct val="90000"/>
              </a:lnSpc>
              <a:defRPr/>
            </a:pPr>
            <a:r>
              <a:rPr lang="en-US" altLang="en-US" smtClean="0"/>
              <a:t>It was connected to the mainland by </a:t>
            </a:r>
            <a:r>
              <a:rPr lang="en-US" altLang="en-US" b="1" smtClean="0"/>
              <a:t>causeways</a:t>
            </a:r>
            <a:r>
              <a:rPr lang="en-US" altLang="en-US" smtClean="0"/>
              <a:t> leading north, south, and west of the city. </a:t>
            </a:r>
          </a:p>
          <a:p>
            <a:pPr eaLnBrk="1" hangingPunct="1">
              <a:lnSpc>
                <a:spcPct val="90000"/>
              </a:lnSpc>
              <a:defRPr/>
            </a:pPr>
            <a:r>
              <a:rPr lang="en-US" altLang="en-US" smtClean="0"/>
              <a:t>The city was interlaced with a series of canals, so that all sections of the city could be visited either on foot or by canoe.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Rectangle 6"/>
          <p:cNvSpPr>
            <a:spLocks noGrp="1" noChangeArrowheads="1"/>
          </p:cNvSpPr>
          <p:nvPr>
            <p:ph type="title"/>
          </p:nvPr>
        </p:nvSpPr>
        <p:spPr/>
        <p:txBody>
          <a:bodyPr/>
          <a:lstStyle/>
          <a:p>
            <a:pPr eaLnBrk="1" hangingPunct="1">
              <a:defRPr/>
            </a:pPr>
            <a:r>
              <a:rPr lang="en-US" altLang="en-US" smtClean="0">
                <a:latin typeface="Sylfaen" pitchFamily="18" charset="0"/>
              </a:rPr>
              <a:t>Tenochtitlan</a:t>
            </a:r>
          </a:p>
        </p:txBody>
      </p:sp>
      <p:sp>
        <p:nvSpPr>
          <p:cNvPr id="36871" name="Rectangle 7"/>
          <p:cNvSpPr>
            <a:spLocks noGrp="1" noChangeArrowheads="1"/>
          </p:cNvSpPr>
          <p:nvPr>
            <p:ph type="body" sz="half" idx="1"/>
          </p:nvPr>
        </p:nvSpPr>
        <p:spPr/>
        <p:txBody>
          <a:bodyPr/>
          <a:lstStyle/>
          <a:p>
            <a:pPr eaLnBrk="1" hangingPunct="1">
              <a:buFont typeface="Wingdings" panose="05000000000000000000" pitchFamily="2" charset="2"/>
              <a:buNone/>
              <a:defRPr/>
            </a:pPr>
            <a:endParaRPr lang="en-US" altLang="en-US" smtClean="0"/>
          </a:p>
        </p:txBody>
      </p:sp>
      <p:sp>
        <p:nvSpPr>
          <p:cNvPr id="36872" name="Rectangle 8"/>
          <p:cNvSpPr>
            <a:spLocks noGrp="1" noChangeArrowheads="1"/>
          </p:cNvSpPr>
          <p:nvPr>
            <p:ph type="body" sz="half" idx="2"/>
          </p:nvPr>
        </p:nvSpPr>
        <p:spPr/>
        <p:txBody>
          <a:bodyPr/>
          <a:lstStyle/>
          <a:p>
            <a:pPr eaLnBrk="1" hangingPunct="1">
              <a:defRPr/>
            </a:pPr>
            <a:r>
              <a:rPr lang="en-US" altLang="en-US" smtClean="0"/>
              <a:t>Today, Tenochtitlan is </a:t>
            </a:r>
            <a:r>
              <a:rPr lang="en-US" altLang="en-US" b="1" smtClean="0"/>
              <a:t>Mexico City</a:t>
            </a:r>
          </a:p>
          <a:p>
            <a:pPr eaLnBrk="1" hangingPunct="1">
              <a:buFont typeface="Wingdings" panose="05000000000000000000" pitchFamily="2" charset="2"/>
              <a:buNone/>
              <a:defRPr/>
            </a:pPr>
            <a:endParaRPr lang="en-US" altLang="en-US" b="1" smtClean="0"/>
          </a:p>
          <a:p>
            <a:pPr eaLnBrk="1" hangingPunct="1">
              <a:buFont typeface="Wingdings" panose="05000000000000000000" pitchFamily="2" charset="2"/>
              <a:buNone/>
              <a:defRPr/>
            </a:pPr>
            <a:endParaRPr lang="en-US" altLang="en-US" b="1" smtClean="0"/>
          </a:p>
        </p:txBody>
      </p:sp>
      <p:pic>
        <p:nvPicPr>
          <p:cNvPr id="26629" name="Picture 10" descr="Dsc00001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404812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2" descr="space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0"/>
            <a:ext cx="47625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4" descr="View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971800"/>
            <a:ext cx="4343400"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Rectangle 7"/>
          <p:cNvSpPr>
            <a:spLocks noGrp="1" noChangeArrowheads="1"/>
          </p:cNvSpPr>
          <p:nvPr>
            <p:ph type="title"/>
          </p:nvPr>
        </p:nvSpPr>
        <p:spPr/>
        <p:txBody>
          <a:bodyPr/>
          <a:lstStyle/>
          <a:p>
            <a:pPr eaLnBrk="1" hangingPunct="1">
              <a:defRPr/>
            </a:pPr>
            <a:r>
              <a:rPr lang="en-US" altLang="en-US" smtClean="0">
                <a:latin typeface="Sylfaen" pitchFamily="18" charset="0"/>
              </a:rPr>
              <a:t>Government</a:t>
            </a:r>
          </a:p>
        </p:txBody>
      </p:sp>
      <p:sp>
        <p:nvSpPr>
          <p:cNvPr id="37896" name="Rectangle 8"/>
          <p:cNvSpPr>
            <a:spLocks noGrp="1" noChangeArrowheads="1"/>
          </p:cNvSpPr>
          <p:nvPr>
            <p:ph type="body" idx="1"/>
          </p:nvPr>
        </p:nvSpPr>
        <p:spPr/>
        <p:txBody>
          <a:bodyPr/>
          <a:lstStyle/>
          <a:p>
            <a:pPr eaLnBrk="1" hangingPunct="1">
              <a:defRPr/>
            </a:pPr>
            <a:r>
              <a:rPr lang="en-US" altLang="en-US" dirty="0" smtClean="0">
                <a:solidFill>
                  <a:srgbClr val="FF0000"/>
                </a:solidFill>
              </a:rPr>
              <a:t>The Aztecs created an empire through conquest</a:t>
            </a:r>
          </a:p>
          <a:p>
            <a:pPr eaLnBrk="1" hangingPunct="1">
              <a:defRPr/>
            </a:pPr>
            <a:r>
              <a:rPr lang="en-US" altLang="en-US" dirty="0" smtClean="0"/>
              <a:t>Conquered people and local rulers had to pay </a:t>
            </a:r>
            <a:r>
              <a:rPr lang="en-US" altLang="en-US" b="1" u="sng" dirty="0" smtClean="0"/>
              <a:t>tribute</a:t>
            </a:r>
            <a:r>
              <a:rPr lang="en-US" altLang="en-US" dirty="0" smtClean="0"/>
              <a:t> to the Aztecs</a:t>
            </a:r>
          </a:p>
          <a:p>
            <a:pPr eaLnBrk="1" hangingPunct="1">
              <a:defRPr/>
            </a:pPr>
            <a:r>
              <a:rPr lang="en-US" altLang="en-US" dirty="0" smtClean="0"/>
              <a:t>The Aztecs had an emperor</a:t>
            </a:r>
          </a:p>
          <a:p>
            <a:pPr eaLnBrk="1" hangingPunct="1">
              <a:defRPr/>
            </a:pPr>
            <a:r>
              <a:rPr lang="en-US" altLang="en-US" dirty="0" smtClean="0">
                <a:solidFill>
                  <a:srgbClr val="FF0000"/>
                </a:solidFill>
              </a:rPr>
              <a:t>The Aztec Emperor’s main job was to lead in war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altLang="en-US" smtClean="0">
                <a:latin typeface="Sylfaen" pitchFamily="18" charset="0"/>
              </a:rPr>
              <a:t>Religion &amp; Mythology</a:t>
            </a:r>
          </a:p>
        </p:txBody>
      </p:sp>
      <p:sp>
        <p:nvSpPr>
          <p:cNvPr id="41987" name="Rectangle 3"/>
          <p:cNvSpPr>
            <a:spLocks noGrp="1" noChangeArrowheads="1"/>
          </p:cNvSpPr>
          <p:nvPr>
            <p:ph type="body" idx="1"/>
          </p:nvPr>
        </p:nvSpPr>
        <p:spPr/>
        <p:txBody>
          <a:bodyPr/>
          <a:lstStyle/>
          <a:p>
            <a:pPr eaLnBrk="1" hangingPunct="1">
              <a:defRPr/>
            </a:pPr>
            <a:r>
              <a:rPr lang="en-US" altLang="en-US" dirty="0" smtClean="0"/>
              <a:t>Aztecs were polytheistic</a:t>
            </a:r>
          </a:p>
          <a:p>
            <a:pPr eaLnBrk="1" hangingPunct="1">
              <a:defRPr/>
            </a:pPr>
            <a:r>
              <a:rPr lang="en-US" altLang="en-US" dirty="0" smtClean="0"/>
              <a:t>Huitzilopochtli was</a:t>
            </a:r>
          </a:p>
          <a:p>
            <a:pPr eaLnBrk="1" hangingPunct="1">
              <a:buFont typeface="Wingdings" panose="05000000000000000000" pitchFamily="2" charset="2"/>
              <a:buNone/>
              <a:defRPr/>
            </a:pPr>
            <a:r>
              <a:rPr lang="en-US" altLang="en-US" dirty="0" smtClean="0"/>
              <a:t>	the main Aztec god.</a:t>
            </a:r>
          </a:p>
          <a:p>
            <a:pPr eaLnBrk="1" hangingPunct="1">
              <a:buFont typeface="Wingdings" panose="05000000000000000000" pitchFamily="2" charset="2"/>
              <a:buNone/>
              <a:defRPr/>
            </a:pPr>
            <a:r>
              <a:rPr lang="en-US" altLang="en-US" dirty="0" smtClean="0"/>
              <a:t>	</a:t>
            </a:r>
            <a:r>
              <a:rPr lang="en-US" altLang="en-US" sz="2400" dirty="0" smtClean="0"/>
              <a:t>(</a:t>
            </a:r>
            <a:r>
              <a:rPr lang="en-US" altLang="en-US" sz="2400" dirty="0" err="1" smtClean="0"/>
              <a:t>Prounced</a:t>
            </a:r>
            <a:r>
              <a:rPr lang="en-US" altLang="en-US" sz="2400" dirty="0" smtClean="0"/>
              <a:t>: </a:t>
            </a:r>
            <a:r>
              <a:rPr lang="en-US" altLang="en-US" sz="2400" dirty="0" err="1" smtClean="0"/>
              <a:t>weets</a:t>
            </a:r>
            <a:r>
              <a:rPr lang="en-US" altLang="en-US" sz="2400" dirty="0" smtClean="0"/>
              <a:t> se lo </a:t>
            </a:r>
            <a:r>
              <a:rPr lang="en-US" altLang="en-US" sz="2400" dirty="0" err="1" smtClean="0"/>
              <a:t>poch</a:t>
            </a:r>
            <a:r>
              <a:rPr lang="en-US" altLang="en-US" sz="2400" dirty="0" smtClean="0"/>
              <a:t> </a:t>
            </a:r>
            <a:r>
              <a:rPr lang="en-US" altLang="en-US" sz="2400" dirty="0" err="1" smtClean="0"/>
              <a:t>tlee</a:t>
            </a:r>
            <a:r>
              <a:rPr lang="en-US" altLang="en-US" sz="2400" dirty="0" smtClean="0"/>
              <a:t>)</a:t>
            </a:r>
            <a:endParaRPr lang="en-US" altLang="en-US" dirty="0" smtClean="0"/>
          </a:p>
          <a:p>
            <a:pPr eaLnBrk="1" hangingPunct="1">
              <a:defRPr/>
            </a:pPr>
            <a:r>
              <a:rPr lang="en-US" altLang="en-US" dirty="0" smtClean="0"/>
              <a:t>The Aztecs built massive temples and pyramids dedicated to their Gods</a:t>
            </a:r>
          </a:p>
          <a:p>
            <a:pPr eaLnBrk="1" hangingPunct="1">
              <a:buFont typeface="Wingdings" panose="05000000000000000000" pitchFamily="2" charset="2"/>
              <a:buNone/>
              <a:defRPr/>
            </a:pPr>
            <a:endParaRPr lang="en-US" altLang="en-US" dirty="0" smtClean="0"/>
          </a:p>
        </p:txBody>
      </p:sp>
      <p:pic>
        <p:nvPicPr>
          <p:cNvPr id="28676" name="Picture 5" descr="View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981200"/>
            <a:ext cx="17240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altLang="en-US" smtClean="0">
                <a:latin typeface="Sylfaen" pitchFamily="18" charset="0"/>
              </a:rPr>
              <a:t>Religion &amp; Mythology</a:t>
            </a:r>
          </a:p>
        </p:txBody>
      </p:sp>
      <p:sp>
        <p:nvSpPr>
          <p:cNvPr id="43012" name="Rectangle 4"/>
          <p:cNvSpPr>
            <a:spLocks noGrp="1" noChangeArrowheads="1"/>
          </p:cNvSpPr>
          <p:nvPr>
            <p:ph type="body" sz="half" idx="1"/>
          </p:nvPr>
        </p:nvSpPr>
        <p:spPr/>
        <p:txBody>
          <a:bodyPr/>
          <a:lstStyle/>
          <a:p>
            <a:pPr eaLnBrk="1" hangingPunct="1">
              <a:buFont typeface="Wingdings" panose="05000000000000000000" pitchFamily="2" charset="2"/>
              <a:buNone/>
              <a:defRPr/>
            </a:pPr>
            <a:r>
              <a:rPr lang="en-US" altLang="en-US" smtClean="0"/>
              <a:t>Pyramid of the Sun</a:t>
            </a:r>
          </a:p>
          <a:p>
            <a:pPr eaLnBrk="1" hangingPunct="1">
              <a:buFont typeface="Wingdings" panose="05000000000000000000" pitchFamily="2" charset="2"/>
              <a:buNone/>
              <a:defRPr/>
            </a:pPr>
            <a:endParaRPr lang="en-US" altLang="en-US" smtClean="0"/>
          </a:p>
        </p:txBody>
      </p:sp>
      <p:sp>
        <p:nvSpPr>
          <p:cNvPr id="43013" name="Rectangle 5"/>
          <p:cNvSpPr>
            <a:spLocks noGrp="1" noChangeArrowheads="1"/>
          </p:cNvSpPr>
          <p:nvPr>
            <p:ph type="body" sz="half" idx="2"/>
          </p:nvPr>
        </p:nvSpPr>
        <p:spPr/>
        <p:txBody>
          <a:bodyPr/>
          <a:lstStyle/>
          <a:p>
            <a:pPr eaLnBrk="1" hangingPunct="1">
              <a:buFont typeface="Wingdings" panose="05000000000000000000" pitchFamily="2" charset="2"/>
              <a:buNone/>
              <a:defRPr/>
            </a:pPr>
            <a:r>
              <a:rPr lang="en-US" altLang="en-US" smtClean="0"/>
              <a:t>Pyramid of the Moon</a:t>
            </a:r>
          </a:p>
          <a:p>
            <a:pPr eaLnBrk="1" hangingPunct="1">
              <a:buFont typeface="Wingdings" panose="05000000000000000000" pitchFamily="2" charset="2"/>
              <a:buNone/>
              <a:defRPr/>
            </a:pPr>
            <a:endParaRPr lang="en-US" altLang="en-US" smtClean="0"/>
          </a:p>
        </p:txBody>
      </p:sp>
      <p:pic>
        <p:nvPicPr>
          <p:cNvPr id="29701" name="Picture 7" descr="View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43200"/>
            <a:ext cx="43434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9" descr="View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743200"/>
            <a:ext cx="3810000"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altLang="en-US" smtClean="0">
                <a:latin typeface="Sylfaen" pitchFamily="18" charset="0"/>
              </a:rPr>
              <a:t>What happened to the Aztecs?</a:t>
            </a:r>
          </a:p>
        </p:txBody>
      </p:sp>
      <p:sp>
        <p:nvSpPr>
          <p:cNvPr id="46083" name="Rectangle 3"/>
          <p:cNvSpPr>
            <a:spLocks noGrp="1" noChangeArrowheads="1"/>
          </p:cNvSpPr>
          <p:nvPr>
            <p:ph type="body" idx="1"/>
          </p:nvPr>
        </p:nvSpPr>
        <p:spPr>
          <a:xfrm>
            <a:off x="457200" y="1524000"/>
            <a:ext cx="8229600" cy="4572000"/>
          </a:xfrm>
        </p:spPr>
        <p:txBody>
          <a:bodyPr/>
          <a:lstStyle/>
          <a:p>
            <a:pPr eaLnBrk="1" hangingPunct="1">
              <a:defRPr/>
            </a:pPr>
            <a:r>
              <a:rPr lang="en-US" altLang="en-US" sz="2800" dirty="0" smtClean="0">
                <a:solidFill>
                  <a:srgbClr val="FF0000"/>
                </a:solidFill>
              </a:rPr>
              <a:t>Spanish conquistadors led by </a:t>
            </a:r>
            <a:r>
              <a:rPr lang="en-US" altLang="en-US" sz="2800" b="1" u="sng" dirty="0" smtClean="0">
                <a:solidFill>
                  <a:srgbClr val="FF0000"/>
                </a:solidFill>
              </a:rPr>
              <a:t>Hernan Cortes</a:t>
            </a:r>
            <a:r>
              <a:rPr lang="en-US" altLang="en-US" sz="2800" dirty="0" smtClean="0">
                <a:solidFill>
                  <a:srgbClr val="FF0000"/>
                </a:solidFill>
              </a:rPr>
              <a:t> conquered Tenochtitlan and defeated the Aztecs in 1521.</a:t>
            </a:r>
          </a:p>
          <a:p>
            <a:pPr eaLnBrk="1" hangingPunct="1">
              <a:buFont typeface="Wingdings" panose="05000000000000000000" pitchFamily="2" charset="2"/>
              <a:buNone/>
              <a:defRPr/>
            </a:pPr>
            <a:endParaRPr lang="en-US" altLang="en-US" sz="2800" dirty="0" smtClean="0"/>
          </a:p>
        </p:txBody>
      </p:sp>
      <p:pic>
        <p:nvPicPr>
          <p:cNvPr id="31748" name="Picture 8" descr="cortes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895600"/>
            <a:ext cx="32766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0" descr="View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955925"/>
            <a:ext cx="342900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US" altLang="en-US" b="1" smtClean="0">
                <a:latin typeface="Sylfaen" pitchFamily="18" charset="0"/>
              </a:rPr>
              <a:t>Aztec Video Clips</a:t>
            </a:r>
          </a:p>
        </p:txBody>
      </p:sp>
      <p:sp>
        <p:nvSpPr>
          <p:cNvPr id="62467"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smtClean="0">
                <a:latin typeface="Sylfaen" pitchFamily="18" charset="0"/>
              </a:rPr>
              <a:t>“Engineering An Empire”</a:t>
            </a:r>
          </a:p>
          <a:p>
            <a:pPr eaLnBrk="1" hangingPunct="1">
              <a:buFont typeface="Wingdings" panose="05000000000000000000" pitchFamily="2" charset="2"/>
              <a:buNone/>
              <a:defRPr/>
            </a:pPr>
            <a:r>
              <a:rPr lang="en-US" altLang="en-US" smtClean="0">
                <a:hlinkClick r:id="rId2"/>
              </a:rPr>
              <a:t>http://www.watchknow.org/Video.aspx?VideoID=6255</a:t>
            </a:r>
            <a:endParaRPr lang="en-US" altLang="en-US" smtClean="0"/>
          </a:p>
          <a:p>
            <a:pPr eaLnBrk="1" hangingPunct="1">
              <a:buFont typeface="Wingdings" panose="05000000000000000000" pitchFamily="2" charset="2"/>
              <a:buNone/>
              <a:defRPr/>
            </a:pPr>
            <a:endParaRPr lang="en-US" altLang="en-US" smtClean="0"/>
          </a:p>
          <a:p>
            <a:pPr eaLnBrk="1" hangingPunct="1">
              <a:buFont typeface="Wingdings" panose="05000000000000000000" pitchFamily="2" charset="2"/>
              <a:buNone/>
              <a:defRPr/>
            </a:pPr>
            <a:r>
              <a:rPr lang="en-US" altLang="en-US" smtClean="0">
                <a:latin typeface="Sylfaen" pitchFamily="18" charset="0"/>
              </a:rPr>
              <a:t>“What the Ancients Did For Us”</a:t>
            </a:r>
          </a:p>
          <a:p>
            <a:pPr eaLnBrk="1" hangingPunct="1">
              <a:buFont typeface="Wingdings" panose="05000000000000000000" pitchFamily="2" charset="2"/>
              <a:buNone/>
              <a:defRPr/>
            </a:pPr>
            <a:r>
              <a:rPr lang="en-US" altLang="en-US" smtClean="0">
                <a:hlinkClick r:id="rId3"/>
              </a:rPr>
              <a:t>http://www.watchknow.org/Video.aspx?VideoID=10964</a:t>
            </a:r>
            <a:endParaRPr lang="en-US" altLang="en-US" smtClean="0"/>
          </a:p>
          <a:p>
            <a:pPr eaLnBrk="1" hangingPunct="1">
              <a:buFont typeface="Wingdings" panose="05000000000000000000" pitchFamily="2" charset="2"/>
              <a:buNone/>
              <a:defRPr/>
            </a:pPr>
            <a:endParaRPr lang="en-US" altLang="en-US" smtClean="0">
              <a:latin typeface="Sylfaen" pitchFamily="18" charset="0"/>
            </a:endParaRPr>
          </a:p>
          <a:p>
            <a:pPr eaLnBrk="1" hangingPunct="1">
              <a:buFont typeface="Wingdings" panose="05000000000000000000" pitchFamily="2" charset="2"/>
              <a:buNone/>
              <a:defRPr/>
            </a:pPr>
            <a:endParaRPr lang="en-US" altLang="en-US" smtClean="0">
              <a:latin typeface="Sylfae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altLang="en-US" sz="4800" smtClean="0">
                <a:latin typeface="Sylfaen" pitchFamily="18" charset="0"/>
              </a:rPr>
              <a:t>Mesoamerica</a:t>
            </a:r>
          </a:p>
        </p:txBody>
      </p:sp>
      <p:sp>
        <p:nvSpPr>
          <p:cNvPr id="15363" name="Rectangle 3"/>
          <p:cNvSpPr>
            <a:spLocks noGrp="1" noChangeArrowheads="1"/>
          </p:cNvSpPr>
          <p:nvPr>
            <p:ph type="body" idx="1"/>
          </p:nvPr>
        </p:nvSpPr>
        <p:spPr/>
        <p:txBody>
          <a:bodyPr/>
          <a:lstStyle/>
          <a:p>
            <a:pPr eaLnBrk="1" hangingPunct="1">
              <a:defRPr/>
            </a:pPr>
            <a:r>
              <a:rPr lang="en-US" altLang="en-US" smtClean="0"/>
              <a:t>Some of the greatest civilizations in the Americas developed in </a:t>
            </a:r>
            <a:r>
              <a:rPr lang="en-US" altLang="en-US" i="1" u="sng" smtClean="0"/>
              <a:t>Mesoamerica</a:t>
            </a:r>
          </a:p>
          <a:p>
            <a:pPr eaLnBrk="1" hangingPunct="1">
              <a:defRPr/>
            </a:pPr>
            <a:endParaRPr lang="en-US" altLang="en-US" i="1" u="sng" smtClean="0"/>
          </a:p>
          <a:p>
            <a:pPr eaLnBrk="1" hangingPunct="1">
              <a:defRPr/>
            </a:pPr>
            <a:r>
              <a:rPr lang="en-US" altLang="en-US" smtClean="0"/>
              <a:t>The </a:t>
            </a:r>
            <a:r>
              <a:rPr lang="en-US" altLang="en-US" b="1" smtClean="0"/>
              <a:t>Maya </a:t>
            </a:r>
            <a:r>
              <a:rPr lang="en-US" altLang="en-US" smtClean="0"/>
              <a:t>and </a:t>
            </a:r>
            <a:r>
              <a:rPr lang="en-US" altLang="en-US" b="1" smtClean="0"/>
              <a:t>Aztec </a:t>
            </a:r>
            <a:r>
              <a:rPr lang="en-US" altLang="en-US" smtClean="0"/>
              <a:t>lived in the Mesoamerican region</a:t>
            </a:r>
            <a:endParaRPr lang="en-US" altLang="en-US" b="1"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pPr eaLnBrk="1" hangingPunct="1">
              <a:defRPr/>
            </a:pPr>
            <a:r>
              <a:rPr lang="en-US" altLang="en-US" sz="6000" smtClean="0">
                <a:latin typeface="Sylfaen" pitchFamily="18" charset="0"/>
              </a:rPr>
              <a:t>Inca</a:t>
            </a:r>
            <a:r>
              <a:rPr lang="en-US" altLang="en-US" sz="5400" smtClean="0">
                <a:latin typeface="Sylfaen" pitchFamily="18" charset="0"/>
              </a:rPr>
              <a:t/>
            </a:r>
            <a:br>
              <a:rPr lang="en-US" altLang="en-US" sz="5400" smtClean="0">
                <a:latin typeface="Sylfaen" pitchFamily="18" charset="0"/>
              </a:rPr>
            </a:br>
            <a:endParaRPr lang="en-US" altLang="en-US" sz="5400" smtClean="0">
              <a:latin typeface="Sylfaen" pitchFamily="18" charset="0"/>
            </a:endParaRPr>
          </a:p>
        </p:txBody>
      </p:sp>
      <p:pic>
        <p:nvPicPr>
          <p:cNvPr id="33795" name="Picture 6" descr="View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43000"/>
            <a:ext cx="68580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altLang="en-US" smtClean="0">
                <a:latin typeface="Sylfaen" pitchFamily="18" charset="0"/>
              </a:rPr>
              <a:t>Where did the Inca live?</a:t>
            </a:r>
          </a:p>
        </p:txBody>
      </p:sp>
      <p:sp>
        <p:nvSpPr>
          <p:cNvPr id="49155" name="Rectangle 3"/>
          <p:cNvSpPr>
            <a:spLocks noGrp="1" noChangeArrowheads="1"/>
          </p:cNvSpPr>
          <p:nvPr>
            <p:ph type="body" idx="1"/>
          </p:nvPr>
        </p:nvSpPr>
        <p:spPr>
          <a:xfrm>
            <a:off x="457200" y="1447800"/>
            <a:ext cx="8229600" cy="4648200"/>
          </a:xfrm>
        </p:spPr>
        <p:txBody>
          <a:bodyPr/>
          <a:lstStyle/>
          <a:p>
            <a:pPr eaLnBrk="1" hangingPunct="1">
              <a:defRPr/>
            </a:pPr>
            <a:r>
              <a:rPr lang="en-US" altLang="en-US" sz="2800" dirty="0" smtClean="0"/>
              <a:t>The Inca controlled an empire in the </a:t>
            </a:r>
            <a:r>
              <a:rPr lang="en-US" altLang="en-US" sz="2800" b="1" dirty="0" smtClean="0"/>
              <a:t>Andes Mountain</a:t>
            </a:r>
            <a:r>
              <a:rPr lang="en-US" altLang="en-US" sz="2800" dirty="0" smtClean="0"/>
              <a:t> region of South America.</a:t>
            </a:r>
          </a:p>
          <a:p>
            <a:pPr eaLnBrk="1" hangingPunct="1">
              <a:buFont typeface="Wingdings" panose="05000000000000000000" pitchFamily="2" charset="2"/>
              <a:buNone/>
              <a:defRPr/>
            </a:pPr>
            <a:endParaRPr lang="en-US" altLang="en-US" dirty="0" smtClean="0"/>
          </a:p>
        </p:txBody>
      </p:sp>
      <p:pic>
        <p:nvPicPr>
          <p:cNvPr id="34820" name="Picture 7" descr="inca_emp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391508"/>
            <a:ext cx="32750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altLang="en-US" smtClean="0">
                <a:latin typeface="Sylfaen" pitchFamily="18" charset="0"/>
              </a:rPr>
              <a:t>Government</a:t>
            </a:r>
          </a:p>
        </p:txBody>
      </p:sp>
      <p:sp>
        <p:nvSpPr>
          <p:cNvPr id="50179" name="Rectangle 3"/>
          <p:cNvSpPr>
            <a:spLocks noGrp="1" noChangeArrowheads="1"/>
          </p:cNvSpPr>
          <p:nvPr>
            <p:ph type="body" idx="1"/>
          </p:nvPr>
        </p:nvSpPr>
        <p:spPr/>
        <p:txBody>
          <a:bodyPr/>
          <a:lstStyle/>
          <a:p>
            <a:pPr eaLnBrk="1" hangingPunct="1">
              <a:lnSpc>
                <a:spcPct val="90000"/>
              </a:lnSpc>
              <a:defRPr/>
            </a:pPr>
            <a:r>
              <a:rPr lang="en-US" altLang="en-US" sz="2800" dirty="0" smtClean="0"/>
              <a:t>The </a:t>
            </a:r>
            <a:r>
              <a:rPr lang="en-US" altLang="en-US" sz="2800" b="1" dirty="0" err="1" smtClean="0"/>
              <a:t>Sapa</a:t>
            </a:r>
            <a:r>
              <a:rPr lang="en-US" altLang="en-US" sz="2800" b="1" dirty="0" smtClean="0"/>
              <a:t> Inca</a:t>
            </a:r>
            <a:r>
              <a:rPr lang="en-US" altLang="en-US" sz="2800" dirty="0" smtClean="0"/>
              <a:t> (Emperor) had absolute power.</a:t>
            </a:r>
          </a:p>
          <a:p>
            <a:pPr eaLnBrk="1" hangingPunct="1">
              <a:lnSpc>
                <a:spcPct val="90000"/>
              </a:lnSpc>
              <a:defRPr/>
            </a:pPr>
            <a:endParaRPr lang="en-US" altLang="en-US" sz="2800" dirty="0" smtClean="0"/>
          </a:p>
          <a:p>
            <a:pPr eaLnBrk="1" hangingPunct="1">
              <a:lnSpc>
                <a:spcPct val="90000"/>
              </a:lnSpc>
              <a:defRPr/>
            </a:pPr>
            <a:r>
              <a:rPr lang="en-US" altLang="en-US" sz="2800" dirty="0" smtClean="0"/>
              <a:t>The Emperor claimed to be the </a:t>
            </a:r>
            <a:r>
              <a:rPr lang="en-US" altLang="en-US" sz="2800" u="sng" dirty="0" smtClean="0"/>
              <a:t>son of the sun</a:t>
            </a:r>
            <a:r>
              <a:rPr lang="en-US" altLang="en-US" sz="2800" dirty="0" smtClean="0"/>
              <a:t>.</a:t>
            </a:r>
          </a:p>
          <a:p>
            <a:pPr eaLnBrk="1" hangingPunct="1">
              <a:lnSpc>
                <a:spcPct val="90000"/>
              </a:lnSpc>
              <a:defRPr/>
            </a:pPr>
            <a:endParaRPr lang="en-US" altLang="en-US" sz="2800" dirty="0" smtClean="0"/>
          </a:p>
          <a:p>
            <a:pPr eaLnBrk="1" hangingPunct="1">
              <a:lnSpc>
                <a:spcPct val="90000"/>
              </a:lnSpc>
              <a:defRPr/>
            </a:pPr>
            <a:r>
              <a:rPr lang="en-US" altLang="en-US" sz="2800" dirty="0" smtClean="0"/>
              <a:t>The Emperor was also the empire’s religious leader.</a:t>
            </a:r>
          </a:p>
          <a:p>
            <a:pPr eaLnBrk="1" hangingPunct="1">
              <a:lnSpc>
                <a:spcPct val="90000"/>
              </a:lnSpc>
              <a:defRPr/>
            </a:pPr>
            <a:endParaRPr lang="en-US" altLang="en-US" sz="2800" dirty="0" smtClean="0"/>
          </a:p>
          <a:p>
            <a:pPr eaLnBrk="1" hangingPunct="1">
              <a:lnSpc>
                <a:spcPct val="90000"/>
              </a:lnSpc>
              <a:defRPr/>
            </a:pPr>
            <a:r>
              <a:rPr lang="en-US" altLang="en-US" sz="2800" dirty="0" smtClean="0"/>
              <a:t>The empire was divided into four regions with the capital at </a:t>
            </a:r>
            <a:r>
              <a:rPr lang="en-US" altLang="en-US" sz="2800" b="1" dirty="0" smtClean="0"/>
              <a:t>Cuzco</a:t>
            </a:r>
            <a:r>
              <a:rPr lang="en-US" altLang="en-US" sz="2800" dirty="0" smtClean="0"/>
              <a:t>.</a:t>
            </a:r>
            <a:endParaRPr lang="en-US" altLang="en-US" sz="2800" b="1"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altLang="en-US" smtClean="0">
                <a:latin typeface="Sylfaen" pitchFamily="18" charset="0"/>
              </a:rPr>
              <a:t>Uniting the Empire</a:t>
            </a:r>
          </a:p>
        </p:txBody>
      </p:sp>
      <p:sp>
        <p:nvSpPr>
          <p:cNvPr id="51203" name="Rectangle 3"/>
          <p:cNvSpPr>
            <a:spLocks noGrp="1" noChangeArrowheads="1"/>
          </p:cNvSpPr>
          <p:nvPr>
            <p:ph type="body" idx="1"/>
          </p:nvPr>
        </p:nvSpPr>
        <p:spPr/>
        <p:txBody>
          <a:bodyPr/>
          <a:lstStyle/>
          <a:p>
            <a:pPr eaLnBrk="1" hangingPunct="1">
              <a:defRPr/>
            </a:pPr>
            <a:r>
              <a:rPr lang="en-US" altLang="en-US" smtClean="0"/>
              <a:t>The Inca built a massive road network through mountains and across rivers and gorges.</a:t>
            </a:r>
          </a:p>
          <a:p>
            <a:pPr eaLnBrk="1" hangingPunct="1">
              <a:buFont typeface="Wingdings" panose="05000000000000000000" pitchFamily="2" charset="2"/>
              <a:buNone/>
              <a:defRPr/>
            </a:pPr>
            <a:endParaRPr lang="en-US" altLang="en-US" smtClean="0"/>
          </a:p>
        </p:txBody>
      </p:sp>
      <p:pic>
        <p:nvPicPr>
          <p:cNvPr id="36868" name="Picture 5" descr="The road from Aguas Caliente to Machu Picchu by Christian Hau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581400"/>
            <a:ext cx="41148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7" descr="ph_who_01_s"/>
          <p:cNvPicPr>
            <a:picLocks noChangeAspect="1" noChangeArrowheads="1"/>
          </p:cNvPicPr>
          <p:nvPr/>
        </p:nvPicPr>
        <p:blipFill rotWithShape="1">
          <a:blip r:embed="rId3">
            <a:extLst>
              <a:ext uri="{28A0092B-C50C-407E-A947-70E740481C1C}">
                <a14:useLocalDpi xmlns:a14="http://schemas.microsoft.com/office/drawing/2010/main" val="0"/>
              </a:ext>
            </a:extLst>
          </a:blip>
          <a:srcRect l="13937" t="5000" r="27526" b="5000"/>
          <a:stretch/>
        </p:blipFill>
        <p:spPr bwMode="auto">
          <a:xfrm>
            <a:off x="5029199" y="3048000"/>
            <a:ext cx="160020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9" descr="stone_pav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572000"/>
            <a:ext cx="16033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altLang="en-US" smtClean="0">
                <a:latin typeface="Sylfaen" pitchFamily="18" charset="0"/>
              </a:rPr>
              <a:t>Stonework</a:t>
            </a:r>
          </a:p>
        </p:txBody>
      </p:sp>
      <p:sp>
        <p:nvSpPr>
          <p:cNvPr id="52227" name="Rectangle 3"/>
          <p:cNvSpPr>
            <a:spLocks noGrp="1" noChangeArrowheads="1"/>
          </p:cNvSpPr>
          <p:nvPr>
            <p:ph type="body" idx="1"/>
          </p:nvPr>
        </p:nvSpPr>
        <p:spPr/>
        <p:txBody>
          <a:bodyPr/>
          <a:lstStyle/>
          <a:p>
            <a:pPr eaLnBrk="1" hangingPunct="1">
              <a:defRPr/>
            </a:pPr>
            <a:r>
              <a:rPr lang="en-US" altLang="en-US" sz="2800" dirty="0" smtClean="0"/>
              <a:t>The Inca constructed stone temples without using mortars yet the stones fit together so well that no object would not fit between the stones.</a:t>
            </a:r>
          </a:p>
          <a:p>
            <a:pPr eaLnBrk="1" hangingPunct="1">
              <a:buFont typeface="Wingdings" panose="05000000000000000000" pitchFamily="2" charset="2"/>
              <a:buNone/>
              <a:defRPr/>
            </a:pPr>
            <a:r>
              <a:rPr lang="en-US" altLang="en-US" dirty="0" smtClean="0"/>
              <a:t> </a:t>
            </a:r>
          </a:p>
        </p:txBody>
      </p:sp>
      <p:pic>
        <p:nvPicPr>
          <p:cNvPr id="37892" name="Picture 8" descr="File:Inka mauern cuzc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37185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altLang="en-US" smtClean="0">
                <a:latin typeface="Sylfaen" pitchFamily="18" charset="0"/>
              </a:rPr>
              <a:t>Religion</a:t>
            </a:r>
          </a:p>
        </p:txBody>
      </p:sp>
      <p:sp>
        <p:nvSpPr>
          <p:cNvPr id="53251" name="Rectangle 3"/>
          <p:cNvSpPr>
            <a:spLocks noGrp="1" noChangeArrowheads="1"/>
          </p:cNvSpPr>
          <p:nvPr>
            <p:ph type="body" idx="1"/>
          </p:nvPr>
        </p:nvSpPr>
        <p:spPr/>
        <p:txBody>
          <a:bodyPr/>
          <a:lstStyle/>
          <a:p>
            <a:pPr eaLnBrk="1" hangingPunct="1">
              <a:defRPr/>
            </a:pPr>
            <a:r>
              <a:rPr lang="en-US" altLang="en-US" smtClean="0"/>
              <a:t>The Inca were polytheistic.</a:t>
            </a:r>
          </a:p>
          <a:p>
            <a:pPr eaLnBrk="1" hangingPunct="1">
              <a:defRPr/>
            </a:pPr>
            <a:r>
              <a:rPr lang="en-US" altLang="en-US" smtClean="0"/>
              <a:t>The primary god was </a:t>
            </a:r>
            <a:r>
              <a:rPr lang="en-US" altLang="en-US" b="1" smtClean="0"/>
              <a:t>Inti</a:t>
            </a:r>
            <a:r>
              <a:rPr lang="en-US" altLang="en-US" smtClean="0"/>
              <a:t>, the sun god.</a:t>
            </a:r>
          </a:p>
          <a:p>
            <a:pPr eaLnBrk="1" hangingPunct="1">
              <a:buFont typeface="Wingdings" panose="05000000000000000000" pitchFamily="2" charset="2"/>
              <a:buNone/>
              <a:defRPr/>
            </a:pPr>
            <a:endParaRPr lang="en-US" altLang="en-US" smtClean="0"/>
          </a:p>
        </p:txBody>
      </p:sp>
      <p:pic>
        <p:nvPicPr>
          <p:cNvPr id="38916" name="Picture 5" descr="File:Inti Torre Tagle.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200400"/>
            <a:ext cx="31448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altLang="en-US" smtClean="0">
                <a:latin typeface="Sylfaen" pitchFamily="18" charset="0"/>
              </a:rPr>
              <a:t>Religion</a:t>
            </a:r>
          </a:p>
        </p:txBody>
      </p:sp>
      <p:sp>
        <p:nvSpPr>
          <p:cNvPr id="54275" name="Rectangle 3"/>
          <p:cNvSpPr>
            <a:spLocks noGrp="1" noChangeArrowheads="1"/>
          </p:cNvSpPr>
          <p:nvPr>
            <p:ph type="body" idx="1"/>
          </p:nvPr>
        </p:nvSpPr>
        <p:spPr/>
        <p:txBody>
          <a:bodyPr/>
          <a:lstStyle/>
          <a:p>
            <a:pPr eaLnBrk="1" hangingPunct="1">
              <a:defRPr/>
            </a:pPr>
            <a:r>
              <a:rPr lang="en-US" altLang="en-US" smtClean="0"/>
              <a:t>Inca believed in </a:t>
            </a:r>
            <a:r>
              <a:rPr lang="en-US" altLang="en-US" b="1" smtClean="0"/>
              <a:t>reincarnation</a:t>
            </a:r>
            <a:r>
              <a:rPr lang="en-US" altLang="en-US" smtClean="0"/>
              <a:t>.</a:t>
            </a:r>
          </a:p>
          <a:p>
            <a:pPr eaLnBrk="1" hangingPunct="1">
              <a:defRPr/>
            </a:pPr>
            <a:r>
              <a:rPr lang="en-US" altLang="en-US" smtClean="0"/>
              <a:t>The Inca practiced </a:t>
            </a:r>
            <a:r>
              <a:rPr lang="en-US" altLang="en-US" b="1" smtClean="0"/>
              <a:t>cranial deformation</a:t>
            </a:r>
            <a:r>
              <a:rPr lang="en-US" altLang="en-US" smtClean="0"/>
              <a:t>.</a:t>
            </a:r>
          </a:p>
          <a:p>
            <a:pPr eaLnBrk="1" hangingPunct="1">
              <a:buFont typeface="Wingdings" panose="05000000000000000000" pitchFamily="2" charset="2"/>
              <a:buNone/>
              <a:defRPr/>
            </a:pPr>
            <a:r>
              <a:rPr lang="en-US" altLang="en-US" sz="2800" smtClean="0"/>
              <a:t>		-They achieved this by wrapping tight cloth straps around the heads of newborns to alter the shape of their soft skulls into a cone-like shape.</a:t>
            </a:r>
            <a:endParaRPr lang="en-US" alt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4" name="Rectangle 8"/>
          <p:cNvSpPr>
            <a:spLocks noGrp="1" noChangeArrowheads="1"/>
          </p:cNvSpPr>
          <p:nvPr>
            <p:ph type="title"/>
          </p:nvPr>
        </p:nvSpPr>
        <p:spPr/>
        <p:txBody>
          <a:bodyPr/>
          <a:lstStyle/>
          <a:p>
            <a:pPr eaLnBrk="1" hangingPunct="1">
              <a:defRPr/>
            </a:pPr>
            <a:r>
              <a:rPr lang="en-US" altLang="en-US" smtClean="0">
                <a:latin typeface="Sylfaen" pitchFamily="18" charset="0"/>
              </a:rPr>
              <a:t>Medical Advances</a:t>
            </a:r>
          </a:p>
        </p:txBody>
      </p:sp>
      <p:sp>
        <p:nvSpPr>
          <p:cNvPr id="55305" name="Rectangle 9"/>
          <p:cNvSpPr>
            <a:spLocks noGrp="1" noChangeArrowheads="1"/>
          </p:cNvSpPr>
          <p:nvPr>
            <p:ph type="body" idx="1"/>
          </p:nvPr>
        </p:nvSpPr>
        <p:spPr/>
        <p:txBody>
          <a:bodyPr/>
          <a:lstStyle/>
          <a:p>
            <a:pPr eaLnBrk="1" hangingPunct="1">
              <a:defRPr/>
            </a:pPr>
            <a:r>
              <a:rPr lang="en-US" altLang="en-US" smtClean="0"/>
              <a:t>The Inca performed successful skull surgery.</a:t>
            </a:r>
          </a:p>
          <a:p>
            <a:pPr eaLnBrk="1" hangingPunct="1">
              <a:buFont typeface="Wingdings" panose="05000000000000000000" pitchFamily="2" charset="2"/>
              <a:buNone/>
              <a:defRPr/>
            </a:pPr>
            <a:endParaRPr lang="en-US" altLang="en-US" smtClean="0"/>
          </a:p>
          <a:p>
            <a:pPr eaLnBrk="1" hangingPunct="1">
              <a:defRPr/>
            </a:pPr>
            <a:r>
              <a:rPr lang="en-US" altLang="en-US" smtClean="0"/>
              <a:t>The Inca also used medicines to make patients unconscious during surgery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en-US" altLang="en-US" smtClean="0">
                <a:latin typeface="Sylfaen" pitchFamily="18" charset="0"/>
              </a:rPr>
              <a:t>Organization</a:t>
            </a:r>
          </a:p>
        </p:txBody>
      </p:sp>
      <p:sp>
        <p:nvSpPr>
          <p:cNvPr id="58371" name="Rectangle 3"/>
          <p:cNvSpPr>
            <a:spLocks noGrp="1" noChangeArrowheads="1"/>
          </p:cNvSpPr>
          <p:nvPr>
            <p:ph type="body" idx="1"/>
          </p:nvPr>
        </p:nvSpPr>
        <p:spPr/>
        <p:txBody>
          <a:bodyPr/>
          <a:lstStyle/>
          <a:p>
            <a:pPr eaLnBrk="1" hangingPunct="1">
              <a:defRPr/>
            </a:pPr>
            <a:r>
              <a:rPr lang="en-US" altLang="en-US" smtClean="0"/>
              <a:t>Each family in a community was assigned a specific job.</a:t>
            </a:r>
          </a:p>
          <a:p>
            <a:pPr eaLnBrk="1" hangingPunct="1">
              <a:buFont typeface="Wingdings" panose="05000000000000000000" pitchFamily="2" charset="2"/>
              <a:buNone/>
              <a:defRPr/>
            </a:pPr>
            <a:endParaRPr lang="en-US" altLang="en-US" smtClean="0"/>
          </a:p>
          <a:p>
            <a:pPr eaLnBrk="1" hangingPunct="1">
              <a:defRPr/>
            </a:pPr>
            <a:r>
              <a:rPr lang="en-US" altLang="en-US" smtClean="0"/>
              <a:t>Government officials arranged marriages.</a:t>
            </a:r>
          </a:p>
          <a:p>
            <a:pPr eaLnBrk="1" hangingPunct="1">
              <a:defRPr/>
            </a:pPr>
            <a:endParaRPr lang="en-US" altLang="en-US" smtClean="0"/>
          </a:p>
          <a:p>
            <a:pPr eaLnBrk="1" hangingPunct="1">
              <a:defRPr/>
            </a:pPr>
            <a:r>
              <a:rPr lang="en-US" altLang="en-US" smtClean="0"/>
              <a:t>The government organized mandatory public service building projects.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altLang="en-US" smtClean="0">
                <a:latin typeface="Sylfaen" pitchFamily="18" charset="0"/>
              </a:rPr>
              <a:t>What happened to the Inca?</a:t>
            </a:r>
          </a:p>
        </p:txBody>
      </p:sp>
      <p:sp>
        <p:nvSpPr>
          <p:cNvPr id="59395" name="Rectangle 3"/>
          <p:cNvSpPr>
            <a:spLocks noGrp="1" noChangeArrowheads="1"/>
          </p:cNvSpPr>
          <p:nvPr>
            <p:ph type="body" idx="1"/>
          </p:nvPr>
        </p:nvSpPr>
        <p:spPr/>
        <p:txBody>
          <a:bodyPr/>
          <a:lstStyle/>
          <a:p>
            <a:pPr eaLnBrk="1" hangingPunct="1">
              <a:defRPr/>
            </a:pPr>
            <a:r>
              <a:rPr lang="en-US" altLang="en-US" dirty="0" smtClean="0"/>
              <a:t>Civil war in the empire broke out...</a:t>
            </a:r>
          </a:p>
          <a:p>
            <a:pPr eaLnBrk="1" hangingPunct="1">
              <a:defRPr/>
            </a:pPr>
            <a:endParaRPr lang="en-US" altLang="en-US" sz="2800" dirty="0" smtClean="0"/>
          </a:p>
          <a:p>
            <a:pPr eaLnBrk="1" hangingPunct="1">
              <a:buFont typeface="Wingdings" panose="05000000000000000000" pitchFamily="2" charset="2"/>
              <a:buNone/>
              <a:defRPr/>
            </a:pPr>
            <a:r>
              <a:rPr lang="en-US" altLang="en-US" sz="2800" dirty="0" smtClean="0"/>
              <a:t>					</a:t>
            </a:r>
            <a:r>
              <a:rPr lang="en-US" altLang="en-US" dirty="0" smtClean="0"/>
              <a:t>AND</a:t>
            </a:r>
          </a:p>
          <a:p>
            <a:pPr eaLnBrk="1" hangingPunct="1">
              <a:defRPr/>
            </a:pPr>
            <a:endParaRPr lang="en-US" altLang="en-US" dirty="0" smtClean="0"/>
          </a:p>
          <a:p>
            <a:pPr eaLnBrk="1" hangingPunct="1">
              <a:defRPr/>
            </a:pPr>
            <a:r>
              <a:rPr lang="en-US" altLang="en-US" dirty="0" smtClean="0"/>
              <a:t>Smallpox spread, killing much of the Inca population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altLang="en-US" smtClean="0">
                <a:latin typeface="Sylfaen" pitchFamily="18" charset="0"/>
              </a:rPr>
              <a:t>How did people first get to the Americas?</a:t>
            </a:r>
          </a:p>
        </p:txBody>
      </p:sp>
      <p:sp>
        <p:nvSpPr>
          <p:cNvPr id="16387" name="Rectangle 3"/>
          <p:cNvSpPr>
            <a:spLocks noGrp="1" noChangeArrowheads="1"/>
          </p:cNvSpPr>
          <p:nvPr>
            <p:ph type="body" idx="1"/>
          </p:nvPr>
        </p:nvSpPr>
        <p:spPr/>
        <p:txBody>
          <a:bodyPr/>
          <a:lstStyle/>
          <a:p>
            <a:pPr eaLnBrk="1" hangingPunct="1">
              <a:defRPr/>
            </a:pPr>
            <a:r>
              <a:rPr lang="en-US" altLang="en-US" dirty="0" smtClean="0"/>
              <a:t>Theory #1 = </a:t>
            </a:r>
            <a:r>
              <a:rPr lang="en-US" altLang="en-US" b="1" dirty="0" smtClean="0"/>
              <a:t>Bering land bridge</a:t>
            </a:r>
            <a:endParaRPr lang="en-US" altLang="en-US" dirty="0" smtClean="0"/>
          </a:p>
          <a:p>
            <a:pPr eaLnBrk="1" hangingPunct="1">
              <a:buFont typeface="Wingdings" panose="05000000000000000000" pitchFamily="2" charset="2"/>
              <a:buNone/>
              <a:defRPr/>
            </a:pPr>
            <a:r>
              <a:rPr lang="en-US" altLang="en-US" b="1" dirty="0" smtClean="0"/>
              <a:t>		</a:t>
            </a:r>
          </a:p>
          <a:p>
            <a:pPr eaLnBrk="1" hangingPunct="1">
              <a:buFont typeface="Wingdings" panose="05000000000000000000" pitchFamily="2" charset="2"/>
              <a:buNone/>
              <a:defRPr/>
            </a:pPr>
            <a:r>
              <a:rPr lang="en-US" altLang="en-US" b="1" dirty="0" smtClean="0"/>
              <a:t>	</a:t>
            </a:r>
            <a:r>
              <a:rPr lang="en-US" altLang="en-US" dirty="0" smtClean="0"/>
              <a:t>Humans migrated into North America from Asia by crossing over a land bridge between Alaska and Siberia…</a:t>
            </a:r>
          </a:p>
          <a:p>
            <a:pPr eaLnBrk="1" hangingPunct="1">
              <a:buFont typeface="Wingdings" panose="05000000000000000000" pitchFamily="2" charset="2"/>
              <a:buNone/>
              <a:defRPr/>
            </a:pPr>
            <a:endParaRPr lang="en-US" altLang="en-US" b="1"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altLang="en-US" smtClean="0">
                <a:latin typeface="Sylfaen" pitchFamily="18" charset="0"/>
              </a:rPr>
              <a:t>Fall of the Inca</a:t>
            </a:r>
          </a:p>
        </p:txBody>
      </p:sp>
      <p:sp>
        <p:nvSpPr>
          <p:cNvPr id="60419" name="Rectangle 3"/>
          <p:cNvSpPr>
            <a:spLocks noGrp="1" noChangeArrowheads="1"/>
          </p:cNvSpPr>
          <p:nvPr>
            <p:ph type="body" idx="1"/>
          </p:nvPr>
        </p:nvSpPr>
        <p:spPr/>
        <p:txBody>
          <a:bodyPr/>
          <a:lstStyle/>
          <a:p>
            <a:pPr eaLnBrk="1" hangingPunct="1">
              <a:defRPr/>
            </a:pPr>
            <a:r>
              <a:rPr lang="en-US" altLang="en-US" sz="2800" smtClean="0"/>
              <a:t>BUT ultimately, it was Spanish conquistadors led by </a:t>
            </a:r>
            <a:r>
              <a:rPr lang="en-US" altLang="en-US" sz="2800" b="1" smtClean="0"/>
              <a:t>Francisco Pizarro</a:t>
            </a:r>
            <a:r>
              <a:rPr lang="en-US" altLang="en-US" sz="2800" smtClean="0"/>
              <a:t> that brought about the fall of the Inca Empire.</a:t>
            </a:r>
          </a:p>
        </p:txBody>
      </p:sp>
      <p:pic>
        <p:nvPicPr>
          <p:cNvPr id="44036" name="Picture 5" descr="francisco_pizarro_seizing_inca_atahuall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352800"/>
            <a:ext cx="624840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altLang="en-US" smtClean="0">
                <a:latin typeface="Sylfaen" pitchFamily="18" charset="0"/>
              </a:rPr>
              <a:t>Inca Video Clip</a:t>
            </a:r>
          </a:p>
        </p:txBody>
      </p:sp>
      <p:sp>
        <p:nvSpPr>
          <p:cNvPr id="63491" name="Rectangle 3"/>
          <p:cNvSpPr>
            <a:spLocks noGrp="1" noChangeArrowheads="1"/>
          </p:cNvSpPr>
          <p:nvPr>
            <p:ph type="body" idx="1"/>
          </p:nvPr>
        </p:nvSpPr>
        <p:spPr/>
        <p:txBody>
          <a:bodyPr/>
          <a:lstStyle/>
          <a:p>
            <a:pPr eaLnBrk="1" hangingPunct="1">
              <a:buFont typeface="Wingdings" panose="05000000000000000000" pitchFamily="2" charset="2"/>
              <a:buNone/>
              <a:defRPr/>
            </a:pPr>
            <a:endParaRPr lang="en-US" altLang="en-US" smtClean="0">
              <a:latin typeface="Sylfaen" pitchFamily="18" charset="0"/>
            </a:endParaRPr>
          </a:p>
          <a:p>
            <a:pPr eaLnBrk="1" hangingPunct="1">
              <a:buFont typeface="Wingdings" panose="05000000000000000000" pitchFamily="2" charset="2"/>
              <a:buNone/>
              <a:defRPr/>
            </a:pPr>
            <a:r>
              <a:rPr lang="en-US" altLang="en-US" smtClean="0">
                <a:hlinkClick r:id="rId2"/>
              </a:rPr>
              <a:t>http://www.watchknow.org/Video.aspx?VideoID=2301</a:t>
            </a:r>
            <a:endParaRPr lang="en-US" altLang="en-US" smtClean="0"/>
          </a:p>
          <a:p>
            <a:pPr eaLnBrk="1" hangingPunct="1">
              <a:buFont typeface="Wingdings" panose="05000000000000000000" pitchFamily="2" charset="2"/>
              <a:buNone/>
              <a:defRPr/>
            </a:pPr>
            <a:endParaRPr lang="en-US"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endParaRPr lang="en-US" altLang="en-US" sz="4800" smtClean="0">
              <a:latin typeface="Sylfaen" pitchFamily="18" charset="0"/>
            </a:endParaRPr>
          </a:p>
        </p:txBody>
      </p:sp>
      <p:sp>
        <p:nvSpPr>
          <p:cNvPr id="17411" name="Rectangle 3"/>
          <p:cNvSpPr>
            <a:spLocks noGrp="1" noChangeArrowheads="1"/>
          </p:cNvSpPr>
          <p:nvPr>
            <p:ph type="body" idx="1"/>
          </p:nvPr>
        </p:nvSpPr>
        <p:spPr>
          <a:xfrm>
            <a:off x="381000" y="2057400"/>
            <a:ext cx="8229600" cy="4114800"/>
          </a:xfrm>
        </p:spPr>
        <p:txBody>
          <a:bodyPr/>
          <a:lstStyle/>
          <a:p>
            <a:pPr eaLnBrk="1" hangingPunct="1">
              <a:defRPr/>
            </a:pPr>
            <a:endParaRPr lang="en-US" altLang="en-US" smtClean="0"/>
          </a:p>
        </p:txBody>
      </p:sp>
      <p:pic>
        <p:nvPicPr>
          <p:cNvPr id="6148" name="Picture 5" descr="be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7391400"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altLang="en-US" smtClean="0">
                <a:latin typeface="Sylfaen" pitchFamily="18" charset="0"/>
              </a:rPr>
              <a:t>How did people first get to the Americas?</a:t>
            </a:r>
          </a:p>
        </p:txBody>
      </p:sp>
      <p:sp>
        <p:nvSpPr>
          <p:cNvPr id="18435" name="Rectangle 3"/>
          <p:cNvSpPr>
            <a:spLocks noGrp="1" noChangeArrowheads="1"/>
          </p:cNvSpPr>
          <p:nvPr>
            <p:ph type="body" idx="1"/>
          </p:nvPr>
        </p:nvSpPr>
        <p:spPr/>
        <p:txBody>
          <a:bodyPr/>
          <a:lstStyle/>
          <a:p>
            <a:pPr eaLnBrk="1" hangingPunct="1">
              <a:defRPr/>
            </a:pPr>
            <a:r>
              <a:rPr lang="en-US" altLang="en-US" dirty="0" smtClean="0"/>
              <a:t>Theory #2 = </a:t>
            </a:r>
            <a:r>
              <a:rPr lang="en-US" altLang="en-US" b="1" dirty="0" smtClean="0"/>
              <a:t>Coastal migration</a:t>
            </a:r>
            <a:endParaRPr lang="en-US" altLang="en-US" dirty="0" smtClean="0"/>
          </a:p>
          <a:p>
            <a:pPr eaLnBrk="1" hangingPunct="1">
              <a:defRPr/>
            </a:pPr>
            <a:endParaRPr lang="en-US" altLang="en-US" dirty="0" smtClean="0"/>
          </a:p>
          <a:p>
            <a:pPr lvl="1" eaLnBrk="1" hangingPunct="1">
              <a:buFont typeface="Wingdings" panose="05000000000000000000" pitchFamily="2" charset="2"/>
              <a:buNone/>
              <a:defRPr/>
            </a:pPr>
            <a:r>
              <a:rPr lang="en-US" altLang="en-US" dirty="0" smtClean="0"/>
              <a:t>	Humans migrated to the Americas by crossing the seas, most likely the Pacific Ocean, and settling along the western coasts of the Americas…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altLang="en-US" dirty="0" smtClean="0">
                <a:latin typeface="Sylfaen" pitchFamily="18" charset="0"/>
              </a:rPr>
              <a:t>Where did the ancient </a:t>
            </a:r>
            <a:r>
              <a:rPr lang="en-US" altLang="en-US" b="1" dirty="0" smtClean="0">
                <a:latin typeface="Sylfaen" pitchFamily="18" charset="0"/>
              </a:rPr>
              <a:t>Maya</a:t>
            </a:r>
            <a:r>
              <a:rPr lang="en-US" altLang="en-US" dirty="0" smtClean="0">
                <a:latin typeface="Sylfaen" pitchFamily="18" charset="0"/>
              </a:rPr>
              <a:t> live?</a:t>
            </a:r>
          </a:p>
        </p:txBody>
      </p:sp>
      <p:sp>
        <p:nvSpPr>
          <p:cNvPr id="19459" name="Rectangle 3"/>
          <p:cNvSpPr>
            <a:spLocks noGrp="1" noChangeArrowheads="1"/>
          </p:cNvSpPr>
          <p:nvPr>
            <p:ph type="body" idx="1"/>
          </p:nvPr>
        </p:nvSpPr>
        <p:spPr/>
        <p:txBody>
          <a:bodyPr/>
          <a:lstStyle/>
          <a:p>
            <a:pPr eaLnBrk="1" hangingPunct="1">
              <a:defRPr/>
            </a:pPr>
            <a:r>
              <a:rPr lang="en-US" altLang="en-US" dirty="0" smtClean="0">
                <a:solidFill>
                  <a:srgbClr val="FF0000"/>
                </a:solidFill>
              </a:rPr>
              <a:t>The </a:t>
            </a:r>
            <a:r>
              <a:rPr lang="en-US" altLang="en-US" b="1" dirty="0" smtClean="0">
                <a:solidFill>
                  <a:srgbClr val="FF0000"/>
                </a:solidFill>
              </a:rPr>
              <a:t>Maya</a:t>
            </a:r>
            <a:r>
              <a:rPr lang="en-US" altLang="en-US" dirty="0" smtClean="0">
                <a:solidFill>
                  <a:srgbClr val="FF0000"/>
                </a:solidFill>
              </a:rPr>
              <a:t> settled on the Yucatan Peninsula </a:t>
            </a:r>
            <a:r>
              <a:rPr lang="en-US" altLang="en-US" dirty="0" smtClean="0"/>
              <a:t>in central America.</a:t>
            </a:r>
          </a:p>
          <a:p>
            <a:pPr eaLnBrk="1" hangingPunct="1">
              <a:buFont typeface="Wingdings" panose="05000000000000000000" pitchFamily="2" charset="2"/>
              <a:buNone/>
              <a:defRPr/>
            </a:pPr>
            <a:endParaRPr lang="en-US" altLang="en-US" dirty="0" smtClean="0"/>
          </a:p>
        </p:txBody>
      </p:sp>
      <p:pic>
        <p:nvPicPr>
          <p:cNvPr id="8196" name="Picture 5" descr="yucantan-map"/>
          <p:cNvPicPr>
            <a:picLocks noChangeAspect="1" noChangeArrowheads="1"/>
          </p:cNvPicPr>
          <p:nvPr/>
        </p:nvPicPr>
        <p:blipFill rotWithShape="1">
          <a:blip r:embed="rId2">
            <a:extLst>
              <a:ext uri="{28A0092B-C50C-407E-A947-70E740481C1C}">
                <a14:useLocalDpi xmlns:a14="http://schemas.microsoft.com/office/drawing/2010/main" val="0"/>
              </a:ext>
            </a:extLst>
          </a:blip>
          <a:srcRect b="17058"/>
          <a:stretch/>
        </p:blipFill>
        <p:spPr bwMode="auto">
          <a:xfrm>
            <a:off x="2895600" y="3124200"/>
            <a:ext cx="441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altLang="en-US" sz="4800" smtClean="0">
                <a:latin typeface="Sylfaen" pitchFamily="18" charset="0"/>
              </a:rPr>
              <a:t>Maya Political Structure</a:t>
            </a:r>
          </a:p>
        </p:txBody>
      </p:sp>
      <p:sp>
        <p:nvSpPr>
          <p:cNvPr id="21507" name="Rectangle 3"/>
          <p:cNvSpPr>
            <a:spLocks noGrp="1" noChangeArrowheads="1"/>
          </p:cNvSpPr>
          <p:nvPr>
            <p:ph type="body" idx="1"/>
          </p:nvPr>
        </p:nvSpPr>
        <p:spPr/>
        <p:txBody>
          <a:bodyPr/>
          <a:lstStyle/>
          <a:p>
            <a:pPr eaLnBrk="1" hangingPunct="1">
              <a:defRPr/>
            </a:pPr>
            <a:r>
              <a:rPr lang="en-US" altLang="en-US" smtClean="0">
                <a:solidFill>
                  <a:srgbClr val="FF0000"/>
                </a:solidFill>
              </a:rPr>
              <a:t>The Maya were NOT AN EMPIRE and NOT UNITED politically…</a:t>
            </a:r>
          </a:p>
          <a:p>
            <a:pPr eaLnBrk="1" hangingPunct="1">
              <a:defRPr/>
            </a:pPr>
            <a:endParaRPr lang="en-US" altLang="en-US" smtClean="0">
              <a:solidFill>
                <a:srgbClr val="FF0000"/>
              </a:solidFill>
            </a:endParaRPr>
          </a:p>
          <a:p>
            <a:pPr eaLnBrk="1" hangingPunct="1">
              <a:defRPr/>
            </a:pPr>
            <a:r>
              <a:rPr lang="en-US" altLang="en-US" smtClean="0">
                <a:solidFill>
                  <a:srgbClr val="FF0000"/>
                </a:solidFill>
              </a:rPr>
              <a:t>Maya civilization was made up of </a:t>
            </a:r>
            <a:r>
              <a:rPr lang="en-US" altLang="en-US" u="sng" smtClean="0">
                <a:solidFill>
                  <a:srgbClr val="FF0000"/>
                </a:solidFill>
              </a:rPr>
              <a:t>city-states</a:t>
            </a:r>
          </a:p>
          <a:p>
            <a:pPr eaLnBrk="1" hangingPunct="1">
              <a:defRPr/>
            </a:pPr>
            <a:endParaRPr lang="en-US" altLang="en-US" u="sng" smtClean="0">
              <a:solidFill>
                <a:srgbClr val="FF0000"/>
              </a:solidFill>
            </a:endParaRPr>
          </a:p>
          <a:p>
            <a:pPr eaLnBrk="1" hangingPunct="1">
              <a:defRPr/>
            </a:pPr>
            <a:r>
              <a:rPr lang="en-US" altLang="en-US" smtClean="0">
                <a:solidFill>
                  <a:srgbClr val="FF0000"/>
                </a:solidFill>
              </a:rPr>
              <a:t>Each city-state had its own ruler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endParaRPr lang="en-US" altLang="en-US" smtClean="0"/>
          </a:p>
        </p:txBody>
      </p:sp>
      <p:sp>
        <p:nvSpPr>
          <p:cNvPr id="20483" name="Rectangle 3"/>
          <p:cNvSpPr>
            <a:spLocks noGrp="1" noChangeArrowheads="1"/>
          </p:cNvSpPr>
          <p:nvPr>
            <p:ph type="body" idx="1"/>
          </p:nvPr>
        </p:nvSpPr>
        <p:spPr/>
        <p:txBody>
          <a:bodyPr/>
          <a:lstStyle/>
          <a:p>
            <a:pPr eaLnBrk="1" hangingPunct="1">
              <a:defRPr/>
            </a:pPr>
            <a:endParaRPr lang="en-US" altLang="en-US" smtClean="0"/>
          </a:p>
        </p:txBody>
      </p:sp>
      <p:pic>
        <p:nvPicPr>
          <p:cNvPr id="10244" name="Picture 5" descr="mayamap"/>
          <p:cNvPicPr>
            <a:picLocks noChangeAspect="1" noChangeArrowheads="1"/>
          </p:cNvPicPr>
          <p:nvPr/>
        </p:nvPicPr>
        <p:blipFill rotWithShape="1">
          <a:blip r:embed="rId2">
            <a:extLst>
              <a:ext uri="{28A0092B-C50C-407E-A947-70E740481C1C}">
                <a14:useLocalDpi xmlns:a14="http://schemas.microsoft.com/office/drawing/2010/main" val="0"/>
              </a:ext>
            </a:extLst>
          </a:blip>
          <a:srcRect r="926" b="5407"/>
          <a:stretch/>
        </p:blipFill>
        <p:spPr bwMode="auto">
          <a:xfrm>
            <a:off x="457200" y="304801"/>
            <a:ext cx="8153400" cy="594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ylfae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ylfaen" pitchFamily="18"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1130</TotalTime>
  <Words>670</Words>
  <Application>Microsoft Office PowerPoint</Application>
  <PresentationFormat>On-screen Show (4:3)</PresentationFormat>
  <Paragraphs>130</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MS PGothic</vt:lpstr>
      <vt:lpstr>MS PGothic</vt:lpstr>
      <vt:lpstr>Arial</vt:lpstr>
      <vt:lpstr>Sylfaen</vt:lpstr>
      <vt:lpstr>Tahoma</vt:lpstr>
      <vt:lpstr>Wingdings</vt:lpstr>
      <vt:lpstr>Textured</vt:lpstr>
      <vt:lpstr>Maya, Aztec, and Inca Civilizations</vt:lpstr>
      <vt:lpstr>Mesoamerica</vt:lpstr>
      <vt:lpstr>Mesoamerica</vt:lpstr>
      <vt:lpstr>How did people first get to the Americas?</vt:lpstr>
      <vt:lpstr>PowerPoint Presentation</vt:lpstr>
      <vt:lpstr>How did people first get to the Americas?</vt:lpstr>
      <vt:lpstr>Where did the ancient Maya live?</vt:lpstr>
      <vt:lpstr>Maya Political Structure</vt:lpstr>
      <vt:lpstr>PowerPoint Presentation</vt:lpstr>
      <vt:lpstr>Maya Architecture</vt:lpstr>
      <vt:lpstr>Maya Religion</vt:lpstr>
      <vt:lpstr>PowerPoint Presentation</vt:lpstr>
      <vt:lpstr>PowerPoint Presentation</vt:lpstr>
      <vt:lpstr>Advances in Learning</vt:lpstr>
      <vt:lpstr>Advances in learning</vt:lpstr>
      <vt:lpstr>What happened to the Maya?</vt:lpstr>
      <vt:lpstr>Maya Video Clip</vt:lpstr>
      <vt:lpstr>Aztecs </vt:lpstr>
      <vt:lpstr>Where did the Aztecs live?</vt:lpstr>
      <vt:lpstr>Tenochtitlan</vt:lpstr>
      <vt:lpstr>Legend of Tenochtitlan</vt:lpstr>
      <vt:lpstr>Legend of Tenochtitlan</vt:lpstr>
      <vt:lpstr>How did the Aztecs build a city in the center of a lake?</vt:lpstr>
      <vt:lpstr>Tenochtitlan</vt:lpstr>
      <vt:lpstr>Government</vt:lpstr>
      <vt:lpstr>Religion &amp; Mythology</vt:lpstr>
      <vt:lpstr>Religion &amp; Mythology</vt:lpstr>
      <vt:lpstr>What happened to the Aztecs?</vt:lpstr>
      <vt:lpstr>Aztec Video Clips</vt:lpstr>
      <vt:lpstr>Inca </vt:lpstr>
      <vt:lpstr>Where did the Inca live?</vt:lpstr>
      <vt:lpstr>Government</vt:lpstr>
      <vt:lpstr>Uniting the Empire</vt:lpstr>
      <vt:lpstr>Stonework</vt:lpstr>
      <vt:lpstr>Religion</vt:lpstr>
      <vt:lpstr>Religion</vt:lpstr>
      <vt:lpstr>Medical Advances</vt:lpstr>
      <vt:lpstr>Organization</vt:lpstr>
      <vt:lpstr>What happened to the Inca?</vt:lpstr>
      <vt:lpstr>Fall of the Inca</vt:lpstr>
      <vt:lpstr>Inca Video Clip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Maya, Aztec, and Inca Civilizations</dc:title>
  <dc:creator>8th Grade Social Studies</dc:creator>
  <cp:lastModifiedBy>Windows User</cp:lastModifiedBy>
  <cp:revision>30</cp:revision>
  <dcterms:created xsi:type="dcterms:W3CDTF">2010-02-07T21:45:53Z</dcterms:created>
  <dcterms:modified xsi:type="dcterms:W3CDTF">2018-09-10T18:09:34Z</dcterms:modified>
</cp:coreProperties>
</file>