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A2B929-96F6-48A6-A72A-2F636D475C2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9DC12C-1A73-41B9-826E-CCE8FAC6A0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77200" cy="2209800"/>
          </a:xfr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900" i="1" dirty="0" smtClean="0">
                <a:solidFill>
                  <a:schemeClr val="tx1"/>
                </a:solidFill>
              </a:rPr>
              <a:t>November 19</a:t>
            </a:r>
            <a:r>
              <a:rPr lang="en-US" sz="4900" i="1" baseline="30000" dirty="0" smtClean="0">
                <a:solidFill>
                  <a:schemeClr val="tx1"/>
                </a:solidFill>
              </a:rPr>
              <a:t>th</a:t>
            </a:r>
            <a:r>
              <a:rPr lang="en-US" sz="4900" i="1" dirty="0" smtClean="0">
                <a:solidFill>
                  <a:schemeClr val="tx1"/>
                </a:solidFill>
              </a:rPr>
              <a:t> </a:t>
            </a:r>
            <a:br>
              <a:rPr lang="en-US" sz="4900" i="1" dirty="0" smtClean="0">
                <a:solidFill>
                  <a:schemeClr val="tx1"/>
                </a:solidFill>
              </a:rPr>
            </a:br>
            <a:r>
              <a:rPr lang="en-US" sz="4900" i="1" dirty="0" smtClean="0">
                <a:solidFill>
                  <a:schemeClr val="tx1"/>
                </a:solidFill>
              </a:rPr>
              <a:t>Reading </a:t>
            </a:r>
            <a:r>
              <a:rPr lang="en-US" sz="4900" i="1" dirty="0" smtClean="0">
                <a:solidFill>
                  <a:schemeClr val="tx1"/>
                </a:solidFill>
              </a:rPr>
              <a:t>Effectively</a:t>
            </a:r>
            <a:br>
              <a:rPr lang="en-US" sz="4900" i="1" dirty="0" smtClean="0">
                <a:solidFill>
                  <a:schemeClr val="tx1"/>
                </a:solidFill>
              </a:rPr>
            </a:br>
            <a:r>
              <a:rPr lang="en-US" sz="4900" i="1" dirty="0" smtClean="0">
                <a:solidFill>
                  <a:schemeClr val="tx1"/>
                </a:solidFill>
              </a:rPr>
              <a:t>and Efficiently</a:t>
            </a:r>
            <a:r>
              <a:rPr lang="en-US" sz="5400" i="1" dirty="0" smtClean="0">
                <a:solidFill>
                  <a:schemeClr val="tx1"/>
                </a:solidFill>
              </a:rPr>
              <a:t/>
            </a:r>
            <a:br>
              <a:rPr lang="en-US" sz="5400" i="1" dirty="0" smtClean="0">
                <a:solidFill>
                  <a:schemeClr val="tx1"/>
                </a:solidFill>
              </a:rPr>
            </a:b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819400" y="2819400"/>
            <a:ext cx="5753100" cy="1199704"/>
          </a:xfr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endParaRPr lang="en-US" sz="1200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Finding the </a:t>
            </a:r>
            <a:r>
              <a:rPr lang="en-US" sz="4000" b="1" dirty="0" smtClean="0">
                <a:solidFill>
                  <a:schemeClr val="bg1"/>
                </a:solidFill>
              </a:rPr>
              <a:t>MAIN IDEA…</a:t>
            </a:r>
          </a:p>
          <a:p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4305300" cy="2895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8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6764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cap="small" dirty="0" smtClean="0">
                <a:solidFill>
                  <a:schemeClr val="tx1"/>
                </a:solidFill>
              </a:rPr>
              <a:t>Find the Main Idea of </a:t>
            </a:r>
            <a:br>
              <a:rPr lang="en-US" sz="4800" cap="small" dirty="0" smtClean="0">
                <a:solidFill>
                  <a:schemeClr val="tx1"/>
                </a:solidFill>
              </a:rPr>
            </a:br>
            <a:r>
              <a:rPr lang="en-US" sz="4800" cap="small" dirty="0" smtClean="0">
                <a:solidFill>
                  <a:schemeClr val="tx1"/>
                </a:solidFill>
              </a:rPr>
              <a:t>Each Paragraph</a:t>
            </a:r>
            <a:endParaRPr lang="en-US" sz="4800" cap="small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5908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main idea of a paragraph is </a:t>
            </a:r>
            <a:r>
              <a:rPr lang="en-US" sz="2400" b="1" u="sng" dirty="0" smtClean="0"/>
              <a:t>the most important thing the writer has to say about that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main idea of a paragraph is </a:t>
            </a:r>
            <a:r>
              <a:rPr lang="en-US" sz="2400" b="1" u="sng" dirty="0" smtClean="0"/>
              <a:t>usually in the first or last sentence </a:t>
            </a:r>
          </a:p>
        </p:txBody>
      </p:sp>
    </p:spTree>
    <p:extLst>
      <p:ext uri="{BB962C8B-B14F-4D97-AF65-F5344CB8AC3E}">
        <p14:creationId xmlns:p14="http://schemas.microsoft.com/office/powerpoint/2010/main" val="358262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229600" cy="16764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cap="small" dirty="0" smtClean="0">
                <a:solidFill>
                  <a:schemeClr val="tx1"/>
                </a:solidFill>
              </a:rPr>
              <a:t>Stated and Unstated</a:t>
            </a:r>
            <a:br>
              <a:rPr lang="en-US" sz="4800" cap="small" dirty="0" smtClean="0">
                <a:solidFill>
                  <a:schemeClr val="tx1"/>
                </a:solidFill>
              </a:rPr>
            </a:br>
            <a:r>
              <a:rPr lang="en-US" sz="4800" cap="small" dirty="0" smtClean="0">
                <a:solidFill>
                  <a:schemeClr val="tx1"/>
                </a:solidFill>
              </a:rPr>
              <a:t>Main Ideas</a:t>
            </a:r>
            <a:endParaRPr lang="en-US" sz="4800" cap="small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828800"/>
            <a:ext cx="7239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 stated main idea </a:t>
            </a:r>
            <a:r>
              <a:rPr lang="en-US" sz="2400" b="1" u="sng" dirty="0" smtClean="0">
                <a:solidFill>
                  <a:prstClr val="black"/>
                </a:solidFill>
              </a:rPr>
              <a:t>can be found among the words in the paragraph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b="1" u="sng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sentence containing the main idea is called the </a:t>
            </a:r>
            <a:r>
              <a:rPr lang="en-US" sz="2000" b="1" i="1" dirty="0" smtClean="0">
                <a:solidFill>
                  <a:prstClr val="black"/>
                </a:solidFill>
              </a:rPr>
              <a:t>topic sentence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prstClr val="black"/>
                </a:solidFill>
              </a:rPr>
              <a:t>main idea of a paragraph </a:t>
            </a:r>
            <a:r>
              <a:rPr lang="en-US" sz="2400" dirty="0" smtClean="0">
                <a:solidFill>
                  <a:prstClr val="black"/>
                </a:solidFill>
              </a:rPr>
              <a:t>may not be stated.  </a:t>
            </a:r>
            <a:r>
              <a:rPr lang="en-US" sz="2400" b="1" u="sng" dirty="0" smtClean="0">
                <a:solidFill>
                  <a:prstClr val="black"/>
                </a:solidFill>
              </a:rPr>
              <a:t>If the main idea is unstated, there will be no topic sentence.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b="1" u="sng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This type of paragraph may contain details </a:t>
            </a:r>
            <a:r>
              <a:rPr lang="en-US" sz="2000" b="1" i="1" dirty="0" smtClean="0">
                <a:solidFill>
                  <a:prstClr val="black"/>
                </a:solidFill>
              </a:rPr>
              <a:t>unrelated to the topic</a:t>
            </a:r>
            <a:r>
              <a:rPr lang="en-US" sz="2000" dirty="0" smtClean="0">
                <a:solidFill>
                  <a:prstClr val="black"/>
                </a:solidFill>
              </a:rPr>
              <a:t>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main idea will </a:t>
            </a:r>
            <a:r>
              <a:rPr lang="en-US" sz="2000" b="1" i="1" dirty="0" smtClean="0">
                <a:solidFill>
                  <a:prstClr val="black"/>
                </a:solidFill>
              </a:rPr>
              <a:t>summarize or bind together </a:t>
            </a:r>
            <a:r>
              <a:rPr lang="en-US" sz="2000" dirty="0" smtClean="0">
                <a:solidFill>
                  <a:prstClr val="black"/>
                </a:solidFill>
              </a:rPr>
              <a:t>these details.  </a:t>
            </a:r>
          </a:p>
        </p:txBody>
      </p:sp>
    </p:spTree>
    <p:extLst>
      <p:ext uri="{BB962C8B-B14F-4D97-AF65-F5344CB8AC3E}">
        <p14:creationId xmlns:p14="http://schemas.microsoft.com/office/powerpoint/2010/main" val="142381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6764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cap="small" dirty="0" smtClean="0">
                <a:solidFill>
                  <a:schemeClr val="tx1"/>
                </a:solidFill>
              </a:rPr>
              <a:t>Practice</a:t>
            </a:r>
            <a:br>
              <a:rPr lang="en-US" sz="6000" cap="small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(pages 202-203)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398" y="2209800"/>
            <a:ext cx="7239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WORLD HISTORY – </a:t>
            </a:r>
          </a:p>
          <a:p>
            <a:pPr algn="ctr"/>
            <a:r>
              <a:rPr lang="en-US" sz="2400" dirty="0" smtClean="0"/>
              <a:t>read paragraph numbers:</a:t>
            </a:r>
            <a:br>
              <a:rPr lang="en-US" sz="2400" dirty="0" smtClean="0"/>
            </a:br>
            <a:endParaRPr lang="en-US" sz="1000" dirty="0" smtClean="0"/>
          </a:p>
          <a:p>
            <a:pPr algn="ctr"/>
            <a:r>
              <a:rPr lang="en-US" sz="4000" b="1" dirty="0" smtClean="0"/>
              <a:t>#2</a:t>
            </a:r>
            <a:r>
              <a:rPr lang="en-US" sz="4000" dirty="0" smtClean="0"/>
              <a:t>…#</a:t>
            </a:r>
            <a:r>
              <a:rPr lang="en-US" sz="4000" b="1" dirty="0" smtClean="0"/>
              <a:t>5</a:t>
            </a:r>
            <a:r>
              <a:rPr lang="en-US" sz="4000" dirty="0" smtClean="0"/>
              <a:t>…</a:t>
            </a:r>
            <a:r>
              <a:rPr lang="en-US" sz="4000" b="1" dirty="0" smtClean="0"/>
              <a:t>#7</a:t>
            </a:r>
            <a:r>
              <a:rPr lang="en-US" sz="4000" dirty="0" smtClean="0"/>
              <a:t>…#</a:t>
            </a:r>
            <a:r>
              <a:rPr lang="en-US" sz="4000" b="1" dirty="0" smtClean="0"/>
              <a:t>10</a:t>
            </a:r>
          </a:p>
          <a:p>
            <a:pPr algn="ctr"/>
            <a:endParaRPr lang="en-US" sz="4000" b="1" dirty="0"/>
          </a:p>
          <a:p>
            <a:pPr algn="ctr"/>
            <a:r>
              <a:rPr lang="en-US" sz="2400" u="sng" dirty="0" smtClean="0"/>
              <a:t>AMERICAN GOVERNMENT – </a:t>
            </a:r>
            <a:br>
              <a:rPr lang="en-US" sz="2400" u="sng" dirty="0" smtClean="0"/>
            </a:br>
            <a:r>
              <a:rPr lang="en-US" sz="2400" dirty="0" smtClean="0"/>
              <a:t>read paragraph numbers:</a:t>
            </a:r>
            <a:br>
              <a:rPr lang="en-US" sz="2400" dirty="0" smtClean="0"/>
            </a:br>
            <a:r>
              <a:rPr lang="en-US" sz="4000" b="1" dirty="0" smtClean="0">
                <a:solidFill>
                  <a:prstClr val="black"/>
                </a:solidFill>
              </a:rPr>
              <a:t>#1</a:t>
            </a:r>
            <a:r>
              <a:rPr lang="en-US" sz="4000" dirty="0" smtClean="0">
                <a:solidFill>
                  <a:prstClr val="black"/>
                </a:solidFill>
              </a:rPr>
              <a:t>…#</a:t>
            </a:r>
            <a:r>
              <a:rPr lang="en-US" sz="4000" b="1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…</a:t>
            </a:r>
            <a:r>
              <a:rPr lang="en-US" sz="4000" b="1" dirty="0" smtClean="0">
                <a:solidFill>
                  <a:prstClr val="black"/>
                </a:solidFill>
              </a:rPr>
              <a:t>#9</a:t>
            </a:r>
            <a:r>
              <a:rPr lang="en-US" sz="4000" dirty="0" smtClean="0">
                <a:solidFill>
                  <a:prstClr val="black"/>
                </a:solidFill>
              </a:rPr>
              <a:t>…#</a:t>
            </a:r>
            <a:r>
              <a:rPr lang="en-US" sz="4000" b="1" dirty="0" smtClean="0">
                <a:solidFill>
                  <a:prstClr val="black"/>
                </a:solidFill>
              </a:rPr>
              <a:t>10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425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6764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cap="small" dirty="0" smtClean="0">
                <a:solidFill>
                  <a:schemeClr val="tx1"/>
                </a:solidFill>
              </a:rPr>
              <a:t>ACT-Type Questions</a:t>
            </a:r>
            <a:br>
              <a:rPr lang="en-US" sz="6000" cap="small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(pages 204-205)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897" y="24384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The task of classifying emotions…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Final goods are goods and services…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 smtClean="0"/>
              <a:t>It was fortunate for me that…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 smtClean="0"/>
              <a:t>The occupations of the criminals…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 smtClean="0"/>
              <a:t>Some people seem to thrive on adrenaline…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664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16764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cap="small" dirty="0" smtClean="0">
                <a:solidFill>
                  <a:schemeClr val="tx1"/>
                </a:solidFill>
              </a:rPr>
              <a:t>Skill 23 – Main Idea</a:t>
            </a:r>
            <a:br>
              <a:rPr lang="en-US" sz="4800" cap="small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(pages 62-63)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905000"/>
            <a:ext cx="7772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main idea is the general topic of a passage, </a:t>
            </a:r>
            <a:r>
              <a:rPr lang="en-US" sz="2400" b="1" u="sng" dirty="0" smtClean="0"/>
              <a:t>what it’s trying to get across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 answers the question, </a:t>
            </a:r>
            <a:r>
              <a:rPr lang="en-US" sz="2400" b="1" u="sng" dirty="0" smtClean="0"/>
              <a:t>“So, what’s your point?”</a:t>
            </a:r>
            <a:br>
              <a:rPr lang="en-US" sz="2400" b="1" u="sng" dirty="0" smtClean="0"/>
            </a:br>
            <a:r>
              <a:rPr lang="en-US" sz="2400" b="1" dirty="0" smtClean="0"/>
              <a:t>	</a:t>
            </a:r>
            <a:r>
              <a:rPr lang="en-US" sz="2000" i="1" dirty="0" smtClean="0"/>
              <a:t>(That’s the question you should keep in mind </a:t>
            </a:r>
            <a:br>
              <a:rPr lang="en-US" sz="2000" i="1" dirty="0" smtClean="0"/>
            </a:br>
            <a:r>
              <a:rPr lang="en-US" sz="2000" i="1" dirty="0" smtClean="0"/>
              <a:t>	 as you read the passage)</a:t>
            </a:r>
            <a:endParaRPr lang="en-US" sz="2000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Reading with this question in mind helps you:</a:t>
            </a:r>
            <a:br>
              <a:rPr lang="en-US" sz="2400" dirty="0" smtClean="0"/>
            </a:br>
            <a:r>
              <a:rPr lang="en-US" sz="2000" dirty="0" smtClean="0"/>
              <a:t>	 - Stay focused</a:t>
            </a:r>
          </a:p>
          <a:p>
            <a:r>
              <a:rPr lang="en-US" sz="2000" dirty="0" smtClean="0"/>
              <a:t>	 - Avoid getting caught up in memorizing details</a:t>
            </a:r>
            <a:br>
              <a:rPr lang="en-US" sz="2000" dirty="0" smtClean="0"/>
            </a:br>
            <a:r>
              <a:rPr lang="en-US" sz="2000" dirty="0" smtClean="0"/>
              <a:t>	 - Gather an answer for the “main idea” question</a:t>
            </a:r>
            <a:endParaRPr lang="en-US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88771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00228" y="152400"/>
            <a:ext cx="8229600" cy="19050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cap="small" dirty="0" smtClean="0">
                <a:solidFill>
                  <a:schemeClr val="tx1"/>
                </a:solidFill>
              </a:rPr>
              <a:t>Skill 21 – What are you trying to “suggest?”</a:t>
            </a:r>
            <a:br>
              <a:rPr lang="en-US" sz="4800" cap="small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(pages 58-59)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813" y="21336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This type of question asks you what the author “suggests” or “implies,” </a:t>
            </a:r>
            <a:r>
              <a:rPr lang="en-US" sz="2200" b="1" u="sng" dirty="0" smtClean="0"/>
              <a:t>or what we can “infer.”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“Suggest” questions ask for </a:t>
            </a:r>
            <a:r>
              <a:rPr lang="en-US" sz="2200" b="1" u="sng" dirty="0" smtClean="0"/>
              <a:t>information that was not necessarily directly stated, but was directly hinted at</a:t>
            </a:r>
            <a:r>
              <a:rPr lang="en-US" sz="2200" dirty="0" smtClean="0"/>
              <a:t>.</a:t>
            </a:r>
            <a:r>
              <a:rPr lang="en-US" sz="2200" b="1" u="sng" dirty="0" smtClean="0"/>
              <a:t/>
            </a:r>
            <a:br>
              <a:rPr lang="en-US" sz="2200" b="1" u="sng" dirty="0" smtClean="0"/>
            </a:br>
            <a:endParaRPr lang="en-US" sz="22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key is </a:t>
            </a:r>
            <a:r>
              <a:rPr lang="en-US" sz="2200" b="1" u="sng" dirty="0" smtClean="0"/>
              <a:t>not to overthink </a:t>
            </a:r>
            <a:r>
              <a:rPr lang="en-US" sz="2200" dirty="0" smtClean="0"/>
              <a:t>the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For a “suggest” question, </a:t>
            </a:r>
            <a:r>
              <a:rPr lang="en-US" sz="2200" b="1" u="sng" dirty="0" smtClean="0"/>
              <a:t>we must still have proof from the passage</a:t>
            </a:r>
            <a:r>
              <a:rPr lang="en-US" sz="2200" dirty="0" smtClean="0"/>
              <a:t>.  The correct answer for any ACT question, even this type, should always rephrase what was directly stated or hinted at in the passage.</a:t>
            </a:r>
          </a:p>
        </p:txBody>
      </p:sp>
    </p:spTree>
    <p:extLst>
      <p:ext uri="{BB962C8B-B14F-4D97-AF65-F5344CB8AC3E}">
        <p14:creationId xmlns:p14="http://schemas.microsoft.com/office/powerpoint/2010/main" val="176062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00228" y="152400"/>
            <a:ext cx="8229600" cy="19050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cap="small" dirty="0" smtClean="0">
                <a:solidFill>
                  <a:schemeClr val="tx1"/>
                </a:solidFill>
              </a:rPr>
              <a:t>Skill 21 – What are you trying to “suggest?”</a:t>
            </a:r>
            <a:br>
              <a:rPr lang="en-US" sz="4800" cap="small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(pages 58-59)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813" y="21336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u="sng" dirty="0" smtClean="0"/>
              <a:t>Read the passage for the main idea and tone</a:t>
            </a:r>
            <a:r>
              <a:rPr lang="en-US" sz="2200" dirty="0" smtClean="0"/>
              <a:t>, </a:t>
            </a:r>
            <a:r>
              <a:rPr lang="en-US" sz="2200" b="1" i="1" dirty="0" smtClean="0"/>
              <a:t>not to memorize details</a:t>
            </a:r>
            <a:r>
              <a:rPr lang="en-US" sz="2200" dirty="0" smtClean="0"/>
              <a:t>. </a:t>
            </a:r>
            <a:br>
              <a:rPr lang="en-US" sz="2200" dirty="0" smtClean="0"/>
            </a:br>
            <a:r>
              <a:rPr lang="en-US" sz="800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000" b="1" dirty="0" smtClean="0"/>
              <a:t>Main idea </a:t>
            </a:r>
            <a:r>
              <a:rPr lang="en-US" sz="2000" dirty="0" smtClean="0"/>
              <a:t>– the most important thing, or… </a:t>
            </a:r>
            <a:br>
              <a:rPr lang="en-US" sz="2000" dirty="0" smtClean="0"/>
            </a:br>
            <a:r>
              <a:rPr lang="en-US" sz="2000" dirty="0" smtClean="0"/>
              <a:t>		       what it’s trying to get across</a:t>
            </a:r>
            <a:br>
              <a:rPr lang="en-US" sz="2000" dirty="0" smtClean="0"/>
            </a:br>
            <a:r>
              <a:rPr lang="en-US" sz="2000" dirty="0" smtClean="0"/>
              <a:t>	       </a:t>
            </a:r>
            <a:r>
              <a:rPr lang="en-US" sz="2000" b="1" dirty="0" smtClean="0"/>
              <a:t>Tone</a:t>
            </a:r>
            <a:r>
              <a:rPr lang="en-US" sz="2000" dirty="0" smtClean="0"/>
              <a:t> – the attitude of a piece of writing</a:t>
            </a:r>
            <a:endParaRPr lang="en-US" sz="2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u="sng" dirty="0" smtClean="0"/>
              <a:t>Circle themes as you notice them</a:t>
            </a:r>
            <a:r>
              <a:rPr lang="en-US" sz="2200" dirty="0" smtClean="0"/>
              <a:t>.  </a:t>
            </a:r>
            <a:br>
              <a:rPr lang="en-US" sz="2200" dirty="0" smtClean="0"/>
            </a:br>
            <a:endParaRPr lang="en-US" sz="800" dirty="0" smtClean="0"/>
          </a:p>
          <a:p>
            <a:r>
              <a:rPr lang="en-US" sz="2000" b="1" dirty="0" smtClean="0">
                <a:solidFill>
                  <a:prstClr val="black"/>
                </a:solidFill>
              </a:rPr>
              <a:t>	     Theme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– </a:t>
            </a:r>
            <a:r>
              <a:rPr lang="en-US" sz="2000" dirty="0" smtClean="0">
                <a:solidFill>
                  <a:prstClr val="black"/>
                </a:solidFill>
              </a:rPr>
              <a:t>recurring/underlying message or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		        ‘big idea’ (critical belief about life)</a:t>
            </a:r>
            <a:br>
              <a:rPr lang="en-US" sz="2000" dirty="0" smtClean="0">
                <a:solidFill>
                  <a:prstClr val="black"/>
                </a:solidFill>
              </a:rPr>
            </a:br>
            <a:endParaRPr lang="en-US" sz="8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u="sng" dirty="0" smtClean="0"/>
              <a:t>If you come to a crazy-hard sentence, don’t reread, move on</a:t>
            </a:r>
            <a:r>
              <a:rPr lang="en-US" sz="2200" dirty="0" smtClean="0"/>
              <a:t>.  </a:t>
            </a:r>
            <a:r>
              <a:rPr lang="en-US" sz="2200" i="1" dirty="0" smtClean="0"/>
              <a:t>(It’s very liberating!)</a:t>
            </a:r>
          </a:p>
        </p:txBody>
      </p:sp>
    </p:spTree>
    <p:extLst>
      <p:ext uri="{BB962C8B-B14F-4D97-AF65-F5344CB8AC3E}">
        <p14:creationId xmlns:p14="http://schemas.microsoft.com/office/powerpoint/2010/main" val="2921297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251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November 19th  Reading Effectively and Efficiently </vt:lpstr>
      <vt:lpstr>Find the Main Idea of  Each Paragraph</vt:lpstr>
      <vt:lpstr>Stated and Unstated Main Ideas</vt:lpstr>
      <vt:lpstr>Practice (pages 202-203)</vt:lpstr>
      <vt:lpstr>ACT-Type Questions (pages 204-205)</vt:lpstr>
      <vt:lpstr>Skill 23 – Main Idea (pages 62-63)</vt:lpstr>
      <vt:lpstr>Skill 21 – What are you trying to “suggest?” (pages 58-59)</vt:lpstr>
      <vt:lpstr>Skill 21 – What are you trying to “suggest?” (pages 58-59)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Effectively and Efficiently</dc:title>
  <dc:creator>Owner</dc:creator>
  <cp:lastModifiedBy>Windows User</cp:lastModifiedBy>
  <cp:revision>8</cp:revision>
  <dcterms:created xsi:type="dcterms:W3CDTF">2014-11-19T09:37:15Z</dcterms:created>
  <dcterms:modified xsi:type="dcterms:W3CDTF">2014-11-19T11:50:01Z</dcterms:modified>
</cp:coreProperties>
</file>