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4C758-80C8-479D-A88A-7135F9B61251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C774-F160-4179-B04B-BDFEC477A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E602D-6E9D-48B0-98DA-04DC95183B94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72AD-B757-46B1-91FD-B9B71DA9F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3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Compensation for increased</a:t>
            </a:r>
            <a:r>
              <a:rPr lang="en-US" baseline="0" dirty="0" smtClean="0"/>
              <a:t> productivity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72AD-B757-46B1-91FD-B9B71DA9F1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1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58" y="381000"/>
            <a:ext cx="7998286" cy="990600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8" y="1447800"/>
            <a:ext cx="7998286" cy="4182399"/>
          </a:xfrm>
        </p:spPr>
        <p:txBody>
          <a:bodyPr anchor="t">
            <a:normAutofit/>
          </a:bodyPr>
          <a:lstStyle>
            <a:lvl1pPr>
              <a:buClrTx/>
              <a:defRPr sz="2800">
                <a:solidFill>
                  <a:schemeClr val="tx1"/>
                </a:solidFill>
              </a:defRPr>
            </a:lvl1pPr>
            <a:lvl2pPr>
              <a:buClrTx/>
              <a:defRPr sz="2400">
                <a:solidFill>
                  <a:schemeClr val="tx1"/>
                </a:solidFill>
              </a:defRPr>
            </a:lvl2pPr>
            <a:lvl3pPr>
              <a:buClrTx/>
              <a:defRPr sz="2000">
                <a:solidFill>
                  <a:schemeClr val="tx1"/>
                </a:solidFill>
              </a:defRPr>
            </a:lvl3pPr>
            <a:lvl4pPr>
              <a:buClrTx/>
              <a:defRPr sz="1800">
                <a:solidFill>
                  <a:schemeClr val="tx1"/>
                </a:solidFill>
              </a:defRPr>
            </a:lvl4pPr>
            <a:lvl5pPr>
              <a:buClrTx/>
              <a:defRPr sz="1800">
                <a:solidFill>
                  <a:schemeClr val="tx1"/>
                </a:solidFill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E15AFD-F08B-4ECC-8777-2C9386522D7F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851211-FBC7-4DB7-A29D-0964F9C777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87575"/>
            <a:ext cx="5543758" cy="1470025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Increasing</a:t>
            </a:r>
            <a:r>
              <a:rPr lang="en-US" sz="4800" dirty="0" smtClean="0"/>
              <a:t> the Minimum Wage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952" y="3733800"/>
            <a:ext cx="7696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Havern</a:t>
            </a:r>
            <a:r>
              <a:rPr lang="en-US" dirty="0" smtClean="0"/>
              <a:t>, Chris Austin, </a:t>
            </a:r>
            <a:r>
              <a:rPr lang="en-US" dirty="0" err="1" smtClean="0"/>
              <a:t>Rabia</a:t>
            </a:r>
            <a:r>
              <a:rPr lang="en-US" dirty="0" smtClean="0"/>
              <a:t> </a:t>
            </a:r>
            <a:r>
              <a:rPr lang="en-US" dirty="0" err="1" smtClean="0"/>
              <a:t>Jarna</a:t>
            </a:r>
            <a:r>
              <a:rPr lang="en-US" dirty="0" smtClean="0"/>
              <a:t>, Brooke </a:t>
            </a:r>
            <a:r>
              <a:rPr lang="en-US" dirty="0" err="1" smtClean="0"/>
              <a:t>Juszkowski</a:t>
            </a:r>
            <a:endParaRPr lang="en-US" dirty="0" smtClean="0"/>
          </a:p>
          <a:p>
            <a:r>
              <a:rPr lang="en-US" dirty="0" smtClean="0"/>
              <a:t>American Government – Mr. Kay – 6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966852">
            <a:off x="628819" y="232911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4452" y="228600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829093">
            <a:off x="6801587" y="389089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743965">
            <a:off x="610949" y="4332086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2479" y="4799754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966852">
            <a:off x="6834263" y="4378050"/>
            <a:ext cx="990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$</a:t>
            </a:r>
            <a:endParaRPr lang="en-US" sz="115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5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723742" cy="990600"/>
          </a:xfrm>
        </p:spPr>
        <p:txBody>
          <a:bodyPr/>
          <a:lstStyle/>
          <a:p>
            <a:r>
              <a:rPr lang="en-US" dirty="0" smtClean="0"/>
              <a:t>H.R. 555 – In the House of Reps.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98286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amend the Fair Labor Standards Act of 1938 to increase the federal minimum wage</a:t>
            </a:r>
          </a:p>
          <a:p>
            <a:r>
              <a:rPr lang="en-US" dirty="0" smtClean="0"/>
              <a:t>Be it enacted by the Senate and the House of Representatives of the United States of America in Congress assembled,</a:t>
            </a:r>
          </a:p>
          <a:p>
            <a:r>
              <a:rPr lang="en-US" dirty="0" smtClean="0"/>
              <a:t>That this act be cited as the Fair Minimum Wage Act of 2014</a:t>
            </a:r>
          </a:p>
          <a:p>
            <a:r>
              <a:rPr lang="en-US" dirty="0" smtClean="0"/>
              <a:t>Our proposed amendment…</a:t>
            </a:r>
          </a:p>
        </p:txBody>
      </p:sp>
    </p:spTree>
    <p:extLst>
      <p:ext uri="{BB962C8B-B14F-4D97-AF65-F5344CB8AC3E}">
        <p14:creationId xmlns:p14="http://schemas.microsoft.com/office/powerpoint/2010/main" val="8852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 rot="10800000" flipH="1">
            <a:off x="152400" y="1447800"/>
            <a:ext cx="8763000" cy="5257799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Proposing Our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239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Mr. (Madam) Chairman,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move that H.R. 555 paragraph 1 of section 6a be amended to read: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$7.75 an hour beginning September 1, 2014</a:t>
            </a:r>
          </a:p>
          <a:p>
            <a:pPr marL="0" indent="0">
              <a:buNone/>
            </a:pPr>
            <a:r>
              <a:rPr lang="en-US" sz="2400" dirty="0" smtClean="0"/>
              <a:t>$8.25 </a:t>
            </a:r>
            <a:r>
              <a:rPr lang="en-US" sz="2400" dirty="0"/>
              <a:t>an hour beginning September 1, </a:t>
            </a:r>
            <a:r>
              <a:rPr lang="en-US" sz="2400" dirty="0" smtClean="0"/>
              <a:t>2015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32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8" y="1676400"/>
            <a:ext cx="7998286" cy="4182399"/>
          </a:xfrm>
        </p:spPr>
        <p:txBody>
          <a:bodyPr>
            <a:normAutofit fontScale="70000" lnSpcReduction="20000"/>
          </a:bodyPr>
          <a:lstStyle/>
          <a:p>
            <a:pPr marL="0" indent="-457200">
              <a:buNone/>
            </a:pPr>
            <a:r>
              <a:rPr lang="en-US" dirty="0"/>
              <a:t>"Minimum Wage." </a:t>
            </a:r>
            <a:r>
              <a:rPr lang="en-US" i="1" dirty="0"/>
              <a:t>AFL-CIO America's Unions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2012. </a:t>
            </a:r>
            <a:r>
              <a:rPr lang="en-US" dirty="0" smtClean="0"/>
              <a:t>	Web</a:t>
            </a:r>
            <a:r>
              <a:rPr lang="en-US" dirty="0"/>
              <a:t>. 11 Dec. 2014. &lt;http://</a:t>
            </a:r>
            <a:r>
              <a:rPr lang="en-US" dirty="0" smtClean="0"/>
              <a:t>www.aflcio.org/Issues/Jobs-	and-Economy/Wages-and-Income/Minimum-Wage</a:t>
            </a:r>
            <a:r>
              <a:rPr lang="en-US" dirty="0"/>
              <a:t>&gt;.</a:t>
            </a:r>
            <a:endParaRPr lang="en-US" dirty="0" smtClean="0"/>
          </a:p>
          <a:p>
            <a:pPr marL="0" indent="-457200">
              <a:buNone/>
            </a:pPr>
            <a:r>
              <a:rPr lang="en-US" dirty="0" smtClean="0"/>
              <a:t>Aaronson</a:t>
            </a:r>
            <a:r>
              <a:rPr lang="en-US" dirty="0"/>
              <a:t>, Daniel, </a:t>
            </a:r>
            <a:r>
              <a:rPr lang="en-US" dirty="0" err="1"/>
              <a:t>Sumit</a:t>
            </a:r>
            <a:r>
              <a:rPr lang="en-US" dirty="0"/>
              <a:t> Agarwal, and Eric French. </a:t>
            </a:r>
            <a:r>
              <a:rPr lang="en-US" dirty="0" smtClean="0"/>
              <a:t>	2008</a:t>
            </a:r>
            <a:r>
              <a:rPr lang="en-US" dirty="0"/>
              <a:t>. </a:t>
            </a:r>
            <a:r>
              <a:rPr lang="en-US" i="1" dirty="0"/>
              <a:t>The Spending and Debt Response to Minimum </a:t>
            </a:r>
            <a:r>
              <a:rPr lang="en-US" i="1" dirty="0" smtClean="0"/>
              <a:t>	Wage </a:t>
            </a:r>
            <a:r>
              <a:rPr lang="en-US" i="1" dirty="0"/>
              <a:t>Hikes</a:t>
            </a:r>
            <a:r>
              <a:rPr lang="en-US" dirty="0"/>
              <a:t>. Working Paper. Chicago, Ill: Federal Reserve </a:t>
            </a:r>
            <a:r>
              <a:rPr lang="en-US" dirty="0" smtClean="0"/>
              <a:t>	of </a:t>
            </a:r>
            <a:r>
              <a:rPr lang="en-US" dirty="0"/>
              <a:t>Chicago.</a:t>
            </a:r>
            <a:endParaRPr lang="en-US" dirty="0" smtClean="0"/>
          </a:p>
          <a:p>
            <a:pPr marL="0" indent="-457200">
              <a:buNone/>
            </a:pPr>
            <a:r>
              <a:rPr lang="en-US" dirty="0" err="1" smtClean="0"/>
              <a:t>Doucougliagos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Stanely</a:t>
            </a:r>
            <a:r>
              <a:rPr lang="en-US" dirty="0"/>
              <a:t>, “Publication Selection Bias in </a:t>
            </a:r>
            <a:r>
              <a:rPr lang="en-US" dirty="0" smtClean="0"/>
              <a:t>	Minimum </a:t>
            </a:r>
            <a:r>
              <a:rPr lang="en-US" dirty="0"/>
              <a:t>Wage Research? A Meta-Regression </a:t>
            </a:r>
            <a:r>
              <a:rPr lang="en-US" dirty="0" smtClean="0"/>
              <a:t>	</a:t>
            </a:r>
            <a:r>
              <a:rPr lang="en-US" dirty="0" err="1" smtClean="0"/>
              <a:t>Analysis</a:t>
            </a:r>
            <a:r>
              <a:rPr lang="en-US" dirty="0" err="1"/>
              <a:t>,”</a:t>
            </a:r>
            <a:r>
              <a:rPr lang="en-US" i="1" dirty="0" err="1"/>
              <a:t>British</a:t>
            </a:r>
            <a:r>
              <a:rPr lang="en-US" i="1" dirty="0"/>
              <a:t> Journal of Industrial Relations</a:t>
            </a:r>
            <a:r>
              <a:rPr lang="en-US" dirty="0"/>
              <a:t>, </a:t>
            </a:r>
            <a:r>
              <a:rPr lang="en-US" dirty="0" smtClean="0"/>
              <a:t>2009</a:t>
            </a:r>
          </a:p>
          <a:p>
            <a:pPr marL="0" indent="-457200">
              <a:buNone/>
            </a:pPr>
            <a:r>
              <a:rPr lang="en-US" i="1" dirty="0"/>
              <a:t>Douglas Hall, Ph.D., D</a:t>
            </a:r>
            <a:r>
              <a:rPr lang="en-US" i="1" dirty="0" smtClean="0"/>
              <a:t>irector </a:t>
            </a:r>
            <a:r>
              <a:rPr lang="en-US" i="1" dirty="0"/>
              <a:t>of the Economic Analysis and </a:t>
            </a:r>
            <a:r>
              <a:rPr lang="en-US" i="1" dirty="0" smtClean="0"/>
              <a:t>	Research </a:t>
            </a:r>
            <a:r>
              <a:rPr lang="en-US" i="1" dirty="0"/>
              <a:t>Network at the Economic Policy Institute in </a:t>
            </a:r>
            <a:r>
              <a:rPr lang="en-US" i="1" dirty="0" smtClean="0"/>
              <a:t>	Washington</a:t>
            </a:r>
            <a:r>
              <a:rPr lang="en-US" i="1" dirty="0"/>
              <a:t>, D.C.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9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438400"/>
            <a:ext cx="4876800" cy="1470025"/>
          </a:xfrm>
        </p:spPr>
        <p:txBody>
          <a:bodyPr/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895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lowest hourly </a:t>
            </a:r>
            <a:r>
              <a:rPr lang="en-US" dirty="0" smtClean="0">
                <a:solidFill>
                  <a:schemeClr val="tx1"/>
                </a:solidFill>
              </a:rPr>
              <a:t>number that </a:t>
            </a:r>
            <a:r>
              <a:rPr lang="en-US" dirty="0">
                <a:solidFill>
                  <a:schemeClr val="tx1"/>
                </a:solidFill>
              </a:rPr>
              <a:t>employers may legally pay to </a:t>
            </a:r>
            <a:r>
              <a:rPr lang="en-US" dirty="0" smtClean="0">
                <a:solidFill>
                  <a:schemeClr val="tx1"/>
                </a:solidFill>
              </a:rPr>
              <a:t>workers.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Supporters say </a:t>
            </a:r>
            <a:r>
              <a:rPr lang="en-US" dirty="0">
                <a:solidFill>
                  <a:schemeClr val="tx1"/>
                </a:solidFill>
              </a:rPr>
              <a:t>it increases the standard of living of workers, reduces poverty, reduces inequality, boosts morale and forces businesses to be more efficient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Opponents say </a:t>
            </a:r>
            <a:r>
              <a:rPr lang="en-US" dirty="0">
                <a:solidFill>
                  <a:schemeClr val="tx1"/>
                </a:solidFill>
              </a:rPr>
              <a:t>it increases poverty, increases unemployment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is damaging to businesses.</a:t>
            </a:r>
          </a:p>
        </p:txBody>
      </p:sp>
    </p:spTree>
    <p:extLst>
      <p:ext uri="{BB962C8B-B14F-4D97-AF65-F5344CB8AC3E}">
        <p14:creationId xmlns:p14="http://schemas.microsoft.com/office/powerpoint/2010/main" val="22568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Witness: AFL-CIO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American Federation of Labor – Congress Industrial Organizations works everyday to improve the live of people who work</a:t>
            </a:r>
          </a:p>
          <a:p>
            <a:r>
              <a:rPr lang="en-US" dirty="0" smtClean="0"/>
              <a:t>Helps people who join together in unions so they can collectively bargain with employers for better working conditions and the best way to get a good job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the Minimum Wage?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an Increase</a:t>
            </a:r>
          </a:p>
          <a:p>
            <a:pPr lvl="1"/>
            <a:r>
              <a:rPr lang="en-US" dirty="0" smtClean="0"/>
              <a:t>More productive, stagnant pay</a:t>
            </a:r>
          </a:p>
          <a:p>
            <a:pPr lvl="1"/>
            <a:r>
              <a:rPr lang="en-US" dirty="0" smtClean="0"/>
              <a:t>Public support</a:t>
            </a:r>
          </a:p>
          <a:p>
            <a:pPr lvl="1"/>
            <a:r>
              <a:rPr lang="en-US" dirty="0" smtClean="0"/>
              <a:t>Help the economy</a:t>
            </a:r>
          </a:p>
          <a:p>
            <a:pPr lvl="1"/>
            <a:r>
              <a:rPr lang="en-US" dirty="0" smtClean="0"/>
              <a:t>Cost of living keeps rising</a:t>
            </a:r>
          </a:p>
          <a:p>
            <a:r>
              <a:rPr lang="en-US" dirty="0" smtClean="0"/>
              <a:t>These positive impacts outweigh any negative drawbacks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Productivity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01" y="1371600"/>
            <a:ext cx="7543800" cy="5181600"/>
          </a:xfrm>
        </p:spPr>
      </p:pic>
    </p:spTree>
    <p:extLst>
      <p:ext uri="{BB962C8B-B14F-4D97-AF65-F5344CB8AC3E}">
        <p14:creationId xmlns:p14="http://schemas.microsoft.com/office/powerpoint/2010/main" val="19358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4/5 Americans support raising federal minimum wage to above current rate</a:t>
            </a:r>
          </a:p>
          <a:p>
            <a:r>
              <a:rPr lang="en-US" dirty="0" smtClean="0"/>
              <a:t>4/5 economists agree that benefits of raising and indexing minimum wage compensate greatly for any costs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089" y="4191000"/>
            <a:ext cx="5991424" cy="247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consumer spending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From </a:t>
            </a:r>
            <a:r>
              <a:rPr lang="en-US" dirty="0"/>
              <a:t>2007-2009, average yearly increase of 70¢ resulted in an average increase of 1.95 billion dollars in consumer spending</a:t>
            </a:r>
          </a:p>
          <a:p>
            <a:r>
              <a:rPr lang="en-US" dirty="0"/>
              <a:t>State legislation restricting raise is essentially funneling money to top 1%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8" y="1371600"/>
            <a:ext cx="8190342" cy="4182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Recent studies revealed increasing minimum wage would have positive effect </a:t>
            </a:r>
            <a:r>
              <a:rPr lang="en-US" u="sng" dirty="0" smtClean="0"/>
              <a:t>or</a:t>
            </a:r>
            <a:r>
              <a:rPr lang="en-US" dirty="0" smtClean="0"/>
              <a:t> little to no effect on employment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Stimulated market = increased demands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 b="8334"/>
          <a:stretch/>
        </p:blipFill>
        <p:spPr>
          <a:xfrm>
            <a:off x="1752600" y="3124200"/>
            <a:ext cx="5638800" cy="360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Living Still 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58" y="1447800"/>
            <a:ext cx="7998286" cy="4182399"/>
          </a:xfrm>
        </p:spPr>
        <p:txBody>
          <a:bodyPr/>
          <a:lstStyle/>
          <a:p>
            <a:r>
              <a:rPr lang="en-US" dirty="0" smtClean="0"/>
              <a:t>Raise would decrease poverty</a:t>
            </a:r>
          </a:p>
          <a:p>
            <a:r>
              <a:rPr lang="en-US" dirty="0" smtClean="0"/>
              <a:t>Full-time </a:t>
            </a:r>
            <a:r>
              <a:rPr lang="en-US" dirty="0"/>
              <a:t>minimum wage worker with two children lives at or </a:t>
            </a:r>
            <a:r>
              <a:rPr lang="en-US" dirty="0" smtClean="0"/>
              <a:t>below </a:t>
            </a:r>
            <a:r>
              <a:rPr lang="en-US" dirty="0"/>
              <a:t>poverty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1" b="7143"/>
          <a:stretch/>
        </p:blipFill>
        <p:spPr>
          <a:xfrm>
            <a:off x="1981200" y="2971800"/>
            <a:ext cx="4800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113</TotalTime>
  <Words>365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Spring</vt:lpstr>
      <vt:lpstr>Increasing the Minimum Wage</vt:lpstr>
      <vt:lpstr>Minimum Wage</vt:lpstr>
      <vt:lpstr>Expert Witness: AFL-CIO</vt:lpstr>
      <vt:lpstr>Increase the Minimum Wage?</vt:lpstr>
      <vt:lpstr>Worker Productivity</vt:lpstr>
      <vt:lpstr>Public Support</vt:lpstr>
      <vt:lpstr>Benefit Economy</vt:lpstr>
      <vt:lpstr>Benefit Economy</vt:lpstr>
      <vt:lpstr>Cost of Living Still Rising</vt:lpstr>
      <vt:lpstr>H.R. 555 – In the House of Reps.</vt:lpstr>
      <vt:lpstr>Proposing Our Amendment</vt:lpstr>
      <vt:lpstr>Works Cited</vt:lpstr>
      <vt:lpstr>Questions?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the Minimum Wage</dc:title>
  <dc:creator>Windows User</dc:creator>
  <cp:lastModifiedBy>Windows User</cp:lastModifiedBy>
  <cp:revision>13</cp:revision>
  <dcterms:created xsi:type="dcterms:W3CDTF">2014-12-09T19:00:22Z</dcterms:created>
  <dcterms:modified xsi:type="dcterms:W3CDTF">2014-12-12T11:58:53Z</dcterms:modified>
</cp:coreProperties>
</file>